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57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3B4D2EF-39C5-4084-B595-DCA60E703F1F}"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52222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203631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1544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064185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185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73081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87086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5398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45128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B4D2EF-39C5-4084-B595-DCA60E703F1F}"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37751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B4D2EF-39C5-4084-B595-DCA60E703F1F}"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65622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B4D2EF-39C5-4084-B595-DCA60E703F1F}"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60869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B4D2EF-39C5-4084-B595-DCA60E703F1F}"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401297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4D2EF-39C5-4084-B595-DCA60E703F1F}"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96357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4D2EF-39C5-4084-B595-DCA60E703F1F}"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99610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B4D2EF-39C5-4084-B595-DCA60E703F1F}"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65016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B4D2EF-39C5-4084-B595-DCA60E703F1F}" type="datetimeFigureOut">
              <a:rPr lang="en-US" smtClean="0"/>
              <a:t>1/27/2020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574EB9-00B8-4A06-9761-DA70331BDFC1}" type="slidenum">
              <a:rPr lang="en-US" smtClean="0"/>
              <a:t>‹#›</a:t>
            </a:fld>
            <a:endParaRPr lang="en-US"/>
          </a:p>
        </p:txBody>
      </p:sp>
    </p:spTree>
    <p:extLst>
      <p:ext uri="{BB962C8B-B14F-4D97-AF65-F5344CB8AC3E}">
        <p14:creationId xmlns:p14="http://schemas.microsoft.com/office/powerpoint/2010/main" val="379924884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nited_States_counties_by_per_capita_income" TargetMode="External"/><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AC53-1706-4225-9BE7-380585C1AA9E}"/>
              </a:ext>
            </a:extLst>
          </p:cNvPr>
          <p:cNvSpPr>
            <a:spLocks noGrp="1"/>
          </p:cNvSpPr>
          <p:nvPr>
            <p:ph type="ctrTitle"/>
          </p:nvPr>
        </p:nvSpPr>
        <p:spPr>
          <a:xfrm>
            <a:off x="304800" y="571013"/>
            <a:ext cx="12192000" cy="2938670"/>
          </a:xfrm>
        </p:spPr>
        <p:txBody>
          <a:bodyPr>
            <a:noAutofit/>
          </a:bodyPr>
          <a:lstStyle/>
          <a:p>
            <a:r>
              <a:rPr lang="en-US" sz="5400" b="1" dirty="0" smtClean="0">
                <a:solidFill>
                  <a:srgbClr val="0000FF"/>
                </a:solidFill>
                <a:effectLst>
                  <a:outerShdw blurRad="38100" dist="38100" dir="2700000" algn="tl">
                    <a:srgbClr val="000000">
                      <a:alpha val="43137"/>
                    </a:srgbClr>
                  </a:outerShdw>
                </a:effectLst>
              </a:rPr>
              <a:t> </a:t>
            </a:r>
            <a:r>
              <a:rPr lang="en-US" sz="5400" b="1" dirty="0">
                <a:solidFill>
                  <a:srgbClr val="002060"/>
                </a:solidFill>
                <a:effectLst>
                  <a:outerShdw blurRad="38100" dist="38100" dir="2700000" algn="tl">
                    <a:srgbClr val="000000">
                      <a:alpha val="43137"/>
                    </a:srgbClr>
                  </a:outerShdw>
                </a:effectLst>
                <a:latin typeface="Algerian" panose="04020705040A02060702" pitchFamily="82" charset="0"/>
              </a:rPr>
              <a:t>The Battle of </a:t>
            </a:r>
            <a:r>
              <a:rPr lang="en-US" sz="5400" b="1" dirty="0" smtClean="0">
                <a:solidFill>
                  <a:srgbClr val="002060"/>
                </a:solidFill>
                <a:effectLst>
                  <a:outerShdw blurRad="38100" dist="38100" dir="2700000" algn="tl">
                    <a:srgbClr val="000000">
                      <a:alpha val="43137"/>
                    </a:srgbClr>
                  </a:outerShdw>
                </a:effectLst>
                <a:latin typeface="Algerian" panose="04020705040A02060702" pitchFamily="82" charset="0"/>
              </a:rPr>
              <a:t>Neighborhoods</a:t>
            </a:r>
            <a:r>
              <a:rPr lang="en-US" sz="5400" b="1" dirty="0">
                <a:effectLst>
                  <a:outerShdw blurRad="38100" dist="38100" dir="2700000" algn="tl">
                    <a:srgbClr val="000000">
                      <a:alpha val="43137"/>
                    </a:srgbClr>
                  </a:outerShdw>
                </a:effectLst>
              </a:rPr>
              <a:t/>
            </a:r>
            <a:br>
              <a:rPr lang="en-US" sz="5400" b="1" dirty="0">
                <a:effectLst>
                  <a:outerShdw blurRad="38100" dist="38100" dir="2700000" algn="tl">
                    <a:srgbClr val="000000">
                      <a:alpha val="43137"/>
                    </a:srgbClr>
                  </a:outerShdw>
                </a:effectLst>
              </a:rPr>
            </a:br>
            <a:endParaRPr lang="en-US" sz="5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536CF0C-AAB5-4588-ACFE-AD067CD94D8D}"/>
              </a:ext>
            </a:extLst>
          </p:cNvPr>
          <p:cNvSpPr>
            <a:spLocks noGrp="1"/>
          </p:cNvSpPr>
          <p:nvPr>
            <p:ph type="subTitle" idx="1"/>
          </p:nvPr>
        </p:nvSpPr>
        <p:spPr>
          <a:xfrm>
            <a:off x="6750424" y="3349528"/>
            <a:ext cx="5056094" cy="1860247"/>
          </a:xfrm>
        </p:spPr>
        <p:txBody>
          <a:bodyPr>
            <a:noAutofit/>
          </a:bodyPr>
          <a:lstStyle/>
          <a:p>
            <a:r>
              <a:rPr lang="en-IN" sz="4000" b="1" dirty="0" smtClean="0">
                <a:solidFill>
                  <a:srgbClr val="0070C0"/>
                </a:solidFill>
                <a:effectLst>
                  <a:outerShdw blurRad="38100" dist="38100" dir="2700000" algn="tl">
                    <a:srgbClr val="000000">
                      <a:alpha val="43137"/>
                    </a:srgbClr>
                  </a:outerShdw>
                </a:effectLst>
              </a:rPr>
              <a:t> </a:t>
            </a:r>
          </a:p>
          <a:p>
            <a:r>
              <a:rPr lang="en-IN" sz="4400" b="1" dirty="0" smtClean="0">
                <a:solidFill>
                  <a:schemeClr val="accent6"/>
                </a:solidFill>
                <a:effectLst>
                  <a:outerShdw blurRad="38100" dist="38100" dir="2700000" algn="tl">
                    <a:srgbClr val="000000">
                      <a:alpha val="43137"/>
                    </a:srgbClr>
                  </a:outerShdw>
                </a:effectLst>
              </a:rPr>
              <a:t>-</a:t>
            </a:r>
            <a:r>
              <a:rPr lang="en-IN" sz="4400" b="1" dirty="0" smtClean="0">
                <a:solidFill>
                  <a:schemeClr val="accent6"/>
                </a:solidFill>
                <a:effectLst>
                  <a:outerShdw blurRad="38100" dist="38100" dir="2700000" algn="tl">
                    <a:srgbClr val="000000">
                      <a:alpha val="43137"/>
                    </a:srgbClr>
                  </a:outerShdw>
                </a:effectLst>
              </a:rPr>
              <a:t>Kalyan</a:t>
            </a:r>
            <a:r>
              <a:rPr lang="en-IN" sz="4000" b="1" dirty="0" smtClean="0">
                <a:solidFill>
                  <a:schemeClr val="accent6"/>
                </a:solidFill>
                <a:effectLst>
                  <a:outerShdw blurRad="38100" dist="38100" dir="2700000" algn="tl">
                    <a:srgbClr val="000000">
                      <a:alpha val="43137"/>
                    </a:srgbClr>
                  </a:outerShdw>
                </a:effectLst>
              </a:rPr>
              <a:t> Sundar</a:t>
            </a:r>
            <a:endParaRPr lang="en-US" sz="4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13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DE34-B544-40C7-B407-E43D7F0B7689}"/>
              </a:ext>
            </a:extLst>
          </p:cNvPr>
          <p:cNvSpPr>
            <a:spLocks noGrp="1"/>
          </p:cNvSpPr>
          <p:nvPr>
            <p:ph type="title"/>
          </p:nvPr>
        </p:nvSpPr>
        <p:spPr>
          <a:xfrm>
            <a:off x="965850" y="791966"/>
            <a:ext cx="11226150" cy="800677"/>
          </a:xfrm>
        </p:spPr>
        <p:txBody>
          <a:bodyPr>
            <a:normAutofit fontScale="90000"/>
          </a:bodyPr>
          <a:lstStyle/>
          <a:p>
            <a:r>
              <a:rPr lang="en-US" sz="3100" b="1" u="sng" dirty="0">
                <a:solidFill>
                  <a:schemeClr val="accent6"/>
                </a:solidFill>
              </a:rPr>
              <a:t>Introduction / Business </a:t>
            </a:r>
            <a:r>
              <a:rPr lang="en-US" sz="3100" b="1" u="sng" dirty="0" smtClean="0">
                <a:solidFill>
                  <a:schemeClr val="accent6"/>
                </a:solidFill>
              </a:rPr>
              <a:t>Problem</a:t>
            </a:r>
            <a:r>
              <a:rPr lang="en-US" sz="4000" dirty="0"/>
              <a:t/>
            </a:r>
            <a:br>
              <a:rPr lang="en-US" sz="4000" dirty="0"/>
            </a:br>
            <a:endParaRPr lang="en-US" sz="4000" b="1" dirty="0">
              <a:solidFill>
                <a:srgbClr val="7030A0"/>
              </a:solidFill>
            </a:endParaRPr>
          </a:p>
        </p:txBody>
      </p:sp>
      <p:sp>
        <p:nvSpPr>
          <p:cNvPr id="3" name="Content Placeholder 2">
            <a:extLst>
              <a:ext uri="{FF2B5EF4-FFF2-40B4-BE49-F238E27FC236}">
                <a16:creationId xmlns:a16="http://schemas.microsoft.com/office/drawing/2014/main" id="{11A65494-DA8B-497F-8E30-99D959420736}"/>
              </a:ext>
            </a:extLst>
          </p:cNvPr>
          <p:cNvSpPr>
            <a:spLocks noGrp="1"/>
          </p:cNvSpPr>
          <p:nvPr>
            <p:ph idx="1"/>
          </p:nvPr>
        </p:nvSpPr>
        <p:spPr>
          <a:xfrm>
            <a:off x="353522" y="1192305"/>
            <a:ext cx="11211339" cy="5665695"/>
          </a:xfrm>
        </p:spPr>
        <p:txBody>
          <a:bodyPr>
            <a:noAutofit/>
          </a:bodyPr>
          <a:lstStyle/>
          <a:p>
            <a:r>
              <a:rPr lang="en-US" sz="1800" dirty="0">
                <a:solidFill>
                  <a:schemeClr val="bg1"/>
                </a:solidFill>
              </a:rPr>
              <a:t>One of the leading multinational Hotel and resort groups in Europe is interested in starting Luxury spa in Unites States of America and they would like to analyze the data pertaining to main cities and its localities of the country. The suitable locality can be identified based on the inputs such as Per Capita Income of the Main cities, Density of Population in the city, Population of each location and Various venues in the </a:t>
            </a:r>
            <a:r>
              <a:rPr lang="en-US" sz="1800" dirty="0" smtClean="0">
                <a:solidFill>
                  <a:schemeClr val="bg1"/>
                </a:solidFill>
              </a:rPr>
              <a:t>location</a:t>
            </a:r>
          </a:p>
          <a:p>
            <a:endParaRPr lang="en-US" sz="1800" dirty="0" smtClean="0">
              <a:solidFill>
                <a:schemeClr val="bg1"/>
              </a:solidFill>
            </a:endParaRPr>
          </a:p>
          <a:p>
            <a:r>
              <a:rPr lang="en-US" sz="1800" dirty="0" smtClean="0">
                <a:solidFill>
                  <a:schemeClr val="bg1"/>
                </a:solidFill>
              </a:rPr>
              <a:t>We </a:t>
            </a:r>
            <a:r>
              <a:rPr lang="en-US" sz="1800" dirty="0">
                <a:solidFill>
                  <a:schemeClr val="bg1"/>
                </a:solidFill>
              </a:rPr>
              <a:t>will consider various factors such as Travel &amp; Transport, Residence, community, Work and offices, Events, Food and recreation, Arts &amp; Entertainment, Shops &amp; Service, College &amp; University, Nightlife Spot and Outdoors &amp; Recreation. </a:t>
            </a:r>
            <a:endParaRPr lang="en-US" sz="1800" dirty="0" smtClean="0">
              <a:solidFill>
                <a:schemeClr val="bg1"/>
              </a:solidFill>
            </a:endParaRPr>
          </a:p>
          <a:p>
            <a:endParaRPr lang="en-US" sz="1800" dirty="0" smtClean="0">
              <a:solidFill>
                <a:schemeClr val="bg1"/>
              </a:solidFill>
            </a:endParaRPr>
          </a:p>
          <a:p>
            <a:r>
              <a:rPr lang="en-US" dirty="0" smtClean="0">
                <a:solidFill>
                  <a:schemeClr val="bg1"/>
                </a:solidFill>
              </a:rPr>
              <a:t>Ultimate </a:t>
            </a:r>
            <a:r>
              <a:rPr lang="en-US" dirty="0">
                <a:solidFill>
                  <a:schemeClr val="bg1"/>
                </a:solidFill>
              </a:rPr>
              <a:t>aim is to find the suitable locality which will attract more customers and it is highly dependent on the location and earning capacity of individuals visiting the location and residing at the vicinity. </a:t>
            </a:r>
          </a:p>
          <a:p>
            <a:pPr marL="0" indent="0" algn="just">
              <a:buNone/>
            </a:pPr>
            <a:endParaRPr lang="en-US" sz="3600" dirty="0"/>
          </a:p>
        </p:txBody>
      </p:sp>
    </p:spTree>
    <p:extLst>
      <p:ext uri="{BB962C8B-B14F-4D97-AF65-F5344CB8AC3E}">
        <p14:creationId xmlns:p14="http://schemas.microsoft.com/office/powerpoint/2010/main" val="23224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930" y="272925"/>
            <a:ext cx="8534400" cy="1507067"/>
          </a:xfrm>
        </p:spPr>
        <p:txBody>
          <a:bodyPr>
            <a:normAutofit/>
          </a:bodyPr>
          <a:lstStyle/>
          <a:p>
            <a:r>
              <a:rPr lang="en-US" sz="2800" b="1" u="sng" dirty="0">
                <a:solidFill>
                  <a:schemeClr val="accent6"/>
                </a:solidFill>
              </a:rPr>
              <a:t>Data Acquisition and Preprocessing </a:t>
            </a:r>
            <a:r>
              <a:rPr lang="en-US" dirty="0"/>
              <a:t/>
            </a:r>
            <a:br>
              <a:rPr lang="en-US" dirty="0"/>
            </a:br>
            <a:endParaRPr lang="en-US" dirty="0"/>
          </a:p>
        </p:txBody>
      </p:sp>
      <p:sp>
        <p:nvSpPr>
          <p:cNvPr id="5" name="Content Placeholder 4"/>
          <p:cNvSpPr>
            <a:spLocks noGrp="1"/>
          </p:cNvSpPr>
          <p:nvPr>
            <p:ph idx="1"/>
          </p:nvPr>
        </p:nvSpPr>
        <p:spPr>
          <a:xfrm>
            <a:off x="639388" y="1636059"/>
            <a:ext cx="10871293" cy="5006788"/>
          </a:xfrm>
        </p:spPr>
        <p:txBody>
          <a:bodyPr>
            <a:noAutofit/>
          </a:bodyPr>
          <a:lstStyle/>
          <a:p>
            <a:pPr marL="0" indent="0">
              <a:buNone/>
            </a:pPr>
            <a:r>
              <a:rPr lang="en-US" sz="1800" dirty="0" smtClean="0">
                <a:solidFill>
                  <a:schemeClr val="bg1"/>
                </a:solidFill>
              </a:rPr>
              <a:t>Datasets from </a:t>
            </a:r>
            <a:r>
              <a:rPr lang="en-US" sz="1800" dirty="0">
                <a:solidFill>
                  <a:schemeClr val="bg1"/>
                </a:solidFill>
              </a:rPr>
              <a:t>Wikipedia and Foursquare </a:t>
            </a:r>
            <a:r>
              <a:rPr lang="en-US" sz="1800" dirty="0" smtClean="0">
                <a:solidFill>
                  <a:schemeClr val="bg1"/>
                </a:solidFill>
              </a:rPr>
              <a:t>will be used which </a:t>
            </a:r>
            <a:r>
              <a:rPr lang="en-US" sz="1800" dirty="0">
                <a:solidFill>
                  <a:schemeClr val="bg1"/>
                </a:solidFill>
              </a:rPr>
              <a:t>will help us to identify the optimal locality to start the Luxury spas in the city of USA. </a:t>
            </a:r>
          </a:p>
          <a:p>
            <a:pPr marL="0" indent="0">
              <a:buNone/>
            </a:pPr>
            <a:r>
              <a:rPr lang="en-US" sz="1800" b="1" dirty="0">
                <a:solidFill>
                  <a:schemeClr val="bg1"/>
                </a:solidFill>
              </a:rPr>
              <a:t> </a:t>
            </a:r>
            <a:endParaRPr lang="en-US" sz="1800" dirty="0">
              <a:solidFill>
                <a:schemeClr val="bg1"/>
              </a:solidFill>
            </a:endParaRPr>
          </a:p>
          <a:p>
            <a:pPr lvl="0"/>
            <a:r>
              <a:rPr lang="en-US" sz="1800" dirty="0">
                <a:solidFill>
                  <a:schemeClr val="bg1"/>
                </a:solidFill>
              </a:rPr>
              <a:t>population density and coordinates  : </a:t>
            </a:r>
            <a:r>
              <a:rPr lang="en-US" sz="1800" u="sng" dirty="0">
                <a:solidFill>
                  <a:schemeClr val="bg1"/>
                </a:solidFill>
                <a:hlinkClick r:id="rId2"/>
              </a:rPr>
              <a:t>https://en.wikipedia.org/wiki/List_of_United_States_cities_by_population</a:t>
            </a:r>
            <a:endParaRPr lang="en-US" sz="1800" dirty="0">
              <a:solidFill>
                <a:schemeClr val="bg1"/>
              </a:solidFill>
            </a:endParaRPr>
          </a:p>
          <a:p>
            <a:pPr lvl="0"/>
            <a:r>
              <a:rPr lang="en-US" sz="1800" dirty="0">
                <a:solidFill>
                  <a:schemeClr val="bg1"/>
                </a:solidFill>
              </a:rPr>
              <a:t>Per Capita Income :  </a:t>
            </a:r>
            <a:r>
              <a:rPr lang="en-US" sz="1800" u="sng" dirty="0">
                <a:solidFill>
                  <a:schemeClr val="bg1"/>
                </a:solidFill>
                <a:hlinkClick r:id="rId3"/>
              </a:rPr>
              <a:t>https://en.wikipedia.org/wiki/List_of_United_States_counties_by_per_capita_income</a:t>
            </a:r>
            <a:endParaRPr lang="en-US" sz="1800" dirty="0">
              <a:solidFill>
                <a:schemeClr val="bg1"/>
              </a:solidFill>
            </a:endParaRPr>
          </a:p>
          <a:p>
            <a:r>
              <a:rPr lang="en-US" sz="1800" dirty="0">
                <a:solidFill>
                  <a:schemeClr val="bg1"/>
                </a:solidFill>
              </a:rPr>
              <a:t>Using Four Square API to get the following</a:t>
            </a:r>
          </a:p>
          <a:p>
            <a:pPr lvl="0"/>
            <a:r>
              <a:rPr lang="en-US" sz="1800" dirty="0">
                <a:solidFill>
                  <a:schemeClr val="bg1"/>
                </a:solidFill>
              </a:rPr>
              <a:t>List of all venues in each city</a:t>
            </a:r>
          </a:p>
          <a:p>
            <a:pPr lvl="0"/>
            <a:r>
              <a:rPr lang="en-US" sz="1800" dirty="0">
                <a:solidFill>
                  <a:schemeClr val="bg1"/>
                </a:solidFill>
              </a:rPr>
              <a:t>List of all venues in each locality in the selected city</a:t>
            </a:r>
          </a:p>
          <a:p>
            <a:pPr marL="0" indent="0">
              <a:buNone/>
            </a:pPr>
            <a:r>
              <a:rPr lang="en-US" sz="1800" dirty="0">
                <a:solidFill>
                  <a:schemeClr val="bg1"/>
                </a:solidFill>
              </a:rPr>
              <a:t>Using the above data, we will first select best city to proceed with based on the values like Population density, per capita income of the state, number of venues (as we are giving weights to each venue based on its category).</a:t>
            </a:r>
          </a:p>
          <a:p>
            <a:pPr marL="0" indent="0">
              <a:buNone/>
            </a:pPr>
            <a:r>
              <a:rPr lang="en-US" sz="1800" dirty="0" smtClean="0">
                <a:solidFill>
                  <a:schemeClr val="bg1"/>
                </a:solidFill>
              </a:rPr>
              <a:t>The </a:t>
            </a:r>
            <a:r>
              <a:rPr lang="en-US" sz="1800" dirty="0">
                <a:solidFill>
                  <a:schemeClr val="bg1"/>
                </a:solidFill>
              </a:rPr>
              <a:t>first stage is to select the city in the USA based on available datasets, then to find the locality in the city which is influenced by the events and other above said factors.</a:t>
            </a:r>
          </a:p>
          <a:p>
            <a:endParaRPr lang="en-US" sz="1800" dirty="0"/>
          </a:p>
        </p:txBody>
      </p:sp>
    </p:spTree>
    <p:extLst>
      <p:ext uri="{BB962C8B-B14F-4D97-AF65-F5344CB8AC3E}">
        <p14:creationId xmlns:p14="http://schemas.microsoft.com/office/powerpoint/2010/main" val="64850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C600-002C-493D-8BCF-BE876FEFC94E}"/>
              </a:ext>
            </a:extLst>
          </p:cNvPr>
          <p:cNvSpPr>
            <a:spLocks noGrp="1"/>
          </p:cNvSpPr>
          <p:nvPr>
            <p:ph type="title"/>
          </p:nvPr>
        </p:nvSpPr>
        <p:spPr>
          <a:xfrm>
            <a:off x="732182" y="0"/>
            <a:ext cx="10515600" cy="1325563"/>
          </a:xfrm>
        </p:spPr>
        <p:txBody>
          <a:bodyPr>
            <a:normAutofit/>
          </a:bodyPr>
          <a:lstStyle/>
          <a:p>
            <a:r>
              <a:rPr lang="en-IN" sz="3200" b="1" u="sng" dirty="0" smtClean="0">
                <a:solidFill>
                  <a:srgbClr val="C00000"/>
                </a:solidFill>
                <a:effectLst>
                  <a:outerShdw blurRad="38100" dist="38100" dir="2700000" algn="tl">
                    <a:srgbClr val="000000">
                      <a:alpha val="43137"/>
                    </a:srgbClr>
                  </a:outerShdw>
                </a:effectLst>
              </a:rPr>
              <a:t>METHODOLOGY</a:t>
            </a:r>
            <a:endParaRPr lang="en-US" sz="3200" b="1" u="sng"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3E7B958-6A17-4FAE-81CA-DF2AE261311D}"/>
              </a:ext>
            </a:extLst>
          </p:cNvPr>
          <p:cNvSpPr>
            <a:spLocks noGrp="1"/>
          </p:cNvSpPr>
          <p:nvPr>
            <p:ph idx="1"/>
          </p:nvPr>
        </p:nvSpPr>
        <p:spPr>
          <a:xfrm>
            <a:off x="394446" y="1156447"/>
            <a:ext cx="11612023" cy="5414682"/>
          </a:xfrm>
        </p:spPr>
        <p:txBody>
          <a:bodyPr>
            <a:normAutofit lnSpcReduction="10000"/>
          </a:bodyPr>
          <a:lstStyle/>
          <a:p>
            <a:pPr marL="0" indent="0">
              <a:buNone/>
            </a:pPr>
            <a:r>
              <a:rPr lang="en-IN" b="1" dirty="0" smtClean="0">
                <a:solidFill>
                  <a:schemeClr val="bg1"/>
                </a:solidFill>
              </a:rPr>
              <a:t>To identify optimal vicinity to start new Luxury SPA venture below methods are followed:</a:t>
            </a:r>
          </a:p>
          <a:p>
            <a:endParaRPr lang="en-IN" b="1" dirty="0" smtClean="0">
              <a:solidFill>
                <a:schemeClr val="bg1"/>
              </a:solidFill>
            </a:endParaRPr>
          </a:p>
          <a:p>
            <a:r>
              <a:rPr lang="en-IN" b="1" dirty="0" smtClean="0">
                <a:solidFill>
                  <a:schemeClr val="bg1"/>
                </a:solidFill>
              </a:rPr>
              <a:t>The data pertaining to various factors are acquired from Wikipedia pages . The acquired data has been scraped using beautifulsoup into panda data frames which are categorized under cities, per capital income, states, co-ordinates, area and density of population</a:t>
            </a:r>
          </a:p>
          <a:p>
            <a:endParaRPr lang="en-IN" b="1" dirty="0" smtClean="0">
              <a:solidFill>
                <a:schemeClr val="bg1"/>
              </a:solidFill>
            </a:endParaRPr>
          </a:p>
          <a:p>
            <a:r>
              <a:rPr lang="en-IN" b="1" dirty="0" smtClean="0">
                <a:solidFill>
                  <a:schemeClr val="bg1"/>
                </a:solidFill>
              </a:rPr>
              <a:t>Appropriate clean-up and processing of Data frame has been done.</a:t>
            </a:r>
          </a:p>
          <a:p>
            <a:endParaRPr lang="en-IN" b="1" dirty="0" smtClean="0">
              <a:solidFill>
                <a:schemeClr val="bg1"/>
              </a:solidFill>
            </a:endParaRPr>
          </a:p>
          <a:p>
            <a:r>
              <a:rPr lang="en-IN" b="1" dirty="0" smtClean="0">
                <a:solidFill>
                  <a:schemeClr val="bg1"/>
                </a:solidFill>
              </a:rPr>
              <a:t>Venue details of various cities are extracted using Foursquare API . Each category has been weighted based on our preferences. City with maximum weightage is selected for our venture.</a:t>
            </a:r>
          </a:p>
          <a:p>
            <a:endParaRPr lang="en-IN" b="1" dirty="0" smtClean="0">
              <a:solidFill>
                <a:schemeClr val="bg1"/>
              </a:solidFill>
            </a:endParaRPr>
          </a:p>
          <a:p>
            <a:r>
              <a:rPr lang="en-IN" b="1" dirty="0" smtClean="0">
                <a:solidFill>
                  <a:schemeClr val="bg1"/>
                </a:solidFill>
              </a:rPr>
              <a:t>Venues are clustered based on category using K-Means algorithm . Co-ordinates of the location having maximum weightage is found out.</a:t>
            </a:r>
          </a:p>
        </p:txBody>
      </p:sp>
    </p:spTree>
    <p:extLst>
      <p:ext uri="{BB962C8B-B14F-4D97-AF65-F5344CB8AC3E}">
        <p14:creationId xmlns:p14="http://schemas.microsoft.com/office/powerpoint/2010/main" val="187345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89A-3EC8-414B-95EA-16D33E200E43}"/>
              </a:ext>
            </a:extLst>
          </p:cNvPr>
          <p:cNvSpPr>
            <a:spLocks noGrp="1"/>
          </p:cNvSpPr>
          <p:nvPr>
            <p:ph type="title"/>
          </p:nvPr>
        </p:nvSpPr>
        <p:spPr>
          <a:xfrm>
            <a:off x="838200" y="0"/>
            <a:ext cx="10515600" cy="1325563"/>
          </a:xfrm>
        </p:spPr>
        <p:txBody>
          <a:bodyPr>
            <a:normAutofit/>
          </a:bodyPr>
          <a:lstStyle/>
          <a:p>
            <a:r>
              <a:rPr lang="en-IN" sz="2800" b="1" u="sng" dirty="0" smtClean="0">
                <a:solidFill>
                  <a:srgbClr val="C00000"/>
                </a:solidFill>
                <a:effectLst>
                  <a:outerShdw blurRad="38100" dist="38100" dir="2700000" algn="tl">
                    <a:srgbClr val="000000">
                      <a:alpha val="43137"/>
                    </a:srgbClr>
                  </a:outerShdw>
                </a:effectLst>
              </a:rPr>
              <a:t>Extracted data plotted on USA MAP</a:t>
            </a:r>
            <a:endParaRPr lang="en-US" sz="2800" b="1" u="sng" dirty="0">
              <a:solidFill>
                <a:srgbClr val="C00000"/>
              </a:solidFill>
              <a:effectLst>
                <a:outerShdw blurRad="38100" dist="38100" dir="2700000" algn="tl">
                  <a:srgbClr val="000000">
                    <a:alpha val="43137"/>
                  </a:srgbClr>
                </a:outerShdw>
              </a:effectLst>
            </a:endParaRPr>
          </a:p>
        </p:txBody>
      </p:sp>
      <p:pic>
        <p:nvPicPr>
          <p:cNvPr id="5" name="Picture 4"/>
          <p:cNvPicPr/>
          <p:nvPr/>
        </p:nvPicPr>
        <p:blipFill>
          <a:blip r:embed="rId2"/>
          <a:stretch>
            <a:fillRect/>
          </a:stretch>
        </p:blipFill>
        <p:spPr>
          <a:xfrm>
            <a:off x="694765" y="1325563"/>
            <a:ext cx="9910482" cy="5027854"/>
          </a:xfrm>
          <a:prstGeom prst="rect">
            <a:avLst/>
          </a:prstGeom>
        </p:spPr>
      </p:pic>
    </p:spTree>
    <p:extLst>
      <p:ext uri="{BB962C8B-B14F-4D97-AF65-F5344CB8AC3E}">
        <p14:creationId xmlns:p14="http://schemas.microsoft.com/office/powerpoint/2010/main" val="223943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44" y="237549"/>
            <a:ext cx="8534400" cy="1507067"/>
          </a:xfrm>
        </p:spPr>
        <p:txBody>
          <a:bodyPr>
            <a:normAutofit/>
          </a:bodyPr>
          <a:lstStyle/>
          <a:p>
            <a:r>
              <a:rPr lang="en-US" sz="2800" b="1" u="sng" dirty="0" smtClean="0">
                <a:solidFill>
                  <a:srgbClr val="C00000"/>
                </a:solidFill>
              </a:rPr>
              <a:t>Venues from FOURSQUARE API</a:t>
            </a:r>
            <a:endParaRPr lang="en-US" sz="2800" b="1" u="sng" dirty="0">
              <a:solidFill>
                <a:srgbClr val="C00000"/>
              </a:solidFill>
            </a:endParaRPr>
          </a:p>
        </p:txBody>
      </p:sp>
      <p:pic>
        <p:nvPicPr>
          <p:cNvPr id="4" name="Picture 3"/>
          <p:cNvPicPr/>
          <p:nvPr/>
        </p:nvPicPr>
        <p:blipFill>
          <a:blip r:embed="rId2"/>
          <a:stretch>
            <a:fillRect/>
          </a:stretch>
        </p:blipFill>
        <p:spPr>
          <a:xfrm>
            <a:off x="418012" y="1611086"/>
            <a:ext cx="9980022" cy="4824548"/>
          </a:xfrm>
          <a:prstGeom prst="rect">
            <a:avLst/>
          </a:prstGeom>
        </p:spPr>
      </p:pic>
    </p:spTree>
    <p:extLst>
      <p:ext uri="{BB962C8B-B14F-4D97-AF65-F5344CB8AC3E}">
        <p14:creationId xmlns:p14="http://schemas.microsoft.com/office/powerpoint/2010/main" val="7662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68177"/>
            <a:ext cx="8534400" cy="1507067"/>
          </a:xfrm>
        </p:spPr>
        <p:txBody>
          <a:bodyPr>
            <a:normAutofit/>
          </a:bodyPr>
          <a:lstStyle/>
          <a:p>
            <a:r>
              <a:rPr lang="en-US" sz="2800" b="1" u="sng" dirty="0" smtClean="0">
                <a:solidFill>
                  <a:srgbClr val="C00000"/>
                </a:solidFill>
              </a:rPr>
              <a:t>K-MEANS Clustering TO GET Co-ORDINATES</a:t>
            </a:r>
            <a:endParaRPr lang="en-US" sz="2800" b="1" u="sng"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684212" y="1875243"/>
            <a:ext cx="9774782" cy="4664893"/>
          </a:xfrm>
          <a:prstGeom prst="rect">
            <a:avLst/>
          </a:prstGeom>
        </p:spPr>
      </p:pic>
    </p:spTree>
    <p:extLst>
      <p:ext uri="{BB962C8B-B14F-4D97-AF65-F5344CB8AC3E}">
        <p14:creationId xmlns:p14="http://schemas.microsoft.com/office/powerpoint/2010/main" val="69123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9469"/>
            <a:ext cx="8534400" cy="1507067"/>
          </a:xfrm>
        </p:spPr>
        <p:txBody>
          <a:bodyPr>
            <a:normAutofit/>
          </a:bodyPr>
          <a:lstStyle/>
          <a:p>
            <a:r>
              <a:rPr lang="en-US" sz="2800" b="1" u="sng" dirty="0" smtClean="0">
                <a:solidFill>
                  <a:srgbClr val="C00000"/>
                </a:solidFill>
              </a:rPr>
              <a:t>Optimal LOCATION for STARTING LUXURY SPA</a:t>
            </a:r>
            <a:endParaRPr lang="en-US" sz="2800" b="1" u="sng" dirty="0">
              <a:solidFill>
                <a:srgbClr val="C00000"/>
              </a:solidFill>
            </a:endParaRPr>
          </a:p>
        </p:txBody>
      </p:sp>
      <p:pic>
        <p:nvPicPr>
          <p:cNvPr id="4" name="Picture 3"/>
          <p:cNvPicPr/>
          <p:nvPr/>
        </p:nvPicPr>
        <p:blipFill>
          <a:blip r:embed="rId2"/>
          <a:stretch>
            <a:fillRect/>
          </a:stretch>
        </p:blipFill>
        <p:spPr>
          <a:xfrm>
            <a:off x="684212" y="1637212"/>
            <a:ext cx="9588136" cy="4554582"/>
          </a:xfrm>
          <a:prstGeom prst="rect">
            <a:avLst/>
          </a:prstGeom>
        </p:spPr>
      </p:pic>
    </p:spTree>
    <p:extLst>
      <p:ext uri="{BB962C8B-B14F-4D97-AF65-F5344CB8AC3E}">
        <p14:creationId xmlns:p14="http://schemas.microsoft.com/office/powerpoint/2010/main" val="255696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052"/>
            <a:ext cx="9313228" cy="1507067"/>
          </a:xfrm>
        </p:spPr>
        <p:txBody>
          <a:bodyPr>
            <a:normAutofit/>
          </a:bodyPr>
          <a:lstStyle/>
          <a:p>
            <a:r>
              <a:rPr lang="en-US" sz="2800" b="1" u="sng" dirty="0" smtClean="0">
                <a:solidFill>
                  <a:srgbClr val="C00000"/>
                </a:solidFill>
              </a:rPr>
              <a:t>Result </a:t>
            </a:r>
            <a:r>
              <a:rPr lang="en-US" sz="2800" b="1" u="sng" smtClean="0">
                <a:solidFill>
                  <a:srgbClr val="C00000"/>
                </a:solidFill>
              </a:rPr>
              <a:t>/ Conclusion</a:t>
            </a:r>
            <a:endParaRPr lang="en-US" sz="2800" b="1" u="sng" dirty="0">
              <a:solidFill>
                <a:srgbClr val="C00000"/>
              </a:solidFill>
            </a:endParaRPr>
          </a:p>
        </p:txBody>
      </p:sp>
      <p:sp>
        <p:nvSpPr>
          <p:cNvPr id="3" name="Content Placeholder 2"/>
          <p:cNvSpPr>
            <a:spLocks noGrp="1"/>
          </p:cNvSpPr>
          <p:nvPr>
            <p:ph idx="1"/>
          </p:nvPr>
        </p:nvSpPr>
        <p:spPr>
          <a:xfrm>
            <a:off x="684212" y="2244634"/>
            <a:ext cx="9435148" cy="3615267"/>
          </a:xfrm>
        </p:spPr>
        <p:txBody>
          <a:bodyPr/>
          <a:lstStyle/>
          <a:p>
            <a:r>
              <a:rPr lang="en-GB" dirty="0"/>
              <a:t>We have arrived at the suggestion of better spot </a:t>
            </a:r>
            <a:r>
              <a:rPr lang="en-GB" dirty="0" smtClean="0"/>
              <a:t>in the vicinity of Newark avenue and jersey Avenue.</a:t>
            </a:r>
          </a:p>
          <a:p>
            <a:r>
              <a:rPr lang="en-GB" dirty="0" smtClean="0"/>
              <a:t> Based </a:t>
            </a:r>
            <a:r>
              <a:rPr lang="en-GB" dirty="0"/>
              <a:t>on the dependant factors and events </a:t>
            </a:r>
            <a:r>
              <a:rPr lang="en-GB" dirty="0" smtClean="0"/>
              <a:t>that we </a:t>
            </a:r>
            <a:r>
              <a:rPr lang="en-GB" dirty="0"/>
              <a:t>considered in this project, we suggest to start the Luxury spa in the location where there will be more visitors be it tourists ,residents or professionals in that vicinity.</a:t>
            </a:r>
          </a:p>
          <a:p>
            <a:r>
              <a:rPr lang="en-GB" dirty="0"/>
              <a:t>This analysis can be further expanded deeply by considering other factors like crime rate, floating populations , </a:t>
            </a:r>
            <a:r>
              <a:rPr lang="en-GB" dirty="0" smtClean="0"/>
              <a:t>rental expenses, customer </a:t>
            </a:r>
            <a:r>
              <a:rPr lang="en-GB" dirty="0"/>
              <a:t>data similar to other businesses such as </a:t>
            </a:r>
            <a:r>
              <a:rPr lang="en-GB" dirty="0" smtClean="0"/>
              <a:t>Gyms, health </a:t>
            </a:r>
            <a:r>
              <a:rPr lang="en-GB" dirty="0"/>
              <a:t>and wellness centres, Saloons etc.</a:t>
            </a:r>
          </a:p>
          <a:p>
            <a:endParaRPr lang="en-US" dirty="0"/>
          </a:p>
        </p:txBody>
      </p:sp>
    </p:spTree>
    <p:extLst>
      <p:ext uri="{BB962C8B-B14F-4D97-AF65-F5344CB8AC3E}">
        <p14:creationId xmlns:p14="http://schemas.microsoft.com/office/powerpoint/2010/main" val="2922320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1566</TotalTime>
  <Words>448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Century Gothic</vt:lpstr>
      <vt:lpstr>Wingdings 3</vt:lpstr>
      <vt:lpstr>Slice</vt:lpstr>
      <vt:lpstr> The Battle of Neighborhoods </vt:lpstr>
      <vt:lpstr>Introduction / Business Problem </vt:lpstr>
      <vt:lpstr>Data Acquisition and Preprocessing  </vt:lpstr>
      <vt:lpstr>METHODOLOGY</vt:lpstr>
      <vt:lpstr>Extracted data plotted on USA MAP</vt:lpstr>
      <vt:lpstr>Venues from FOURSQUARE API</vt:lpstr>
      <vt:lpstr>K-MEANS Clustering TO GET Co-ORDINATES</vt:lpstr>
      <vt:lpstr>Optimal LOCATION for STARTING LUXURY SPA</vt:lpstr>
      <vt:lpstr>Result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1)</dc:title>
  <dc:creator>Pawan Kumar</dc:creator>
  <cp:lastModifiedBy>Kalyan Sundar</cp:lastModifiedBy>
  <cp:revision>24</cp:revision>
  <dcterms:created xsi:type="dcterms:W3CDTF">2019-01-06T18:50:59Z</dcterms:created>
  <dcterms:modified xsi:type="dcterms:W3CDTF">2020-01-28T12:25:00Z</dcterms:modified>
</cp:coreProperties>
</file>