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34"/>
  </p:notesMasterIdLst>
  <p:handoutMasterIdLst>
    <p:handoutMasterId r:id="rId35"/>
  </p:handoutMasterIdLst>
  <p:sldIdLst>
    <p:sldId id="356" r:id="rId5"/>
    <p:sldId id="376" r:id="rId6"/>
    <p:sldId id="371" r:id="rId7"/>
    <p:sldId id="367" r:id="rId8"/>
    <p:sldId id="374" r:id="rId9"/>
    <p:sldId id="279" r:id="rId10"/>
    <p:sldId id="391" r:id="rId11"/>
    <p:sldId id="392" r:id="rId12"/>
    <p:sldId id="393" r:id="rId13"/>
    <p:sldId id="394" r:id="rId14"/>
    <p:sldId id="395" r:id="rId15"/>
    <p:sldId id="396" r:id="rId16"/>
    <p:sldId id="388" r:id="rId17"/>
    <p:sldId id="373" r:id="rId18"/>
    <p:sldId id="390" r:id="rId19"/>
    <p:sldId id="290" r:id="rId20"/>
    <p:sldId id="291" r:id="rId21"/>
    <p:sldId id="292" r:id="rId22"/>
    <p:sldId id="379" r:id="rId23"/>
    <p:sldId id="380" r:id="rId24"/>
    <p:sldId id="381" r:id="rId25"/>
    <p:sldId id="382" r:id="rId26"/>
    <p:sldId id="383" r:id="rId27"/>
    <p:sldId id="384" r:id="rId28"/>
    <p:sldId id="385" r:id="rId29"/>
    <p:sldId id="386" r:id="rId30"/>
    <p:sldId id="389" r:id="rId31"/>
    <p:sldId id="278" r:id="rId32"/>
    <p:sldId id="34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86" autoAdjust="0"/>
    <p:restoredTop sz="83038" autoAdjust="0"/>
  </p:normalViewPr>
  <p:slideViewPr>
    <p:cSldViewPr snapToGrid="0">
      <p:cViewPr varScale="1">
        <p:scale>
          <a:sx n="63" d="100"/>
          <a:sy n="63" d="100"/>
        </p:scale>
        <p:origin x="636" y="56"/>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B15368-2506-4AC7-9A04-1A3DDDBECEDC}" type="datetimeFigureOut">
              <a:rPr lang="en-IN" smtClean="0"/>
              <a:t>13-09-2023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EB8F95-BA2E-40C8-B620-AF55B55C3999}" type="slidenum">
              <a:rPr lang="en-IN" smtClean="0"/>
              <a:t>‹#›</a:t>
            </a:fld>
            <a:endParaRPr lang="en-IN"/>
          </a:p>
        </p:txBody>
      </p:sp>
    </p:spTree>
    <p:extLst>
      <p:ext uri="{BB962C8B-B14F-4D97-AF65-F5344CB8AC3E}">
        <p14:creationId xmlns:p14="http://schemas.microsoft.com/office/powerpoint/2010/main" val="1334428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9/13/2023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7E557C-9E66-43F1-9F87-179A985BA47D}" type="slidenum">
              <a:rPr lang="en-US" smtClean="0"/>
              <a:t>1</a:t>
            </a:fld>
            <a:endParaRPr lang="en-US" dirty="0"/>
          </a:p>
        </p:txBody>
      </p:sp>
    </p:spTree>
    <p:extLst>
      <p:ext uri="{BB962C8B-B14F-4D97-AF65-F5344CB8AC3E}">
        <p14:creationId xmlns:p14="http://schemas.microsoft.com/office/powerpoint/2010/main" val="281560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767E557C-9E66-43F1-9F87-179A985BA47D}" type="slidenum">
              <a:rPr lang="en-US" smtClean="0"/>
              <a:t>29</a:t>
            </a:fld>
            <a:endParaRPr lang="en-US" dirty="0"/>
          </a:p>
        </p:txBody>
      </p:sp>
    </p:spTree>
    <p:extLst>
      <p:ext uri="{BB962C8B-B14F-4D97-AF65-F5344CB8AC3E}">
        <p14:creationId xmlns:p14="http://schemas.microsoft.com/office/powerpoint/2010/main" val="132683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9/13/2023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9/13/2023</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9/13/2023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5179534" cy="3566160"/>
          </a:xfrm>
        </p:spPr>
        <p:txBody>
          <a:bodyPr anchor="b">
            <a:normAutofit/>
          </a:bodyPr>
          <a:lstStyle/>
          <a:p>
            <a:br>
              <a:rPr lang="en-US" sz="6000" b="1" dirty="0">
                <a:solidFill>
                  <a:srgbClr val="C00000"/>
                </a:solidFill>
                <a:latin typeface="Times New Roman" panose="02020603050405020304" pitchFamily="18" charset="0"/>
                <a:cs typeface="Times New Roman" panose="02020603050405020304" pitchFamily="18" charset="0"/>
              </a:rPr>
            </a:br>
            <a:r>
              <a:rPr lang="en-US" sz="6000" b="1" dirty="0">
                <a:solidFill>
                  <a:srgbClr val="C00000"/>
                </a:solidFill>
                <a:latin typeface="Times New Roman" panose="02020603050405020304" pitchFamily="18" charset="0"/>
                <a:cs typeface="Times New Roman" panose="02020603050405020304" pitchFamily="18" charset="0"/>
              </a:rPr>
              <a:t>ONLINE</a:t>
            </a:r>
            <a:br>
              <a:rPr lang="en-US" sz="6000" b="1" dirty="0">
                <a:solidFill>
                  <a:srgbClr val="C00000"/>
                </a:solidFill>
                <a:latin typeface="Times New Roman" panose="02020603050405020304" pitchFamily="18" charset="0"/>
                <a:cs typeface="Times New Roman" panose="02020603050405020304" pitchFamily="18" charset="0"/>
              </a:rPr>
            </a:br>
            <a:r>
              <a:rPr lang="en-US" sz="6000" b="1" dirty="0">
                <a:solidFill>
                  <a:srgbClr val="C00000"/>
                </a:solidFill>
                <a:latin typeface="Times New Roman" panose="02020603050405020304" pitchFamily="18" charset="0"/>
                <a:cs typeface="Times New Roman" panose="02020603050405020304" pitchFamily="18" charset="0"/>
              </a:rPr>
              <a:t>BANKING</a:t>
            </a:r>
            <a:br>
              <a:rPr lang="en-US" sz="6000" b="1" dirty="0">
                <a:solidFill>
                  <a:srgbClr val="C00000"/>
                </a:solidFill>
              </a:rPr>
            </a:br>
            <a:endParaRPr lang="en-US" sz="6000" b="1" dirty="0">
              <a:solidFill>
                <a:srgbClr val="C00000"/>
              </a:solidFill>
            </a:endParaRP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normAutofit/>
          </a:bodyPr>
          <a:lstStyle/>
          <a:p>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RLL GROUP-1</a:t>
            </a:r>
            <a:endParaRPr lang="en-US" sz="2000" dirty="0"/>
          </a:p>
        </p:txBody>
      </p:sp>
      <p:pic>
        <p:nvPicPr>
          <p:cNvPr id="1026" name="Picture 2" descr="The curious case of Online Banking">
            <a:extLst>
              <a:ext uri="{FF2B5EF4-FFF2-40B4-BE49-F238E27FC236}">
                <a16:creationId xmlns:a16="http://schemas.microsoft.com/office/drawing/2014/main" id="{61DEFF19-CBBB-DF85-7BCD-E68906F53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1271" y="966634"/>
            <a:ext cx="6394443" cy="497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09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481883-9BA7-4A68-BED9-F5A1EF553B7A}"/>
              </a:ext>
            </a:extLst>
          </p:cNvPr>
          <p:cNvSpPr>
            <a:spLocks noGrp="1"/>
          </p:cNvSpPr>
          <p:nvPr>
            <p:ph idx="1"/>
          </p:nvPr>
        </p:nvSpPr>
        <p:spPr>
          <a:xfrm>
            <a:off x="1097280" y="2062480"/>
            <a:ext cx="9912096" cy="4158147"/>
          </a:xfrm>
        </p:spPr>
        <p:txBody>
          <a:bodyPr/>
          <a:lstStyle/>
          <a:p>
            <a:pPr marL="0" indent="0">
              <a:buNone/>
            </a:pPr>
            <a:r>
              <a:rPr lang="en-US" dirty="0">
                <a:latin typeface="Times New Roman" panose="02020603050405020304" pitchFamily="18" charset="0"/>
                <a:cs typeface="Times New Roman" panose="02020603050405020304" pitchFamily="18" charset="0"/>
              </a:rPr>
              <a:t>Resilience4j is a lightweight fault tolerance library that provides a variety of fault tolerance and stability patterns to a web application.</a:t>
            </a:r>
          </a:p>
          <a:p>
            <a:pPr marL="0" indent="0" algn="just">
              <a:buNone/>
            </a:pPr>
            <a:r>
              <a:rPr lang="en-US" dirty="0">
                <a:latin typeface="Times New Roman" panose="02020603050405020304" pitchFamily="18" charset="0"/>
                <a:cs typeface="Times New Roman" panose="02020603050405020304" pitchFamily="18" charset="0"/>
              </a:rPr>
              <a:t>Resilience4j provides higher-order functions (decorators) to enhance any functional interface, lambda expression or method reference with a Circuit Breaker, Rate Limiter, Retry or Bulkhead.</a:t>
            </a:r>
          </a:p>
          <a:p>
            <a:pPr marL="0" indent="0" algn="just">
              <a:buNone/>
            </a:pPr>
            <a:r>
              <a:rPr lang="en-US" dirty="0">
                <a:latin typeface="Times New Roman" panose="02020603050405020304" pitchFamily="18" charset="0"/>
                <a:cs typeface="Times New Roman" panose="02020603050405020304" pitchFamily="18" charset="0"/>
              </a:rPr>
              <a:t>With Resilience4j you don't have to go all-in, you can pick what you need.</a:t>
            </a:r>
          </a:p>
          <a:p>
            <a:pPr marL="0" indent="0" algn="just">
              <a:buNone/>
            </a:pPr>
            <a:endParaRPr lang="en-US" dirty="0">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96F76058-E89B-0A02-AE3F-A021C15CF6A0}"/>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Resilience 4j</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55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7DAD67-066A-D8AE-9224-E48D8B275944}"/>
              </a:ext>
            </a:extLst>
          </p:cNvPr>
          <p:cNvSpPr>
            <a:spLocks noGrp="1"/>
          </p:cNvSpPr>
          <p:nvPr>
            <p:ph idx="1"/>
          </p:nvPr>
        </p:nvSpPr>
        <p:spPr>
          <a:xfrm>
            <a:off x="1097280" y="1432560"/>
            <a:ext cx="9912096" cy="4788067"/>
          </a:xfrm>
        </p:spPr>
        <p:txBody>
          <a:bodyPr>
            <a:normAutofit/>
          </a:bodyPr>
          <a:lstStyle/>
          <a:p>
            <a:r>
              <a:rPr lang="en-US" dirty="0">
                <a:latin typeface="Times New Roman" panose="02020603050405020304" pitchFamily="18" charset="0"/>
                <a:cs typeface="Times New Roman" panose="02020603050405020304" pitchFamily="18" charset="0"/>
              </a:rPr>
              <a:t>RETRY:</a:t>
            </a:r>
          </a:p>
          <a:p>
            <a:r>
              <a:rPr lang="en-US" b="0" i="0" dirty="0">
                <a:effectLst/>
                <a:latin typeface="Times New Roman" panose="02020603050405020304" pitchFamily="18" charset="0"/>
                <a:cs typeface="Times New Roman" panose="02020603050405020304" pitchFamily="18" charset="0"/>
              </a:rPr>
              <a:t>Retry decorator will help you to retry the failed decoration.▪</a:t>
            </a:r>
          </a:p>
          <a:p>
            <a:r>
              <a:rPr lang="en-US" b="0" i="0" dirty="0">
                <a:effectLst/>
                <a:latin typeface="Times New Roman" panose="02020603050405020304" pitchFamily="18" charset="0"/>
                <a:cs typeface="Times New Roman" panose="02020603050405020304" pitchFamily="18" charset="0"/>
              </a:rPr>
              <a:t>If an error that takes place tells you that retrying can help you can repeat the same decoration otherwise use fallback method to return the predefined response.</a:t>
            </a:r>
          </a:p>
          <a:p>
            <a:pPr marL="0" indent="0">
              <a:buNone/>
            </a:pPr>
            <a:r>
              <a:rPr lang="en-IN" dirty="0">
                <a:latin typeface="Times New Roman" panose="02020603050405020304" pitchFamily="18" charset="0"/>
                <a:cs typeface="Times New Roman" panose="02020603050405020304" pitchFamily="18" charset="0"/>
              </a:rPr>
              <a:t>Circuit breaker:</a:t>
            </a:r>
          </a:p>
          <a:p>
            <a:pPr marL="0" indent="0">
              <a:buNone/>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circuit breaker is essentially a pattern that helps to prevent cascading failures in a system</a:t>
            </a:r>
            <a:endParaRPr lang="en-IN" b="0" i="0" dirty="0">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circuit breaker has three states:</a:t>
            </a:r>
          </a:p>
          <a:p>
            <a:r>
              <a:rPr lang="en-IN" dirty="0">
                <a:latin typeface="Times New Roman" panose="02020603050405020304" pitchFamily="18" charset="0"/>
                <a:cs typeface="Times New Roman" panose="02020603050405020304" pitchFamily="18" charset="0"/>
              </a:rPr>
              <a:t>1)Closed</a:t>
            </a:r>
          </a:p>
          <a:p>
            <a:r>
              <a:rPr lang="en-IN" dirty="0">
                <a:latin typeface="Times New Roman" panose="02020603050405020304" pitchFamily="18" charset="0"/>
                <a:cs typeface="Times New Roman" panose="02020603050405020304" pitchFamily="18" charset="0"/>
              </a:rPr>
              <a:t>2)Open</a:t>
            </a:r>
          </a:p>
          <a:p>
            <a:r>
              <a:rPr lang="en-IN" dirty="0">
                <a:latin typeface="Times New Roman" panose="02020603050405020304" pitchFamily="18" charset="0"/>
                <a:cs typeface="Times New Roman" panose="02020603050405020304" pitchFamily="18" charset="0"/>
              </a:rPr>
              <a:t>3)Half Open</a:t>
            </a:r>
          </a:p>
        </p:txBody>
      </p:sp>
      <p:sp>
        <p:nvSpPr>
          <p:cNvPr id="3" name="Title 2">
            <a:extLst>
              <a:ext uri="{FF2B5EF4-FFF2-40B4-BE49-F238E27FC236}">
                <a16:creationId xmlns:a16="http://schemas.microsoft.com/office/drawing/2014/main" id="{80FFE321-77B6-0BF3-58F7-4A9B328F13D9}"/>
              </a:ext>
            </a:extLst>
          </p:cNvPr>
          <p:cNvSpPr>
            <a:spLocks noGrp="1"/>
          </p:cNvSpPr>
          <p:nvPr>
            <p:ph type="title"/>
          </p:nvPr>
        </p:nvSpPr>
        <p:spPr>
          <a:xfrm>
            <a:off x="1097280" y="487681"/>
            <a:ext cx="10058400" cy="1117599"/>
          </a:xfrm>
        </p:spPr>
        <p:txBody>
          <a:bodyPr/>
          <a:lstStyle/>
          <a:p>
            <a:r>
              <a:rPr lang="en-US" b="1" dirty="0">
                <a:solidFill>
                  <a:srgbClr val="FF0000"/>
                </a:solidFill>
                <a:latin typeface="Times New Roman" panose="02020603050405020304" pitchFamily="18" charset="0"/>
                <a:cs typeface="Times New Roman" panose="02020603050405020304" pitchFamily="18" charset="0"/>
              </a:rPr>
              <a:t>Retry and circuit breaker</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29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8FD91F-0E86-825D-241C-982C071107F1}"/>
              </a:ext>
            </a:extLst>
          </p:cNvPr>
          <p:cNvSpPr>
            <a:spLocks noGrp="1"/>
          </p:cNvSpPr>
          <p:nvPr>
            <p:ph idx="1"/>
          </p:nvPr>
        </p:nvSpPr>
        <p:spPr>
          <a:xfrm>
            <a:off x="1097280" y="2184400"/>
            <a:ext cx="9912096" cy="4036228"/>
          </a:xfrm>
        </p:spPr>
        <p:txBody>
          <a:bodyPr>
            <a:norm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Sleuth is a distributed tracing system, often used with Spring Cloud, that enables monitoring and troubleshooting of microservices by tracking and visualizing the flow of requests across services.</a:t>
            </a:r>
          </a:p>
          <a:p>
            <a:pPr marL="0" indent="0" algn="just">
              <a:buNone/>
            </a:pPr>
            <a:r>
              <a:rPr lang="en-US" i="0" dirty="0">
                <a:solidFill>
                  <a:srgbClr val="333333"/>
                </a:solidFill>
                <a:effectLst/>
                <a:latin typeface="Times New Roman" panose="02020603050405020304" pitchFamily="18" charset="0"/>
                <a:cs typeface="Times New Roman" panose="02020603050405020304" pitchFamily="18" charset="0"/>
              </a:rPr>
              <a:t>Sleuth is used to generate and attach the trace id, span id to the logs so that these can then be used by tools like Zipkin.</a:t>
            </a:r>
          </a:p>
          <a:p>
            <a:pPr marL="0" indent="0" algn="just">
              <a:buNone/>
            </a:pPr>
            <a:r>
              <a:rPr lang="en-US" i="0" dirty="0">
                <a:solidFill>
                  <a:srgbClr val="333333"/>
                </a:solidFill>
                <a:effectLst/>
                <a:latin typeface="Times New Roman" panose="02020603050405020304" pitchFamily="18" charset="0"/>
                <a:cs typeface="Times New Roman" panose="02020603050405020304" pitchFamily="18" charset="0"/>
              </a:rPr>
              <a:t>Zipkin is an open-source distributed tracing system used for monitoring and debugging microservices-based applications by tracing and visualizing request flows across services.</a:t>
            </a:r>
          </a:p>
        </p:txBody>
      </p:sp>
      <p:sp>
        <p:nvSpPr>
          <p:cNvPr id="3" name="Title 2">
            <a:extLst>
              <a:ext uri="{FF2B5EF4-FFF2-40B4-BE49-F238E27FC236}">
                <a16:creationId xmlns:a16="http://schemas.microsoft.com/office/drawing/2014/main" id="{6CC87DD7-9787-E13A-DFFC-C13FF3ACBAAF}"/>
              </a:ext>
            </a:extLst>
          </p:cNvPr>
          <p:cNvSpPr>
            <a:spLocks noGrp="1"/>
          </p:cNvSpPr>
          <p:nvPr>
            <p:ph type="title"/>
          </p:nvPr>
        </p:nvSpPr>
        <p:spPr>
          <a:xfrm>
            <a:off x="1097280" y="904240"/>
            <a:ext cx="10058400" cy="1280159"/>
          </a:xfrm>
        </p:spPr>
        <p:txBody>
          <a:bodyPr/>
          <a:lstStyle/>
          <a:p>
            <a:r>
              <a:rPr lang="en-US" b="1" dirty="0">
                <a:solidFill>
                  <a:srgbClr val="FF0000"/>
                </a:solidFill>
                <a:latin typeface="Times New Roman" panose="02020603050405020304" pitchFamily="18" charset="0"/>
                <a:cs typeface="Times New Roman" panose="02020603050405020304" pitchFamily="18" charset="0"/>
              </a:rPr>
              <a:t>Sleuth and </a:t>
            </a:r>
            <a:r>
              <a:rPr lang="en-US" b="1" dirty="0" err="1">
                <a:solidFill>
                  <a:srgbClr val="FF0000"/>
                </a:solidFill>
                <a:latin typeface="Times New Roman" panose="02020603050405020304" pitchFamily="18" charset="0"/>
                <a:cs typeface="Times New Roman" panose="02020603050405020304" pitchFamily="18" charset="0"/>
              </a:rPr>
              <a:t>zipkin</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3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BA45A4-380A-0188-A711-C0C8478F4088}"/>
              </a:ext>
            </a:extLst>
          </p:cNvPr>
          <p:cNvSpPr>
            <a:spLocks noGrp="1"/>
          </p:cNvSpPr>
          <p:nvPr>
            <p:ph idx="1"/>
          </p:nvPr>
        </p:nvSpPr>
        <p:spPr/>
        <p:txBody>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Staying Competitive: ICIN Bank can keep up with and even surpass online banking giants  attracting and retaining more customers.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Happy Customers: Both administrators and regular users benefit from improved security, easy access to information, and convenient services, making them happier with their banking experience.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Scalability: Since each microservice runs independently it is easier to add , remove, update each cloud microservice.</a:t>
            </a:r>
          </a:p>
          <a:p>
            <a:r>
              <a:rPr lang="en-US" dirty="0">
                <a:latin typeface="Times New Roman" panose="02020603050405020304" pitchFamily="18" charset="0"/>
                <a:cs typeface="Times New Roman" panose="02020603050405020304" pitchFamily="18" charset="0"/>
              </a:rPr>
              <a:t>Resilience: Java microservices act like safety nets, containing failures within one service to prevent them from disrupting the entire application and minimizing downtime.</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29E7C55-9BC0-71B9-A9C6-B24BCD8BEE72}"/>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Advantages</a:t>
            </a:r>
          </a:p>
        </p:txBody>
      </p:sp>
    </p:spTree>
    <p:extLst>
      <p:ext uri="{BB962C8B-B14F-4D97-AF65-F5344CB8AC3E}">
        <p14:creationId xmlns:p14="http://schemas.microsoft.com/office/powerpoint/2010/main" val="351817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3AEB78E-699A-0056-615B-295F74D485F4}"/>
              </a:ext>
            </a:extLst>
          </p:cNvPr>
          <p:cNvPicPr>
            <a:picLocks noGrp="1" noChangeAspect="1"/>
          </p:cNvPicPr>
          <p:nvPr>
            <p:ph idx="1"/>
          </p:nvPr>
        </p:nvPicPr>
        <p:blipFill>
          <a:blip r:embed="rId2"/>
          <a:stretch>
            <a:fillRect/>
          </a:stretch>
        </p:blipFill>
        <p:spPr bwMode="auto">
          <a:xfrm>
            <a:off x="3458119" y="1404938"/>
            <a:ext cx="5769007" cy="43317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7B174E9-720A-E95B-7893-73D4B229372D}"/>
              </a:ext>
            </a:extLst>
          </p:cNvPr>
          <p:cNvSpPr>
            <a:spLocks noGrp="1"/>
          </p:cNvSpPr>
          <p:nvPr>
            <p:ph type="title"/>
          </p:nvPr>
        </p:nvSpPr>
        <p:spPr>
          <a:xfrm>
            <a:off x="1173480" y="752371"/>
            <a:ext cx="3487420" cy="817667"/>
          </a:xfrm>
        </p:spPr>
        <p:txBody>
          <a:bodyPr/>
          <a:lstStyle/>
          <a:p>
            <a:r>
              <a:rPr lang="en-IN" b="1" dirty="0">
                <a:solidFill>
                  <a:srgbClr val="C00000"/>
                </a:solidFill>
                <a:latin typeface="Times New Roman" panose="02020603050405020304" pitchFamily="18" charset="0"/>
                <a:cs typeface="Times New Roman" panose="02020603050405020304" pitchFamily="18" charset="0"/>
              </a:rPr>
              <a:t>FLOW CHART</a:t>
            </a:r>
          </a:p>
        </p:txBody>
      </p:sp>
    </p:spTree>
    <p:extLst>
      <p:ext uri="{BB962C8B-B14F-4D97-AF65-F5344CB8AC3E}">
        <p14:creationId xmlns:p14="http://schemas.microsoft.com/office/powerpoint/2010/main" val="208471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CA9A10-B5B8-AACC-76BB-7BDDBD18E01F}"/>
              </a:ext>
            </a:extLst>
          </p:cNvPr>
          <p:cNvSpPr>
            <a:spLocks noGrp="1"/>
          </p:cNvSpPr>
          <p:nvPr>
            <p:ph type="title"/>
          </p:nvPr>
        </p:nvSpPr>
        <p:spPr>
          <a:xfrm>
            <a:off x="1097280" y="487681"/>
            <a:ext cx="10058400" cy="894080"/>
          </a:xfrm>
        </p:spPr>
        <p:txBody>
          <a:bodyPr/>
          <a:lstStyle/>
          <a:p>
            <a:r>
              <a:rPr lang="en-IN" b="1" dirty="0">
                <a:solidFill>
                  <a:srgbClr val="C00000"/>
                </a:solidFill>
                <a:latin typeface="Times New Roman" panose="02020603050405020304" pitchFamily="18" charset="0"/>
                <a:cs typeface="Times New Roman" panose="02020603050405020304" pitchFamily="18" charset="0"/>
              </a:rPr>
              <a:t>Online banking app microservice architecture</a:t>
            </a:r>
            <a:endParaRPr lang="en-IN" dirty="0"/>
          </a:p>
        </p:txBody>
      </p:sp>
      <p:sp>
        <p:nvSpPr>
          <p:cNvPr id="4" name="Rectangle 3">
            <a:extLst>
              <a:ext uri="{FF2B5EF4-FFF2-40B4-BE49-F238E27FC236}">
                <a16:creationId xmlns:a16="http://schemas.microsoft.com/office/drawing/2014/main" id="{821250EC-D09A-A190-0FD4-20B6C60C0E3B}"/>
              </a:ext>
            </a:extLst>
          </p:cNvPr>
          <p:cNvSpPr/>
          <p:nvPr/>
        </p:nvSpPr>
        <p:spPr>
          <a:xfrm>
            <a:off x="2326640" y="1849120"/>
            <a:ext cx="694944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Online Banking Application</a:t>
            </a:r>
            <a:endParaRPr lang="en-IN"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52933880-C18C-E9C5-325C-1DD8B7D1DB3B}"/>
              </a:ext>
            </a:extLst>
          </p:cNvPr>
          <p:cNvSpPr/>
          <p:nvPr/>
        </p:nvSpPr>
        <p:spPr>
          <a:xfrm>
            <a:off x="1097280" y="3429000"/>
            <a:ext cx="2854960" cy="873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MICROSERVICE-1</a:t>
            </a:r>
            <a:endParaRPr lang="en-IN" dirty="0"/>
          </a:p>
        </p:txBody>
      </p:sp>
      <p:sp>
        <p:nvSpPr>
          <p:cNvPr id="6" name="Rectangle 5">
            <a:extLst>
              <a:ext uri="{FF2B5EF4-FFF2-40B4-BE49-F238E27FC236}">
                <a16:creationId xmlns:a16="http://schemas.microsoft.com/office/drawing/2014/main" id="{5345FD68-3DC1-F8D4-3EDE-7FBED0A96F99}"/>
              </a:ext>
            </a:extLst>
          </p:cNvPr>
          <p:cNvSpPr/>
          <p:nvPr/>
        </p:nvSpPr>
        <p:spPr>
          <a:xfrm>
            <a:off x="4612640" y="3429000"/>
            <a:ext cx="285496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MICROSERVICE-2</a:t>
            </a:r>
            <a:endParaRPr lang="en-IN" dirty="0"/>
          </a:p>
        </p:txBody>
      </p:sp>
      <p:sp>
        <p:nvSpPr>
          <p:cNvPr id="7" name="Rectangle 6">
            <a:extLst>
              <a:ext uri="{FF2B5EF4-FFF2-40B4-BE49-F238E27FC236}">
                <a16:creationId xmlns:a16="http://schemas.microsoft.com/office/drawing/2014/main" id="{104B00CE-E265-568A-4D9A-651C87DF3C9E}"/>
              </a:ext>
            </a:extLst>
          </p:cNvPr>
          <p:cNvSpPr/>
          <p:nvPr/>
        </p:nvSpPr>
        <p:spPr>
          <a:xfrm>
            <a:off x="8239762" y="3429000"/>
            <a:ext cx="255016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MICROSERVICE-3</a:t>
            </a:r>
            <a:endParaRPr lang="en-IN" dirty="0"/>
          </a:p>
        </p:txBody>
      </p:sp>
      <p:sp>
        <p:nvSpPr>
          <p:cNvPr id="11" name="Rectangle 10">
            <a:extLst>
              <a:ext uri="{FF2B5EF4-FFF2-40B4-BE49-F238E27FC236}">
                <a16:creationId xmlns:a16="http://schemas.microsoft.com/office/drawing/2014/main" id="{F39168D6-0B6C-00E5-1B8D-0BBD3ED62904}"/>
              </a:ext>
            </a:extLst>
          </p:cNvPr>
          <p:cNvSpPr/>
          <p:nvPr/>
        </p:nvSpPr>
        <p:spPr>
          <a:xfrm>
            <a:off x="4795520" y="4785360"/>
            <a:ext cx="2672080" cy="659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DB</a:t>
            </a:r>
            <a:endParaRPr lang="en-IN" dirty="0"/>
          </a:p>
        </p:txBody>
      </p:sp>
      <p:cxnSp>
        <p:nvCxnSpPr>
          <p:cNvPr id="13" name="Straight Arrow Connector 12">
            <a:extLst>
              <a:ext uri="{FF2B5EF4-FFF2-40B4-BE49-F238E27FC236}">
                <a16:creationId xmlns:a16="http://schemas.microsoft.com/office/drawing/2014/main" id="{0F6340D1-4E4A-071B-8286-EBED8398E579}"/>
              </a:ext>
            </a:extLst>
          </p:cNvPr>
          <p:cNvCxnSpPr/>
          <p:nvPr/>
        </p:nvCxnSpPr>
        <p:spPr>
          <a:xfrm flipH="1">
            <a:off x="3058160" y="2763520"/>
            <a:ext cx="1341120" cy="568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B46E1FF-8E34-4C26-C412-485681A43C14}"/>
              </a:ext>
            </a:extLst>
          </p:cNvPr>
          <p:cNvCxnSpPr/>
          <p:nvPr/>
        </p:nvCxnSpPr>
        <p:spPr>
          <a:xfrm>
            <a:off x="5659120" y="2763520"/>
            <a:ext cx="142240" cy="665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EB490B0-3864-4438-D8C5-20FFBA414518}"/>
              </a:ext>
            </a:extLst>
          </p:cNvPr>
          <p:cNvCxnSpPr>
            <a:endCxn id="7" idx="0"/>
          </p:cNvCxnSpPr>
          <p:nvPr/>
        </p:nvCxnSpPr>
        <p:spPr>
          <a:xfrm>
            <a:off x="8412480" y="2860040"/>
            <a:ext cx="1102362" cy="568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28FE1F9-5163-AA2C-16B8-D0C5B0A0F5E1}"/>
              </a:ext>
            </a:extLst>
          </p:cNvPr>
          <p:cNvCxnSpPr/>
          <p:nvPr/>
        </p:nvCxnSpPr>
        <p:spPr>
          <a:xfrm>
            <a:off x="3337560" y="4343400"/>
            <a:ext cx="2463800" cy="734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8A82463-53AC-F045-BB08-F7B0A520F6B5}"/>
              </a:ext>
            </a:extLst>
          </p:cNvPr>
          <p:cNvCxnSpPr/>
          <p:nvPr/>
        </p:nvCxnSpPr>
        <p:spPr>
          <a:xfrm>
            <a:off x="2915920" y="4302761"/>
            <a:ext cx="1879600" cy="871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301A2D6-FD34-F4B3-70BA-5FC2994BA957}"/>
              </a:ext>
            </a:extLst>
          </p:cNvPr>
          <p:cNvCxnSpPr/>
          <p:nvPr/>
        </p:nvCxnSpPr>
        <p:spPr>
          <a:xfrm>
            <a:off x="5801360" y="4343400"/>
            <a:ext cx="71120" cy="52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EAE10F8-D618-A19E-75B8-E0E3952851DA}"/>
              </a:ext>
            </a:extLst>
          </p:cNvPr>
          <p:cNvCxnSpPr>
            <a:endCxn id="11" idx="3"/>
          </p:cNvCxnSpPr>
          <p:nvPr/>
        </p:nvCxnSpPr>
        <p:spPr>
          <a:xfrm flipH="1">
            <a:off x="7467600" y="4384039"/>
            <a:ext cx="2133600" cy="730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081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1841"/>
            <a:ext cx="10058400" cy="792480"/>
          </a:xfrm>
        </p:spPr>
        <p:txBody>
          <a:bodyPr/>
          <a:lstStyle/>
          <a:p>
            <a:r>
              <a:rPr lang="en-US" b="1" dirty="0">
                <a:solidFill>
                  <a:srgbClr val="C00000"/>
                </a:solidFill>
                <a:latin typeface="Times New Roman" panose="02020603050405020304" pitchFamily="18" charset="0"/>
                <a:cs typeface="Times New Roman" panose="02020603050405020304" pitchFamily="18" charset="0"/>
              </a:rPr>
              <a:t>Output :  Register</a:t>
            </a:r>
          </a:p>
        </p:txBody>
      </p:sp>
      <p:pic>
        <p:nvPicPr>
          <p:cNvPr id="5" name="Content Placeholder 4">
            <a:extLst>
              <a:ext uri="{FF2B5EF4-FFF2-40B4-BE49-F238E27FC236}">
                <a16:creationId xmlns:a16="http://schemas.microsoft.com/office/drawing/2014/main" id="{61BF22D2-8CE7-D9AD-C1E8-81C12D8ABE1E}"/>
              </a:ext>
            </a:extLst>
          </p:cNvPr>
          <p:cNvPicPr>
            <a:picLocks noGrp="1" noChangeAspect="1"/>
          </p:cNvPicPr>
          <p:nvPr>
            <p:ph idx="1"/>
          </p:nvPr>
        </p:nvPicPr>
        <p:blipFill rotWithShape="1">
          <a:blip r:embed="rId2"/>
          <a:srcRect r="-16325" b="5060"/>
          <a:stretch/>
        </p:blipFill>
        <p:spPr>
          <a:xfrm>
            <a:off x="1574800" y="1544321"/>
            <a:ext cx="10749280" cy="4370808"/>
          </a:xfrm>
        </p:spPr>
      </p:pic>
    </p:spTree>
    <p:extLst>
      <p:ext uri="{BB962C8B-B14F-4D97-AF65-F5344CB8AC3E}">
        <p14:creationId xmlns:p14="http://schemas.microsoft.com/office/powerpoint/2010/main" val="392409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2475"/>
            <a:ext cx="10058400" cy="812165"/>
          </a:xfrm>
        </p:spPr>
        <p:txBody>
          <a:bodyPr/>
          <a:lstStyle/>
          <a:p>
            <a:r>
              <a:rPr lang="en-US" b="1" dirty="0">
                <a:solidFill>
                  <a:srgbClr val="C00000"/>
                </a:solidFill>
                <a:latin typeface="Times New Roman" panose="02020603050405020304" pitchFamily="18" charset="0"/>
                <a:cs typeface="Times New Roman" panose="02020603050405020304" pitchFamily="18" charset="0"/>
              </a:rPr>
              <a:t>Login: </a:t>
            </a:r>
          </a:p>
        </p:txBody>
      </p:sp>
      <p:pic>
        <p:nvPicPr>
          <p:cNvPr id="5" name="Content Placeholder 4">
            <a:extLst>
              <a:ext uri="{FF2B5EF4-FFF2-40B4-BE49-F238E27FC236}">
                <a16:creationId xmlns:a16="http://schemas.microsoft.com/office/drawing/2014/main" id="{FA9C00A1-D14E-A8AF-63C9-3F8D999A2BF1}"/>
              </a:ext>
            </a:extLst>
          </p:cNvPr>
          <p:cNvPicPr>
            <a:picLocks noGrp="1" noChangeAspect="1"/>
          </p:cNvPicPr>
          <p:nvPr>
            <p:ph idx="1"/>
          </p:nvPr>
        </p:nvPicPr>
        <p:blipFill rotWithShape="1">
          <a:blip r:embed="rId2"/>
          <a:srcRect b="6922"/>
          <a:stretch/>
        </p:blipFill>
        <p:spPr>
          <a:xfrm>
            <a:off x="1198880" y="1564641"/>
            <a:ext cx="9621520" cy="4226560"/>
          </a:xfrm>
        </p:spPr>
      </p:pic>
    </p:spTree>
    <p:extLst>
      <p:ext uri="{BB962C8B-B14F-4D97-AF65-F5344CB8AC3E}">
        <p14:creationId xmlns:p14="http://schemas.microsoft.com/office/powerpoint/2010/main" val="941711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19761"/>
            <a:ext cx="10058400" cy="934720"/>
          </a:xfrm>
        </p:spPr>
        <p:txBody>
          <a:bodyPr/>
          <a:lstStyle/>
          <a:p>
            <a:r>
              <a:rPr lang="en-US" b="1" dirty="0">
                <a:solidFill>
                  <a:srgbClr val="C00000"/>
                </a:solidFill>
                <a:latin typeface="Times New Roman" panose="02020603050405020304" pitchFamily="18" charset="0"/>
                <a:cs typeface="Times New Roman" panose="02020603050405020304" pitchFamily="18" charset="0"/>
              </a:rPr>
              <a:t>Accounts:</a:t>
            </a:r>
          </a:p>
        </p:txBody>
      </p:sp>
      <p:pic>
        <p:nvPicPr>
          <p:cNvPr id="13" name="Content Placeholder 12">
            <a:extLst>
              <a:ext uri="{FF2B5EF4-FFF2-40B4-BE49-F238E27FC236}">
                <a16:creationId xmlns:a16="http://schemas.microsoft.com/office/drawing/2014/main" id="{9D9D1000-ED05-6F93-966C-ED45A74D9CAD}"/>
              </a:ext>
            </a:extLst>
          </p:cNvPr>
          <p:cNvPicPr>
            <a:picLocks noGrp="1" noChangeAspect="1"/>
          </p:cNvPicPr>
          <p:nvPr>
            <p:ph idx="1"/>
          </p:nvPr>
        </p:nvPicPr>
        <p:blipFill rotWithShape="1">
          <a:blip r:embed="rId2"/>
          <a:srcRect b="8023"/>
          <a:stretch/>
        </p:blipFill>
        <p:spPr>
          <a:xfrm>
            <a:off x="965200" y="1554482"/>
            <a:ext cx="9641840" cy="4185918"/>
          </a:xfrm>
        </p:spPr>
      </p:pic>
    </p:spTree>
    <p:extLst>
      <p:ext uri="{BB962C8B-B14F-4D97-AF65-F5344CB8AC3E}">
        <p14:creationId xmlns:p14="http://schemas.microsoft.com/office/powerpoint/2010/main" val="1210733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Transaction:</a:t>
            </a:r>
          </a:p>
        </p:txBody>
      </p:sp>
      <p:pic>
        <p:nvPicPr>
          <p:cNvPr id="13" name="Content Placeholder 12">
            <a:extLst>
              <a:ext uri="{FF2B5EF4-FFF2-40B4-BE49-F238E27FC236}">
                <a16:creationId xmlns:a16="http://schemas.microsoft.com/office/drawing/2014/main" id="{4296DF68-3238-2503-9CAF-0206B8992A9C}"/>
              </a:ext>
            </a:extLst>
          </p:cNvPr>
          <p:cNvPicPr>
            <a:picLocks noGrp="1" noChangeAspect="1"/>
          </p:cNvPicPr>
          <p:nvPr>
            <p:ph idx="1"/>
          </p:nvPr>
        </p:nvPicPr>
        <p:blipFill rotWithShape="1">
          <a:blip r:embed="rId2"/>
          <a:srcRect b="4538"/>
          <a:stretch/>
        </p:blipFill>
        <p:spPr>
          <a:xfrm>
            <a:off x="1097280" y="1910080"/>
            <a:ext cx="9692640" cy="4005049"/>
          </a:xfrm>
        </p:spPr>
      </p:pic>
    </p:spTree>
    <p:extLst>
      <p:ext uri="{BB962C8B-B14F-4D97-AF65-F5344CB8AC3E}">
        <p14:creationId xmlns:p14="http://schemas.microsoft.com/office/powerpoint/2010/main" val="295997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146" r="949"/>
          <a:stretch/>
        </p:blipFill>
        <p:spPr>
          <a:xfrm>
            <a:off x="6299200" y="1790700"/>
            <a:ext cx="5090160" cy="3407860"/>
          </a:xfrm>
        </p:spPr>
      </p:pic>
      <p:sp>
        <p:nvSpPr>
          <p:cNvPr id="3" name="Title 2"/>
          <p:cNvSpPr>
            <a:spLocks noGrp="1"/>
          </p:cNvSpPr>
          <p:nvPr>
            <p:ph type="title"/>
          </p:nvPr>
        </p:nvSpPr>
        <p:spPr>
          <a:xfrm>
            <a:off x="995680" y="976207"/>
            <a:ext cx="4300220" cy="814493"/>
          </a:xfrm>
        </p:spPr>
        <p:txBody>
          <a:bodyPr>
            <a:noAutofit/>
          </a:bodyPr>
          <a:lstStyle/>
          <a:p>
            <a:endParaRPr lang="en-IN" sz="1400" b="1" dirty="0">
              <a:solidFill>
                <a:srgbClr val="0070C0"/>
              </a:solidFill>
              <a:latin typeface="Times New Roman" panose="02020603050405020304" pitchFamily="18" charset="0"/>
            </a:endParaRPr>
          </a:p>
        </p:txBody>
      </p:sp>
      <p:sp>
        <p:nvSpPr>
          <p:cNvPr id="4" name="Content Placeholder 3"/>
          <p:cNvSpPr>
            <a:spLocks noGrp="1"/>
          </p:cNvSpPr>
          <p:nvPr>
            <p:ph sz="half" idx="2"/>
          </p:nvPr>
        </p:nvSpPr>
        <p:spPr>
          <a:xfrm>
            <a:off x="1121030" y="1798727"/>
            <a:ext cx="4903850" cy="4083066"/>
          </a:xfrm>
        </p:spPr>
        <p:txBody>
          <a:bodyPr>
            <a:normAutofit fontScale="85000" lnSpcReduction="20000"/>
          </a:bodyPr>
          <a:lstStyle/>
          <a:p>
            <a:pPr algn="just"/>
            <a:r>
              <a:rPr lang="en-IN" sz="1400" b="1" dirty="0">
                <a:latin typeface="Times New Roman" panose="02020603050405020304" pitchFamily="18" charset="0"/>
              </a:rPr>
              <a:t>TEAM MEMBERS   </a:t>
            </a:r>
            <a:r>
              <a:rPr lang="en-IN" sz="1400" dirty="0">
                <a:latin typeface="Times New Roman" panose="02020603050405020304" pitchFamily="18" charset="0"/>
              </a:rPr>
              <a:t>:</a:t>
            </a:r>
            <a:r>
              <a:rPr lang="en-IN" sz="1400" b="1" dirty="0">
                <a:latin typeface="Times New Roman" panose="02020603050405020304" pitchFamily="18" charset="0"/>
              </a:rPr>
              <a:t>	</a:t>
            </a:r>
          </a:p>
          <a:p>
            <a:pPr marL="285750" indent="-285750" algn="just">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R. Nodankumar                                 2564563</a:t>
            </a:r>
          </a:p>
          <a:p>
            <a:pPr marL="285750" indent="-285750" algn="just">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U. Dasaratha Rami Reddy                2562947</a:t>
            </a:r>
          </a:p>
          <a:p>
            <a:pPr marL="285750" indent="-285750" algn="just">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B. Mahesh	                               2563697</a:t>
            </a:r>
          </a:p>
          <a:p>
            <a:pPr marL="285750" indent="-285750" algn="just">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P. Tejasri                                             2564180</a:t>
            </a:r>
          </a:p>
          <a:p>
            <a:pPr marL="285750" indent="-285750" algn="just">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K. V. Praneetha                                  2563138</a:t>
            </a:r>
          </a:p>
          <a:p>
            <a:pPr marL="285750" indent="-285750" algn="just">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T. Sravya                                            2563373</a:t>
            </a:r>
          </a:p>
          <a:p>
            <a:pPr marL="285750" indent="-285750" algn="just">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B. Anitha                                            2563568</a:t>
            </a:r>
          </a:p>
          <a:p>
            <a:pPr marL="285750" indent="-285750" algn="just">
              <a:buFont typeface="Wingdings" panose="05000000000000000000" pitchFamily="2" charset="2"/>
              <a:buChar char="§"/>
            </a:pPr>
            <a:r>
              <a:rPr lang="en-US" sz="1900" b="1" dirty="0">
                <a:latin typeface="Times New Roman" panose="02020603050405020304" pitchFamily="18" charset="0"/>
                <a:cs typeface="Times New Roman" panose="02020603050405020304" pitchFamily="18" charset="0"/>
              </a:rPr>
              <a:t>Soumi Datta                                       2563944</a:t>
            </a:r>
          </a:p>
          <a:p>
            <a:pPr marL="285750" indent="-285750" algn="just">
              <a:buFont typeface="Wingdings" panose="05000000000000000000" pitchFamily="2" charset="2"/>
              <a:buChar char="§"/>
            </a:pPr>
            <a:r>
              <a:rPr lang="en-IN" sz="1900" b="1" i="0" dirty="0">
                <a:solidFill>
                  <a:srgbClr val="000000"/>
                </a:solidFill>
                <a:effectLst/>
                <a:latin typeface="Calibri" panose="020F0502020204030204" pitchFamily="34" charset="0"/>
              </a:rPr>
              <a:t>Vurugonda Kalyan                                 2563458</a:t>
            </a:r>
          </a:p>
          <a:p>
            <a:pPr marL="285750" indent="-285750" algn="just">
              <a:buFont typeface="Wingdings" panose="05000000000000000000" pitchFamily="2" charset="2"/>
              <a:buChar char="§"/>
            </a:pPr>
            <a:r>
              <a:rPr lang="en-IN" sz="1900" b="1" i="0" dirty="0">
                <a:solidFill>
                  <a:srgbClr val="000000"/>
                </a:solidFill>
                <a:effectLst/>
                <a:latin typeface="Calibri" panose="020F0502020204030204" pitchFamily="34" charset="0"/>
              </a:rPr>
              <a:t>Aruljothi S                                              2563845</a:t>
            </a:r>
            <a:endParaRPr lang="en-IN" sz="1900" b="1" dirty="0">
              <a:solidFill>
                <a:schemeClr val="accent1"/>
              </a:solidFill>
              <a:latin typeface="Times New Roman" panose="02020603050405020304" pitchFamily="18" charset="0"/>
              <a:cs typeface="Times New Roman" panose="02020603050405020304" pitchFamily="18" charset="0"/>
            </a:endParaRPr>
          </a:p>
          <a:p>
            <a:endParaRPr lang="en-IN" sz="1200" b="1" dirty="0">
              <a:solidFill>
                <a:srgbClr val="0070C0"/>
              </a:solidFill>
              <a:latin typeface="Times New Roman" panose="02020603050405020304" pitchFamily="18" charset="0"/>
            </a:endParaRPr>
          </a:p>
        </p:txBody>
      </p:sp>
    </p:spTree>
    <p:extLst>
      <p:ext uri="{BB962C8B-B14F-4D97-AF65-F5344CB8AC3E}">
        <p14:creationId xmlns:p14="http://schemas.microsoft.com/office/powerpoint/2010/main" val="2929829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609601"/>
            <a:ext cx="10058400" cy="1005840"/>
          </a:xfrm>
        </p:spPr>
        <p:txBody>
          <a:bodyPr/>
          <a:lstStyle/>
          <a:p>
            <a:r>
              <a:rPr lang="en-US" b="1" dirty="0">
                <a:solidFill>
                  <a:srgbClr val="C00000"/>
                </a:solidFill>
                <a:latin typeface="Times New Roman" pitchFamily="18" charset="0"/>
                <a:cs typeface="Times New Roman" pitchFamily="18" charset="0"/>
              </a:rPr>
              <a:t>Loans:</a:t>
            </a:r>
            <a:endParaRPr lang="en-US" dirty="0"/>
          </a:p>
        </p:txBody>
      </p:sp>
      <p:pic>
        <p:nvPicPr>
          <p:cNvPr id="4" name="Content Placeholder 3">
            <a:extLst>
              <a:ext uri="{FF2B5EF4-FFF2-40B4-BE49-F238E27FC236}">
                <a16:creationId xmlns:a16="http://schemas.microsoft.com/office/drawing/2014/main" id="{03266E37-19BB-022B-0B4D-247BB6460BC7}"/>
              </a:ext>
            </a:extLst>
          </p:cNvPr>
          <p:cNvPicPr>
            <a:picLocks noGrp="1" noChangeAspect="1"/>
          </p:cNvPicPr>
          <p:nvPr>
            <p:ph idx="1"/>
          </p:nvPr>
        </p:nvPicPr>
        <p:blipFill rotWithShape="1">
          <a:blip r:embed="rId2"/>
          <a:srcRect l="-206" r="-618" b="7378"/>
          <a:stretch/>
        </p:blipFill>
        <p:spPr>
          <a:xfrm>
            <a:off x="1198880" y="1431925"/>
            <a:ext cx="9956800" cy="4328795"/>
          </a:xfrm>
        </p:spPr>
      </p:pic>
    </p:spTree>
    <p:extLst>
      <p:ext uri="{BB962C8B-B14F-4D97-AF65-F5344CB8AC3E}">
        <p14:creationId xmlns:p14="http://schemas.microsoft.com/office/powerpoint/2010/main" val="375242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619761"/>
            <a:ext cx="10058400" cy="883920"/>
          </a:xfrm>
        </p:spPr>
        <p:txBody>
          <a:bodyPr/>
          <a:lstStyle/>
          <a:p>
            <a:r>
              <a:rPr lang="en-US" b="1" dirty="0">
                <a:solidFill>
                  <a:srgbClr val="C00000"/>
                </a:solidFill>
                <a:latin typeface="Times New Roman" pitchFamily="18" charset="0"/>
                <a:cs typeface="Times New Roman" pitchFamily="18" charset="0"/>
              </a:rPr>
              <a:t>ChequeBook:</a:t>
            </a:r>
            <a:endParaRPr lang="en-US" dirty="0"/>
          </a:p>
        </p:txBody>
      </p:sp>
      <p:pic>
        <p:nvPicPr>
          <p:cNvPr id="4" name="Content Placeholder 3">
            <a:extLst>
              <a:ext uri="{FF2B5EF4-FFF2-40B4-BE49-F238E27FC236}">
                <a16:creationId xmlns:a16="http://schemas.microsoft.com/office/drawing/2014/main" id="{73B5947D-AC30-EC1F-B0FE-9A82F833BF36}"/>
              </a:ext>
            </a:extLst>
          </p:cNvPr>
          <p:cNvPicPr>
            <a:picLocks noGrp="1" noChangeAspect="1"/>
          </p:cNvPicPr>
          <p:nvPr>
            <p:ph idx="1"/>
          </p:nvPr>
        </p:nvPicPr>
        <p:blipFill>
          <a:blip r:embed="rId2"/>
          <a:stretch>
            <a:fillRect/>
          </a:stretch>
        </p:blipFill>
        <p:spPr>
          <a:xfrm>
            <a:off x="1290320" y="1371600"/>
            <a:ext cx="9662160" cy="4733925"/>
          </a:xfrm>
        </p:spPr>
      </p:pic>
    </p:spTree>
    <p:extLst>
      <p:ext uri="{BB962C8B-B14F-4D97-AF65-F5344CB8AC3E}">
        <p14:creationId xmlns:p14="http://schemas.microsoft.com/office/powerpoint/2010/main" val="2532577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Register And User:</a:t>
            </a:r>
          </a:p>
        </p:txBody>
      </p:sp>
      <p:sp>
        <p:nvSpPr>
          <p:cNvPr id="5" name="Content Placeholder 4">
            <a:extLst>
              <a:ext uri="{FF2B5EF4-FFF2-40B4-BE49-F238E27FC236}">
                <a16:creationId xmlns:a16="http://schemas.microsoft.com/office/drawing/2014/main" id="{393FC04C-8EBE-98F2-558B-3779ED044D48}"/>
              </a:ext>
            </a:extLst>
          </p:cNvPr>
          <p:cNvSpPr>
            <a:spLocks noGrp="1"/>
          </p:cNvSpPr>
          <p:nvPr>
            <p:ph idx="1"/>
          </p:nvPr>
        </p:nvSpPr>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UserRegistrationController is used to register users by receiving user data via HTTP POST requests, logging the received data, and forwarding it to a UserRegistrationProxy for actual user registration processing.</a:t>
            </a:r>
          </a:p>
          <a:p>
            <a:pPr marL="0" marR="0" lvl="0" indent="0" algn="just"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Spring Boot controller (UserController) is responsible for handling HTTP requests related to user data, including fetching user details by ID or username and retrieving a list of all users. It interacts with an external service through a UserProxy component and incorporates resilience patterns (circuit breaker and retry) using Resilience4j annotations to enhance the reliability of service calls. Additionally, it includes logging to track input parameters and results for debugging and monitoring purposes.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6944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Login:</a:t>
            </a:r>
            <a:endParaRPr lang="en-US" dirty="0"/>
          </a:p>
        </p:txBody>
      </p:sp>
      <p:sp>
        <p:nvSpPr>
          <p:cNvPr id="4" name="Content Placeholder 3">
            <a:extLst>
              <a:ext uri="{FF2B5EF4-FFF2-40B4-BE49-F238E27FC236}">
                <a16:creationId xmlns:a16="http://schemas.microsoft.com/office/drawing/2014/main" id="{ECDF0BD6-5191-9311-58BC-085BA717A427}"/>
              </a:ext>
            </a:extLst>
          </p:cNvPr>
          <p:cNvSpPr>
            <a:spLocks noGrp="1"/>
          </p:cNvSpPr>
          <p:nvPr>
            <p:ph idx="1"/>
          </p:nvPr>
        </p:nvSpPr>
        <p:spPr>
          <a:xfrm>
            <a:off x="1097280" y="2052320"/>
            <a:ext cx="10058400" cy="4052455"/>
          </a:xfrm>
        </p:spPr>
        <p:txBody>
          <a:bodyPr/>
          <a:lstStyle/>
          <a:p>
            <a:r>
              <a:rPr lang="en-US" b="0" i="0" dirty="0">
                <a:solidFill>
                  <a:schemeClr val="tx2"/>
                </a:solidFill>
                <a:effectLst/>
                <a:latin typeface="Times New Roman" panose="02020603050405020304" pitchFamily="18" charset="0"/>
                <a:cs typeface="Times New Roman" panose="02020603050405020304" pitchFamily="18" charset="0"/>
              </a:rPr>
              <a:t>This controller is responsible for handling HTTP POST requests related to user login functionality in a microservices architecture. It communicates with a Login Service Proxy to facilitate user authentication.</a:t>
            </a:r>
          </a:p>
          <a:p>
            <a:r>
              <a:rPr lang="en-US" dirty="0">
                <a:solidFill>
                  <a:schemeClr val="tx2"/>
                </a:solidFill>
                <a:latin typeface="Times New Roman" panose="02020603050405020304" pitchFamily="18" charset="0"/>
                <a:cs typeface="Times New Roman" panose="02020603050405020304" pitchFamily="18" charset="0"/>
              </a:rPr>
              <a:t>The code defines a single endpoint, POST , which is used for user login.</a:t>
            </a:r>
          </a:p>
          <a:p>
            <a:r>
              <a:rPr lang="en-US" dirty="0">
                <a:solidFill>
                  <a:schemeClr val="tx2"/>
                </a:solidFill>
                <a:latin typeface="Times New Roman" panose="02020603050405020304" pitchFamily="18" charset="0"/>
                <a:cs typeface="Times New Roman" panose="02020603050405020304" pitchFamily="18" charset="0"/>
              </a:rPr>
              <a:t> It accepts JSON objects (Login requests) in the request body.</a:t>
            </a:r>
          </a:p>
          <a:p>
            <a:r>
              <a:rPr lang="en-US" dirty="0">
                <a:solidFill>
                  <a:schemeClr val="tx2"/>
                </a:solidFill>
                <a:latin typeface="Times New Roman" panose="02020603050405020304" pitchFamily="18" charset="0"/>
                <a:cs typeface="Times New Roman" panose="02020603050405020304" pitchFamily="18" charset="0"/>
              </a:rPr>
              <a:t>The response is expected to be a string, likely indicating the result of the login attempt. Whether the user logged in successfully or not.</a:t>
            </a: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83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753225"/>
            <a:ext cx="10058400" cy="872375"/>
          </a:xfrm>
        </p:spPr>
        <p:txBody>
          <a:bodyPr/>
          <a:lstStyle/>
          <a:p>
            <a:r>
              <a:rPr lang="en-US" b="1" dirty="0">
                <a:solidFill>
                  <a:srgbClr val="C00000"/>
                </a:solidFill>
                <a:latin typeface="Times New Roman" pitchFamily="18" charset="0"/>
                <a:cs typeface="Times New Roman" pitchFamily="18" charset="0"/>
              </a:rPr>
              <a:t>Account:</a:t>
            </a:r>
            <a:endParaRPr lang="en-US" dirty="0"/>
          </a:p>
        </p:txBody>
      </p:sp>
      <p:sp>
        <p:nvSpPr>
          <p:cNvPr id="5" name="Content Placeholder 4">
            <a:extLst>
              <a:ext uri="{FF2B5EF4-FFF2-40B4-BE49-F238E27FC236}">
                <a16:creationId xmlns:a16="http://schemas.microsoft.com/office/drawing/2014/main" id="{78DED2A9-8311-7204-0F08-0C531C2B78DB}"/>
              </a:ext>
            </a:extLst>
          </p:cNvPr>
          <p:cNvSpPr>
            <a:spLocks noGrp="1"/>
          </p:cNvSpPr>
          <p:nvPr>
            <p:ph idx="1"/>
          </p:nvPr>
        </p:nvSpPr>
        <p:spPr>
          <a:xfrm>
            <a:off x="1097280" y="1493520"/>
            <a:ext cx="10058400" cy="4611255"/>
          </a:xfrm>
        </p:spPr>
        <p:txBody>
          <a:bodyPr/>
          <a:lstStyle/>
          <a:p>
            <a:r>
              <a:rPr lang="en-US" dirty="0">
                <a:latin typeface="Times New Roman" panose="02020603050405020304" pitchFamily="18" charset="0"/>
                <a:cs typeface="Times New Roman" panose="02020603050405020304" pitchFamily="18" charset="0"/>
              </a:rPr>
              <a:t>This controller is responsible for managing account-related operations, particularly withdrawals, in a financial application. It communicates with an external service through an </a:t>
            </a:r>
            <a:r>
              <a:rPr lang="en-US" dirty="0" err="1">
                <a:latin typeface="Times New Roman" panose="02020603050405020304" pitchFamily="18" charset="0"/>
                <a:cs typeface="Times New Roman" panose="02020603050405020304" pitchFamily="18" charset="0"/>
              </a:rPr>
              <a:t>AccountProxy</a:t>
            </a:r>
            <a:r>
              <a:rPr lang="en-US" dirty="0">
                <a:latin typeface="Times New Roman" panose="02020603050405020304" pitchFamily="18" charset="0"/>
                <a:cs typeface="Times New Roman" panose="02020603050405020304" pitchFamily="18" charset="0"/>
              </a:rPr>
              <a:t> for account operations.</a:t>
            </a:r>
          </a:p>
          <a:p>
            <a:r>
              <a:rPr lang="en-US" dirty="0">
                <a:latin typeface="Times New Roman" panose="02020603050405020304" pitchFamily="18" charset="0"/>
                <a:cs typeface="Times New Roman" panose="02020603050405020304" pitchFamily="18" charset="0"/>
              </a:rPr>
              <a:t>Various HTTP endpoints are defined to handle account-related operations:</a:t>
            </a:r>
          </a:p>
          <a:p>
            <a:r>
              <a:rPr lang="en-US" dirty="0">
                <a:latin typeface="Times New Roman" panose="02020603050405020304" pitchFamily="18" charset="0"/>
                <a:cs typeface="Times New Roman" panose="02020603050405020304" pitchFamily="18" charset="0"/>
              </a:rPr>
              <a:t>GET /getAllAccounts: Retrieves a list of all accounts.</a:t>
            </a:r>
          </a:p>
          <a:p>
            <a:r>
              <a:rPr lang="en-US" dirty="0">
                <a:latin typeface="Times New Roman" panose="02020603050405020304" pitchFamily="18" charset="0"/>
                <a:cs typeface="Times New Roman" panose="02020603050405020304" pitchFamily="18" charset="0"/>
              </a:rPr>
              <a:t>GET /get-account/{id}: Retrieves account information by ID.</a:t>
            </a:r>
          </a:p>
          <a:p>
            <a:r>
              <a:rPr lang="en-US" dirty="0">
                <a:latin typeface="Times New Roman" panose="02020603050405020304" pitchFamily="18" charset="0"/>
                <a:cs typeface="Times New Roman" panose="02020603050405020304" pitchFamily="18" charset="0"/>
              </a:rPr>
              <a:t>GET /withdraw/{id}/{balance}: Initiates a withdrawal of a specified amount from an account.</a:t>
            </a:r>
          </a:p>
          <a:p>
            <a:r>
              <a:rPr lang="en-US" dirty="0">
                <a:latin typeface="Times New Roman" panose="02020603050405020304" pitchFamily="18" charset="0"/>
                <a:cs typeface="Times New Roman" panose="02020603050405020304" pitchFamily="18" charset="0"/>
              </a:rPr>
              <a:t>POST /createAccount: Creates a new account.</a:t>
            </a:r>
          </a:p>
          <a:p>
            <a:r>
              <a:rPr lang="en-US" dirty="0">
                <a:latin typeface="Times New Roman" panose="02020603050405020304" pitchFamily="18" charset="0"/>
                <a:cs typeface="Times New Roman" panose="02020603050405020304" pitchFamily="18" charset="0"/>
              </a:rPr>
              <a:t>For Deposit:</a:t>
            </a:r>
          </a:p>
          <a:p>
            <a:r>
              <a:rPr lang="en-US" dirty="0">
                <a:latin typeface="Times New Roman" panose="02020603050405020304" pitchFamily="18" charset="0"/>
                <a:cs typeface="Times New Roman" panose="02020603050405020304" pitchFamily="18" charset="0"/>
              </a:rPr>
              <a:t>GET /deposit/{id}/{balance}: Initiates a withdrawal of a specified amount from an account.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588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Transaction:</a:t>
            </a:r>
            <a:endParaRPr lang="en-US" dirty="0"/>
          </a:p>
        </p:txBody>
      </p:sp>
      <p:sp>
        <p:nvSpPr>
          <p:cNvPr id="5" name="Content Placeholder 4">
            <a:extLst>
              <a:ext uri="{FF2B5EF4-FFF2-40B4-BE49-F238E27FC236}">
                <a16:creationId xmlns:a16="http://schemas.microsoft.com/office/drawing/2014/main" id="{A228C27F-1B96-647B-75D3-0ECFADAC681B}"/>
              </a:ext>
            </a:extLst>
          </p:cNvPr>
          <p:cNvSpPr>
            <a:spLocks noGrp="1"/>
          </p:cNvSpPr>
          <p:nvPr>
            <p:ph idx="1"/>
          </p:nvPr>
        </p:nvSpPr>
        <p:spPr>
          <a:xfrm>
            <a:off x="1097280" y="1920240"/>
            <a:ext cx="10058400" cy="4184535"/>
          </a:xfrm>
        </p:spPr>
        <p:txBody>
          <a:bodyPr>
            <a:normAutofit/>
          </a:bodyPr>
          <a:lstStyle/>
          <a:p>
            <a:r>
              <a:rPr lang="en-US" dirty="0">
                <a:latin typeface="Times New Roman" panose="02020603050405020304" pitchFamily="18" charset="0"/>
                <a:cs typeface="Times New Roman" panose="02020603050405020304" pitchFamily="18" charset="0"/>
              </a:rPr>
              <a:t>This controller manages HTTP requests related to financial transactions, acting as an interface between the client and a microservice responsible for transaction operations. The controller communicates with the microservice using a TransactionProxy.</a:t>
            </a:r>
          </a:p>
          <a:p>
            <a:r>
              <a:rPr lang="en-IN" dirty="0">
                <a:latin typeface="Times New Roman" panose="02020603050405020304" pitchFamily="18" charset="0"/>
                <a:cs typeface="Times New Roman" panose="02020603050405020304" pitchFamily="18" charset="0"/>
              </a:rPr>
              <a:t>Various HTTP endpoints are defined to handle transaction-related operations:</a:t>
            </a:r>
          </a:p>
          <a:p>
            <a:r>
              <a:rPr lang="en-IN" dirty="0">
                <a:latin typeface="Times New Roman" panose="02020603050405020304" pitchFamily="18" charset="0"/>
                <a:cs typeface="Times New Roman" panose="02020603050405020304" pitchFamily="18" charset="0"/>
              </a:rPr>
              <a:t>GET /getAllTransactions: Retrieves a list of all transactions.</a:t>
            </a:r>
          </a:p>
          <a:p>
            <a:r>
              <a:rPr lang="en-IN" dirty="0">
                <a:latin typeface="Times New Roman" panose="02020603050405020304" pitchFamily="18" charset="0"/>
                <a:cs typeface="Times New Roman" panose="02020603050405020304" pitchFamily="18" charset="0"/>
              </a:rPr>
              <a:t>GET /transaction/{destinationAccountId}: Retrieves transactions by a destination account ID.</a:t>
            </a:r>
          </a:p>
          <a:p>
            <a:r>
              <a:rPr lang="en-IN" dirty="0">
                <a:latin typeface="Times New Roman" panose="02020603050405020304" pitchFamily="18" charset="0"/>
                <a:cs typeface="Times New Roman" panose="02020603050405020304" pitchFamily="18" charset="0"/>
              </a:rPr>
              <a:t>POST /send: Inserts a new transaction.</a:t>
            </a:r>
          </a:p>
          <a:p>
            <a:r>
              <a:rPr lang="en-IN" dirty="0">
                <a:latin typeface="Times New Roman" panose="02020603050405020304" pitchFamily="18" charset="0"/>
                <a:cs typeface="Times New Roman" panose="02020603050405020304" pitchFamily="18" charset="0"/>
              </a:rPr>
              <a:t>GET /getTransactionById/{id}: Retrieves a transaction by its ID.</a:t>
            </a:r>
          </a:p>
          <a:p>
            <a:r>
              <a:rPr lang="en-IN" dirty="0">
                <a:latin typeface="Times New Roman" panose="02020603050405020304" pitchFamily="18" charset="0"/>
                <a:cs typeface="Times New Roman" panose="02020603050405020304" pitchFamily="18" charset="0"/>
              </a:rPr>
              <a:t>GET /getTransaction/account/{id}: Retrieves transactions by account ID.</a:t>
            </a:r>
          </a:p>
        </p:txBody>
      </p:sp>
    </p:spTree>
    <p:extLst>
      <p:ext uri="{BB962C8B-B14F-4D97-AF65-F5344CB8AC3E}">
        <p14:creationId xmlns:p14="http://schemas.microsoft.com/office/powerpoint/2010/main" val="3354781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rgbClr val="C00000"/>
                </a:solidFill>
                <a:latin typeface="Times New Roman" pitchFamily="18" charset="0"/>
                <a:cs typeface="Times New Roman" pitchFamily="18" charset="0"/>
              </a:rPr>
              <a:t>Loan:</a:t>
            </a:r>
            <a:endParaRPr lang="en-US" dirty="0"/>
          </a:p>
        </p:txBody>
      </p:sp>
      <p:sp>
        <p:nvSpPr>
          <p:cNvPr id="5" name="Content Placeholder 4">
            <a:extLst>
              <a:ext uri="{FF2B5EF4-FFF2-40B4-BE49-F238E27FC236}">
                <a16:creationId xmlns:a16="http://schemas.microsoft.com/office/drawing/2014/main" id="{3421CB7D-FEA5-3EE7-D74F-B5EB744918DA}"/>
              </a:ext>
            </a:extLst>
          </p:cNvPr>
          <p:cNvSpPr>
            <a:spLocks noGrp="1"/>
          </p:cNvSpPr>
          <p:nvPr>
            <p:ph idx="1"/>
          </p:nvPr>
        </p:nvSpPr>
        <p:spPr>
          <a:xfrm>
            <a:off x="1097280" y="1910080"/>
            <a:ext cx="10058400" cy="4194695"/>
          </a:xfrm>
        </p:spPr>
        <p:txBody>
          <a:bodyPr/>
          <a:lstStyle/>
          <a:p>
            <a:r>
              <a:rPr lang="en-US" b="0" i="0" dirty="0">
                <a:solidFill>
                  <a:schemeClr val="tx2"/>
                </a:solidFill>
                <a:effectLst/>
                <a:latin typeface="Söhne"/>
              </a:rPr>
              <a:t>This controller handles HTTP requests related to Loans, including retrieving all loans, retrieving a loan by its ID, creating a new loan, and handling loan confirmation requests.</a:t>
            </a:r>
          </a:p>
          <a:p>
            <a:r>
              <a:rPr lang="en-US" b="0" i="0" dirty="0">
                <a:solidFill>
                  <a:schemeClr val="tx2"/>
                </a:solidFill>
                <a:effectLst/>
                <a:latin typeface="Söhne"/>
              </a:rPr>
              <a:t>GET /getAllLoans: Retrieves a list of all loans.</a:t>
            </a:r>
          </a:p>
          <a:p>
            <a:r>
              <a:rPr lang="en-US" b="0" i="0" dirty="0">
                <a:solidFill>
                  <a:schemeClr val="tx2"/>
                </a:solidFill>
                <a:effectLst/>
                <a:latin typeface="Söhne"/>
              </a:rPr>
              <a:t>GET /getLoan/{loan_id}: Retrieves a loan by its ID.</a:t>
            </a:r>
          </a:p>
          <a:p>
            <a:r>
              <a:rPr lang="en-US" b="0" i="0" dirty="0">
                <a:solidFill>
                  <a:schemeClr val="tx2"/>
                </a:solidFill>
                <a:effectLst/>
                <a:latin typeface="Söhne"/>
              </a:rPr>
              <a:t>POST /createLoan: Creates a new loan.</a:t>
            </a:r>
          </a:p>
          <a:p>
            <a:r>
              <a:rPr lang="en-US" b="0" i="0" dirty="0">
                <a:solidFill>
                  <a:schemeClr val="tx2"/>
                </a:solidFill>
                <a:effectLst/>
                <a:latin typeface="Söhne"/>
              </a:rPr>
              <a:t>GET /admin/confirmLoanTrue/{id}: Confirms a loan request as true.</a:t>
            </a:r>
          </a:p>
          <a:p>
            <a:r>
              <a:rPr lang="en-US" b="0" i="0" dirty="0">
                <a:solidFill>
                  <a:schemeClr val="tx2"/>
                </a:solidFill>
                <a:effectLst/>
                <a:latin typeface="Söhne"/>
              </a:rPr>
              <a:t>GET /admin/confirmLoanFalse/{id}: Confirms a loan request as false.</a:t>
            </a:r>
          </a:p>
          <a:p>
            <a:endParaRPr lang="en-IN" dirty="0">
              <a:solidFill>
                <a:schemeClr val="tx2"/>
              </a:solidFill>
            </a:endParaRPr>
          </a:p>
        </p:txBody>
      </p:sp>
    </p:spTree>
    <p:extLst>
      <p:ext uri="{BB962C8B-B14F-4D97-AF65-F5344CB8AC3E}">
        <p14:creationId xmlns:p14="http://schemas.microsoft.com/office/powerpoint/2010/main" val="4006778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D40F84-63C7-5436-16C1-77D48CCC8370}"/>
              </a:ext>
            </a:extLst>
          </p:cNvPr>
          <p:cNvSpPr>
            <a:spLocks noGrp="1"/>
          </p:cNvSpPr>
          <p:nvPr>
            <p:ph idx="1"/>
          </p:nvPr>
        </p:nvSpPr>
        <p:spPr>
          <a:xfrm>
            <a:off x="1097280" y="1584960"/>
            <a:ext cx="10058400" cy="4519815"/>
          </a:xfrm>
        </p:spPr>
        <p:txBody>
          <a:bodyPr/>
          <a:lstStyle/>
          <a:p>
            <a:pPr marL="0" indent="0">
              <a:buNone/>
            </a:pPr>
            <a:r>
              <a:rPr lang="en-US" b="0" i="0" dirty="0">
                <a:solidFill>
                  <a:schemeClr val="tx2"/>
                </a:solidFill>
                <a:effectLst/>
                <a:latin typeface="Times New Roman" panose="02020603050405020304" pitchFamily="18" charset="0"/>
                <a:cs typeface="Times New Roman" panose="02020603050405020304" pitchFamily="18" charset="0"/>
              </a:rPr>
              <a:t>This controller manages ChequeBook-related operations, such as retrieving all ChequeBooks, retrieving a ChequeBook by its ID, and creating a new ChequeBook.</a:t>
            </a:r>
          </a:p>
          <a:p>
            <a:pPr marL="0" indent="0">
              <a:buNone/>
            </a:pPr>
            <a:r>
              <a:rPr lang="en-US" b="0" i="0" dirty="0">
                <a:solidFill>
                  <a:schemeClr val="tx2"/>
                </a:solidFill>
                <a:effectLst/>
                <a:latin typeface="Times New Roman" panose="02020603050405020304" pitchFamily="18" charset="0"/>
                <a:cs typeface="Times New Roman" panose="02020603050405020304" pitchFamily="18" charset="0"/>
              </a:rPr>
              <a:t>GET /getallCheckbooks: Retrieves a list of all ChequeBooks.</a:t>
            </a:r>
          </a:p>
          <a:p>
            <a:pPr marL="0" indent="0">
              <a:buNone/>
            </a:pPr>
            <a:r>
              <a:rPr lang="en-US" b="0" i="0" dirty="0">
                <a:solidFill>
                  <a:schemeClr val="tx2"/>
                </a:solidFill>
                <a:effectLst/>
                <a:latin typeface="Times New Roman" panose="02020603050405020304" pitchFamily="18" charset="0"/>
                <a:cs typeface="Times New Roman" panose="02020603050405020304" pitchFamily="18" charset="0"/>
              </a:rPr>
              <a:t>GET /getCheckbookbyId/{id}: Retrieves a ChequeBook by its ID.</a:t>
            </a:r>
          </a:p>
          <a:p>
            <a:pPr marL="0" indent="0">
              <a:buNone/>
            </a:pPr>
            <a:r>
              <a:rPr lang="en-US" b="0" i="0" dirty="0">
                <a:solidFill>
                  <a:schemeClr val="tx2"/>
                </a:solidFill>
                <a:effectLst/>
                <a:latin typeface="Times New Roman" panose="02020603050405020304" pitchFamily="18" charset="0"/>
                <a:cs typeface="Times New Roman" panose="02020603050405020304" pitchFamily="18" charset="0"/>
              </a:rPr>
              <a:t>POST /createCheckbook: Creates a new ChequeBook.</a:t>
            </a:r>
          </a:p>
          <a:p>
            <a:pPr marL="0" indent="0">
              <a:buNone/>
            </a:pPr>
            <a:r>
              <a:rPr lang="en-US" b="0" i="0" dirty="0">
                <a:solidFill>
                  <a:schemeClr val="tx2"/>
                </a:solidFill>
                <a:effectLst/>
                <a:latin typeface="Times New Roman" panose="02020603050405020304" pitchFamily="18" charset="0"/>
                <a:cs typeface="Times New Roman" panose="02020603050405020304" pitchFamily="18" charset="0"/>
              </a:rPr>
              <a:t>The controller uses SLF4J for logging important events and information, allowing for debugging and monitoring. </a:t>
            </a:r>
          </a:p>
          <a:p>
            <a:pPr marL="0" indent="0">
              <a:buNone/>
            </a:pPr>
            <a:endParaRPr lang="en-US" b="0" i="0" dirty="0">
              <a:solidFill>
                <a:schemeClr val="tx2"/>
              </a:solidFill>
              <a:effectLst/>
              <a:latin typeface="Times New Roman" panose="02020603050405020304" pitchFamily="18" charset="0"/>
              <a:cs typeface="Times New Roman" panose="02020603050405020304" pitchFamily="18" charset="0"/>
            </a:endParaRPr>
          </a:p>
          <a:p>
            <a:pPr marL="0" indent="0">
              <a:buNone/>
            </a:pPr>
            <a:endParaRPr lang="en-US" b="0" i="0" dirty="0">
              <a:solidFill>
                <a:schemeClr val="tx2"/>
              </a:solidFill>
              <a:effectLst/>
              <a:latin typeface="Söhne"/>
            </a:endParaRPr>
          </a:p>
          <a:p>
            <a:pPr marL="0" indent="0">
              <a:buNone/>
            </a:pPr>
            <a:endParaRPr lang="en-US" b="0" i="0" dirty="0">
              <a:solidFill>
                <a:schemeClr val="tx2"/>
              </a:solidFill>
              <a:effectLst/>
              <a:latin typeface="Söhne"/>
            </a:endParaRPr>
          </a:p>
          <a:p>
            <a:pPr marL="0" indent="0">
              <a:buNone/>
            </a:pPr>
            <a:endParaRPr lang="en-IN" dirty="0"/>
          </a:p>
        </p:txBody>
      </p:sp>
      <p:sp>
        <p:nvSpPr>
          <p:cNvPr id="3" name="Title 2">
            <a:extLst>
              <a:ext uri="{FF2B5EF4-FFF2-40B4-BE49-F238E27FC236}">
                <a16:creationId xmlns:a16="http://schemas.microsoft.com/office/drawing/2014/main" id="{A9859699-AC4C-660F-A019-2FDD028BCB33}"/>
              </a:ext>
            </a:extLst>
          </p:cNvPr>
          <p:cNvSpPr>
            <a:spLocks noGrp="1"/>
          </p:cNvSpPr>
          <p:nvPr>
            <p:ph type="title"/>
          </p:nvPr>
        </p:nvSpPr>
        <p:spPr>
          <a:xfrm>
            <a:off x="1097280" y="753225"/>
            <a:ext cx="10058400" cy="831735"/>
          </a:xfrm>
        </p:spPr>
        <p:txBody>
          <a:bodyPr/>
          <a:lstStyle/>
          <a:p>
            <a:r>
              <a:rPr lang="en-US" b="1" dirty="0">
                <a:solidFill>
                  <a:srgbClr val="C00000"/>
                </a:solidFill>
                <a:latin typeface="Times New Roman" pitchFamily="18" charset="0"/>
                <a:cs typeface="Times New Roman" pitchFamily="18" charset="0"/>
              </a:rPr>
              <a:t>chequebook:</a:t>
            </a:r>
            <a:endParaRPr lang="en-IN" dirty="0"/>
          </a:p>
        </p:txBody>
      </p:sp>
    </p:spTree>
    <p:extLst>
      <p:ext uri="{BB962C8B-B14F-4D97-AF65-F5344CB8AC3E}">
        <p14:creationId xmlns:p14="http://schemas.microsoft.com/office/powerpoint/2010/main" val="3978815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889" y="1009402"/>
            <a:ext cx="4886854" cy="592819"/>
          </a:xfrm>
        </p:spPr>
        <p:txBody>
          <a:bodyPr/>
          <a:lstStyle/>
          <a:p>
            <a:pPr algn="l"/>
            <a:r>
              <a:rPr lang="en-US" b="1" dirty="0">
                <a:solidFill>
                  <a:srgbClr val="C0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sz="half" idx="2"/>
          </p:nvPr>
        </p:nvSpPr>
        <p:spPr>
          <a:xfrm>
            <a:off x="1229441" y="520699"/>
            <a:ext cx="9679860" cy="5500793"/>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Our Project in a Nutshell:</a:t>
            </a:r>
          </a:p>
          <a:p>
            <a:pPr marL="0" indent="0" algn="just">
              <a:buNone/>
            </a:pPr>
            <a:r>
              <a:rPr lang="en-US" sz="2000" b="0" i="0" dirty="0">
                <a:effectLst/>
                <a:latin typeface="Times New Roman" panose="02020603050405020304" pitchFamily="18" charset="0"/>
                <a:cs typeface="Times New Roman" panose="02020603050405020304" pitchFamily="18" charset="0"/>
              </a:rPr>
              <a:t>In summary , ICIN, a leading banking firm, is making a strategic move towards developing a modern online banking system using Java Microservices and Spring Cloud Architecture. This transition is driven by the need to remain competitive in the ever-evolving banking industry, where online banking systems like AXIS and American Express have gained prominence.</a:t>
            </a:r>
          </a:p>
          <a:p>
            <a:pPr marL="0" indent="0" algn="just">
              <a:buNone/>
            </a:pPr>
            <a:r>
              <a:rPr lang="en-US" sz="2000" b="0" i="0" dirty="0">
                <a:effectLst/>
                <a:latin typeface="Times New Roman" panose="02020603050405020304" pitchFamily="18" charset="0"/>
                <a:cs typeface="Times New Roman" panose="02020603050405020304" pitchFamily="18" charset="0"/>
              </a:rPr>
              <a:t>The new system aims to offer a user-friendly experience with a wide range of features, </a:t>
            </a:r>
            <a:r>
              <a:rPr lang="en-US" sz="2000" dirty="0">
                <a:latin typeface="Times New Roman" panose="02020603050405020304" pitchFamily="18" charset="0"/>
                <a:cs typeface="Times New Roman" panose="02020603050405020304" pitchFamily="18" charset="0"/>
              </a:rPr>
              <a:t>that includes</a:t>
            </a:r>
            <a:r>
              <a:rPr lang="en-US" sz="2000" b="0" i="0" dirty="0">
                <a:effectLst/>
                <a:latin typeface="Times New Roman" panose="02020603050405020304" pitchFamily="18" charset="0"/>
                <a:cs typeface="Times New Roman" panose="02020603050405020304" pitchFamily="18" charset="0"/>
              </a:rPr>
              <a:t> accounts, transactions. It leverages Java Microservices and Spring Cloud to provide scalability, reliability, security, and flexibility. By adopting these modern technologies ICIN can enhance its digital presence, stay competitive, and cater to the changing demands of its customers. </a:t>
            </a:r>
          </a:p>
          <a:p>
            <a:pPr marL="0" indent="0" algn="just">
              <a:lnSpc>
                <a:spcPct val="150000"/>
              </a:lnSpc>
              <a:buClr>
                <a:srgbClr val="C00000"/>
              </a:buClr>
              <a:buSzPct val="10800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847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Presentation Images | Template Presentation | Sample of PPT  Presentation | Presentation Background Images">
            <a:extLst>
              <a:ext uri="{FF2B5EF4-FFF2-40B4-BE49-F238E27FC236}">
                <a16:creationId xmlns:a16="http://schemas.microsoft.com/office/drawing/2014/main" id="{A44520F3-1C9B-3F5B-061A-A81DD2EA33D9}"/>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t="24325" b="26931"/>
          <a:stretch/>
        </p:blipFill>
        <p:spPr bwMode="auto">
          <a:xfrm>
            <a:off x="1606312" y="1849514"/>
            <a:ext cx="8768976" cy="3585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21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0D2A-7244-10F6-A7C7-1706521AD0E5}"/>
              </a:ext>
            </a:extLst>
          </p:cNvPr>
          <p:cNvSpPr>
            <a:spLocks noGrp="1"/>
          </p:cNvSpPr>
          <p:nvPr>
            <p:ph type="title"/>
          </p:nvPr>
        </p:nvSpPr>
        <p:spPr>
          <a:xfrm>
            <a:off x="858819" y="558800"/>
            <a:ext cx="10474362" cy="548640"/>
          </a:xfrm>
        </p:spPr>
        <p:txBody>
          <a:bodyPr/>
          <a:lstStyle/>
          <a:p>
            <a:r>
              <a:rPr lang="en-IN" b="1" dirty="0">
                <a:solidFill>
                  <a:srgbClr val="C0000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296DFB1-FBE1-66E6-5B79-474853E8A0EA}"/>
              </a:ext>
            </a:extLst>
          </p:cNvPr>
          <p:cNvSpPr>
            <a:spLocks noGrp="1"/>
          </p:cNvSpPr>
          <p:nvPr>
            <p:ph sz="half" idx="2"/>
          </p:nvPr>
        </p:nvSpPr>
        <p:spPr>
          <a:xfrm>
            <a:off x="1006340" y="1107440"/>
            <a:ext cx="4266700" cy="5191760"/>
          </a:xfrm>
        </p:spPr>
        <p:txBody>
          <a:bodyPr>
            <a:normAutofit fontScale="92500" lnSpcReduction="20000"/>
          </a:bodyPr>
          <a:lstStyle/>
          <a:p>
            <a:pPr>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 Objective</a:t>
            </a:r>
          </a:p>
          <a:p>
            <a:pPr>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Technologies Used</a:t>
            </a:r>
          </a:p>
          <a:p>
            <a:pPr>
              <a:buFont typeface="Wingdings" panose="05000000000000000000" pitchFamily="2" charset="2"/>
              <a:buChar char="v"/>
            </a:pPr>
            <a:r>
              <a:rPr lang="en-IN" dirty="0">
                <a:latin typeface="Times New Roman" panose="02020603050405020304" pitchFamily="18" charset="0"/>
                <a:ea typeface="SimSun" panose="02010600030101010101" pitchFamily="2" charset="-122"/>
                <a:cs typeface="Times New Roman" panose="02020603050405020304" pitchFamily="18" charset="0"/>
              </a:rPr>
              <a:t>Spring cloud</a:t>
            </a:r>
          </a:p>
          <a:p>
            <a:pPr>
              <a:buFont typeface="Wingdings" panose="05000000000000000000" pitchFamily="2" charset="2"/>
              <a:buChar char="v"/>
            </a:pPr>
            <a:r>
              <a:rPr lang="en-IN" dirty="0">
                <a:latin typeface="Times New Roman" panose="02020603050405020304" pitchFamily="18" charset="0"/>
                <a:ea typeface="SimSun" panose="02010600030101010101" pitchFamily="2" charset="-122"/>
                <a:cs typeface="Times New Roman" panose="02020603050405020304" pitchFamily="18" charset="0"/>
              </a:rPr>
              <a:t>Spring cloud-Netflix Eureka</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Spring feign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Resilience4j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retry and circuit breaker</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Sleuth and zipkin</a:t>
            </a:r>
          </a:p>
          <a:p>
            <a:pPr>
              <a:buFont typeface="Wingdings" panose="05000000000000000000" pitchFamily="2" charset="2"/>
              <a:buChar char="v"/>
            </a:pPr>
            <a:r>
              <a:rPr lang="en-IN" dirty="0">
                <a:latin typeface="Times New Roman" panose="02020603050405020304" pitchFamily="18" charset="0"/>
                <a:ea typeface="SimSun" panose="02010600030101010101" pitchFamily="2" charset="-122"/>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Flowchart</a:t>
            </a:r>
          </a:p>
          <a:p>
            <a:pPr>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Architecture of java online banking app</a:t>
            </a:r>
          </a:p>
          <a:p>
            <a:pPr>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Output</a:t>
            </a:r>
          </a:p>
          <a:p>
            <a:pPr>
              <a:buFont typeface="Wingdings" panose="05000000000000000000" pitchFamily="2" charset="2"/>
              <a:buChar char="v"/>
            </a:pPr>
            <a:r>
              <a:rPr lang="en-IN" sz="1700" dirty="0">
                <a:latin typeface="Times New Roman" panose="02020603050405020304" pitchFamily="18" charset="0"/>
                <a:cs typeface="Times New Roman" panose="02020603050405020304" pitchFamily="18" charset="0"/>
              </a:rPr>
              <a:t>Conclusion</a:t>
            </a: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endParaRPr lang="en-IN" dirty="0"/>
          </a:p>
        </p:txBody>
      </p:sp>
      <p:pic>
        <p:nvPicPr>
          <p:cNvPr id="5" name="Picture 2">
            <a:extLst>
              <a:ext uri="{FF2B5EF4-FFF2-40B4-BE49-F238E27FC236}">
                <a16:creationId xmlns:a16="http://schemas.microsoft.com/office/drawing/2014/main" id="{AE46319A-E58D-6601-FCA7-9A7244EF1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1440" y="1475488"/>
            <a:ext cx="4338320" cy="436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04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9ECC-BCD7-7387-CADB-CAD6BE34E9DB}"/>
              </a:ext>
            </a:extLst>
          </p:cNvPr>
          <p:cNvSpPr>
            <a:spLocks noGrp="1"/>
          </p:cNvSpPr>
          <p:nvPr>
            <p:ph type="title"/>
          </p:nvPr>
        </p:nvSpPr>
        <p:spPr>
          <a:xfrm>
            <a:off x="1015306" y="941832"/>
            <a:ext cx="5711810" cy="587584"/>
          </a:xfrm>
        </p:spPr>
        <p:txBody>
          <a:bodyPr/>
          <a:lstStyle/>
          <a:p>
            <a:r>
              <a:rPr lang="en-US" b="1" dirty="0">
                <a:solidFill>
                  <a:srgbClr val="C00000"/>
                </a:solidFill>
                <a:latin typeface="Times New Roman" panose="02020603050405020304" pitchFamily="18" charset="0"/>
                <a:cs typeface="Times New Roman" panose="02020603050405020304" pitchFamily="18" charset="0"/>
              </a:rPr>
              <a:t>INTRODUCTION</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B694EA-37CD-313D-8F8C-50025E5D0BCD}"/>
              </a:ext>
            </a:extLst>
          </p:cNvPr>
          <p:cNvSpPr>
            <a:spLocks noGrp="1"/>
          </p:cNvSpPr>
          <p:nvPr>
            <p:ph sz="half" idx="2"/>
          </p:nvPr>
        </p:nvSpPr>
        <p:spPr>
          <a:xfrm>
            <a:off x="1439028" y="1706514"/>
            <a:ext cx="9575336" cy="3657966"/>
          </a:xfrm>
        </p:spPr>
        <p:txBody>
          <a:bodyPr>
            <a:normAutofit fontScale="70000" lnSpcReduction="20000"/>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In a rapidly changing technological landscape and evolving customer preferences, ICIN Bank is acknowledging the necessity for adaptation and evolution.</a:t>
            </a:r>
          </a:p>
          <a:p>
            <a:pPr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This presentation unveils ICIN's strategic plan to modernize its banking operations through the integration of Java Microservices and Spring Cloud .</a:t>
            </a:r>
          </a:p>
          <a:p>
            <a:pPr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The primary objective is to rejuvenate operations and enhance customer experiences, aligning the bank with the demands of the modern era.</a:t>
            </a:r>
          </a:p>
          <a:p>
            <a:r>
              <a:rPr lang="en-US" sz="2600" b="0" i="0" dirty="0">
                <a:effectLst/>
                <a:latin typeface="Times New Roman" panose="02020603050405020304" pitchFamily="18" charset="0"/>
                <a:cs typeface="Times New Roman" panose="02020603050405020304" pitchFamily="18" charset="0"/>
              </a:rPr>
              <a:t>Microservices are a modern approach to software whereby application code is delivered in small, manageable pieces, independent of others.</a:t>
            </a:r>
          </a:p>
          <a:p>
            <a:pPr algn="l"/>
            <a:r>
              <a:rPr lang="en-US" sz="2600" b="1" i="0" dirty="0">
                <a:effectLst/>
                <a:latin typeface="Times New Roman" panose="02020603050405020304" pitchFamily="18" charset="0"/>
                <a:cs typeface="Times New Roman" panose="02020603050405020304" pitchFamily="18" charset="0"/>
              </a:rPr>
              <a:t>Why build microservices?</a:t>
            </a:r>
          </a:p>
          <a:p>
            <a:pPr algn="l"/>
            <a:r>
              <a:rPr lang="en-US" sz="2600" b="0" i="0" dirty="0">
                <a:effectLst/>
                <a:latin typeface="Times New Roman" panose="02020603050405020304" pitchFamily="18" charset="0"/>
                <a:cs typeface="Times New Roman" panose="02020603050405020304" pitchFamily="18" charset="0"/>
              </a:rPr>
              <a:t>Their small scale and relative isolation can lead to many additional benefits, such as easier maintenance, improved productivity, greater fault tolerance, better business alignment, and more.</a:t>
            </a:r>
          </a:p>
          <a:p>
            <a:pPr algn="just">
              <a:buFont typeface="Wingdings" panose="05000000000000000000" pitchFamily="2" charset="2"/>
              <a:buChar char="v"/>
            </a:pPr>
            <a:endParaRPr lang="en-US" sz="2600" dirty="0">
              <a:latin typeface="Times New Roman" panose="02020603050405020304" pitchFamily="18" charset="0"/>
              <a:cs typeface="Times New Roman" panose="02020603050405020304" pitchFamily="18" charset="0"/>
            </a:endParaRPr>
          </a:p>
          <a:p>
            <a:pPr algn="just">
              <a:lnSpc>
                <a:spcPct val="150000"/>
              </a:lnSpc>
              <a:buClr>
                <a:srgbClr val="C00000"/>
              </a:buClr>
              <a:buSzPct val="1100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80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A555-4389-1F4C-81FA-74029C038847}"/>
              </a:ext>
            </a:extLst>
          </p:cNvPr>
          <p:cNvSpPr>
            <a:spLocks noGrp="1"/>
          </p:cNvSpPr>
          <p:nvPr>
            <p:ph type="title"/>
          </p:nvPr>
        </p:nvSpPr>
        <p:spPr>
          <a:xfrm>
            <a:off x="1191469" y="1108967"/>
            <a:ext cx="5711810" cy="587584"/>
          </a:xfrm>
        </p:spPr>
        <p:txBody>
          <a:bodyPr/>
          <a:lstStyle/>
          <a:p>
            <a:r>
              <a:rPr lang="en-US" b="1" spc="-70" dirty="0"/>
              <a:t> </a:t>
            </a:r>
            <a:r>
              <a:rPr lang="en-US" b="1" spc="-70" dirty="0">
                <a:solidFill>
                  <a:srgbClr val="C00000"/>
                </a:solidFill>
                <a:latin typeface="Times New Roman" pitchFamily="18" charset="0"/>
                <a:ea typeface="Tahoma" pitchFamily="34" charset="0"/>
                <a:cs typeface="Times New Roman" pitchFamily="18" charset="0"/>
              </a:rPr>
              <a:t>OBJECTIVES</a:t>
            </a:r>
            <a:endParaRPr lang="en-IN" dirty="0">
              <a:solidFill>
                <a:srgbClr val="C00000"/>
              </a:solidFill>
              <a:latin typeface="Times New Roman" pitchFamily="18" charset="0"/>
              <a:ea typeface="Tahoma" pitchFamily="34" charset="0"/>
              <a:cs typeface="Times New Roman" pitchFamily="18" charset="0"/>
            </a:endParaRPr>
          </a:p>
        </p:txBody>
      </p:sp>
      <p:sp>
        <p:nvSpPr>
          <p:cNvPr id="3" name="Content Placeholder 2">
            <a:extLst>
              <a:ext uri="{FF2B5EF4-FFF2-40B4-BE49-F238E27FC236}">
                <a16:creationId xmlns:a16="http://schemas.microsoft.com/office/drawing/2014/main" id="{0A856F2A-222B-378F-2A7D-70E697EE6D47}"/>
              </a:ext>
            </a:extLst>
          </p:cNvPr>
          <p:cNvSpPr>
            <a:spLocks noGrp="1"/>
          </p:cNvSpPr>
          <p:nvPr>
            <p:ph sz="half" idx="2"/>
          </p:nvPr>
        </p:nvSpPr>
        <p:spPr>
          <a:xfrm>
            <a:off x="1572260" y="1917701"/>
            <a:ext cx="9019540" cy="4148328"/>
          </a:xfrm>
        </p:spPr>
        <p:txBody>
          <a:bodyPr>
            <a:normAutofit/>
          </a:bodyPr>
          <a:lstStyle/>
          <a:p>
            <a:pPr marL="0" indent="0" algn="just">
              <a:buNone/>
            </a:pPr>
            <a:r>
              <a:rPr lang="en-US" sz="2000" b="0" i="0" dirty="0">
                <a:effectLst/>
                <a:latin typeface="Söhne"/>
              </a:rPr>
              <a:t>The primary objective of this transformation is to:</a:t>
            </a:r>
            <a:endParaRPr lang="en-US" sz="200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i="0" dirty="0">
                <a:effectLst/>
                <a:latin typeface="Times New Roman" panose="02020603050405020304" pitchFamily="18" charset="0"/>
                <a:cs typeface="Times New Roman" panose="02020603050405020304" pitchFamily="18" charset="0"/>
              </a:rPr>
              <a:t>Simplify Banking: </a:t>
            </a:r>
            <a:r>
              <a:rPr lang="en-US" sz="2000" dirty="0">
                <a:latin typeface="Times New Roman" panose="02020603050405020304" pitchFamily="18" charset="0"/>
                <a:cs typeface="Times New Roman" panose="02020603050405020304" pitchFamily="18" charset="0"/>
              </a:rPr>
              <a:t>The </a:t>
            </a:r>
            <a:r>
              <a:rPr lang="en-US" sz="2000" i="0" dirty="0">
                <a:effectLst/>
                <a:latin typeface="Times New Roman" panose="02020603050405020304" pitchFamily="18" charset="0"/>
                <a:cs typeface="Times New Roman" panose="02020603050405020304" pitchFamily="18" charset="0"/>
              </a:rPr>
              <a:t>aim to make banking with ICIN as easy as possible for everyone, from beginners to experts</a:t>
            </a:r>
            <a:r>
              <a:rPr lang="en-US" sz="2000" b="0" i="0" dirty="0">
                <a:solidFill>
                  <a:srgbClr val="D1D5DB"/>
                </a:solidFill>
                <a:effectLst/>
                <a:latin typeface="Söhne"/>
              </a:rPr>
              <a:t>.</a:t>
            </a:r>
          </a:p>
          <a:p>
            <a:pPr algn="just">
              <a:buFont typeface="Wingdings" panose="05000000000000000000" pitchFamily="2" charset="2"/>
              <a:buChar char="v"/>
            </a:pPr>
            <a:r>
              <a:rPr lang="en-US" sz="2000" i="0" dirty="0">
                <a:effectLst/>
                <a:latin typeface="Times New Roman" panose="02020603050405020304" pitchFamily="18" charset="0"/>
                <a:cs typeface="Times New Roman" panose="02020603050405020304" pitchFamily="18" charset="0"/>
              </a:rPr>
              <a:t>Enhance Customer Experience: The aim is to provide a seamless, user-friendly, and efficient banking experience .</a:t>
            </a:r>
          </a:p>
          <a:p>
            <a:pPr algn="just">
              <a:buFont typeface="Wingdings" panose="05000000000000000000" pitchFamily="2" charset="2"/>
              <a:buChar char="v"/>
            </a:pPr>
            <a:r>
              <a:rPr lang="en-US" sz="2000" i="0" dirty="0">
                <a:effectLst/>
                <a:latin typeface="Times New Roman" panose="02020603050405020304" pitchFamily="18" charset="0"/>
                <a:cs typeface="Times New Roman" panose="02020603050405020304" pitchFamily="18" charset="0"/>
              </a:rPr>
              <a:t>Stay Competitive: To keep up with the fast-paced changes in the banking industry, ensuring that our services are on par with or even better than those of larger, online-focused banks.</a:t>
            </a:r>
          </a:p>
          <a:p>
            <a:pPr marL="0" indent="0" algn="just">
              <a:lnSpc>
                <a:spcPct val="150000"/>
              </a:lnSpc>
              <a:buClr>
                <a:srgbClr val="C00000"/>
              </a:buClr>
              <a:buNone/>
            </a:pPr>
            <a:r>
              <a:rPr lang="en-US" sz="20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extLst>
      <p:ext uri="{BB962C8B-B14F-4D97-AF65-F5344CB8AC3E}">
        <p14:creationId xmlns:p14="http://schemas.microsoft.com/office/powerpoint/2010/main" val="8796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20" y="1826260"/>
            <a:ext cx="7989177" cy="3639820"/>
          </a:xfrm>
        </p:spPr>
        <p:txBody>
          <a:bodyPr>
            <a:normAutofit/>
          </a:bodyPr>
          <a:lstStyle/>
          <a:p>
            <a:pPr marL="0" indent="0" algn="just">
              <a:buNone/>
            </a:pPr>
            <a:r>
              <a:rPr lang="en-IN" b="0" i="0" dirty="0">
                <a:effectLst/>
                <a:latin typeface="Times New Roman" panose="02020603050405020304" pitchFamily="18" charset="0"/>
                <a:cs typeface="Times New Roman" panose="02020603050405020304" pitchFamily="18" charset="0"/>
              </a:rPr>
              <a:t>The tools and languages used are:</a:t>
            </a:r>
          </a:p>
          <a:p>
            <a:pPr marL="0" indent="0" algn="just">
              <a:buNone/>
            </a:pPr>
            <a:r>
              <a:rPr lang="en-IN" b="0" i="0" dirty="0">
                <a:effectLst/>
                <a:latin typeface="Times New Roman" panose="02020603050405020304" pitchFamily="18" charset="0"/>
                <a:cs typeface="Times New Roman" panose="02020603050405020304" pitchFamily="18" charset="0"/>
              </a:rPr>
              <a:t>1) Server-side: Spring Boot, Spring Cloud, Spring Data JPA.</a:t>
            </a:r>
          </a:p>
          <a:p>
            <a:pPr marL="0" indent="0" algn="just">
              <a:buNone/>
            </a:pPr>
            <a:r>
              <a:rPr lang="en-IN" b="0" i="0" dirty="0">
                <a:effectLst/>
                <a:latin typeface="Times New Roman" panose="02020603050405020304" pitchFamily="18" charset="0"/>
                <a:cs typeface="Times New Roman" panose="02020603050405020304" pitchFamily="18" charset="0"/>
              </a:rPr>
              <a:t>2) Database: MySQL.</a:t>
            </a:r>
          </a:p>
          <a:p>
            <a:pPr marL="0" indent="0" algn="just">
              <a:buNone/>
            </a:pPr>
            <a:r>
              <a:rPr lang="en-IN" b="0" i="0" dirty="0">
                <a:effectLst/>
                <a:latin typeface="Times New Roman" panose="02020603050405020304" pitchFamily="18" charset="0"/>
                <a:cs typeface="Times New Roman" panose="02020603050405020304" pitchFamily="18" charset="0"/>
              </a:rPr>
              <a:t>3) Server: Embedded Tomcat .</a:t>
            </a:r>
          </a:p>
          <a:p>
            <a:pPr marL="0" indent="0" algn="just">
              <a:buNone/>
            </a:pPr>
            <a:r>
              <a:rPr lang="en-IN" b="0" i="0" dirty="0">
                <a:effectLst/>
                <a:latin typeface="Times New Roman" panose="02020603050405020304" pitchFamily="18" charset="0"/>
                <a:cs typeface="Times New Roman" panose="02020603050405020304" pitchFamily="18" charset="0"/>
              </a:rPr>
              <a:t>4) Git Hub</a:t>
            </a:r>
          </a:p>
          <a:p>
            <a:pPr marL="0" indent="0" algn="just">
              <a:buNone/>
            </a:pPr>
            <a:r>
              <a:rPr lang="en-IN" dirty="0">
                <a:latin typeface="Times New Roman" panose="02020603050405020304" pitchFamily="18" charset="0"/>
                <a:cs typeface="Times New Roman" panose="02020603050405020304" pitchFamily="18" charset="0"/>
              </a:rPr>
              <a:t>5) </a:t>
            </a:r>
            <a:r>
              <a:rPr lang="en-IN" b="0" i="0" dirty="0">
                <a:effectLst/>
                <a:latin typeface="Times New Roman" panose="02020603050405020304" pitchFamily="18" charset="0"/>
                <a:cs typeface="Times New Roman" panose="02020603050405020304" pitchFamily="18" charset="0"/>
              </a:rPr>
              <a:t>Spring Cloud: Spring Cloud Config, Spring Cloud Netflix Eureka, Feign, Resilience4j, Retry, Sleuth and Zipkin.</a:t>
            </a:r>
            <a:endParaRPr lang="en-IN"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170432" y="990600"/>
            <a:ext cx="4795520" cy="723900"/>
          </a:xfrm>
        </p:spPr>
        <p:txBody>
          <a:bodyPr/>
          <a:lstStyle/>
          <a:p>
            <a:r>
              <a:rPr lang="en-US" b="1" dirty="0">
                <a:solidFill>
                  <a:srgbClr val="C00000"/>
                </a:solidFill>
                <a:latin typeface="Times New Roman" panose="02020603050405020304" pitchFamily="18" charset="0"/>
                <a:cs typeface="Times New Roman" panose="02020603050405020304" pitchFamily="18" charset="0"/>
              </a:rPr>
              <a:t>TECHNOLOGIES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0590C-73B2-C31A-750E-FCEE41393E4F}"/>
              </a:ext>
            </a:extLst>
          </p:cNvPr>
          <p:cNvSpPr>
            <a:spLocks noGrp="1"/>
          </p:cNvSpPr>
          <p:nvPr>
            <p:ph idx="1"/>
          </p:nvPr>
        </p:nvSpPr>
        <p:spPr>
          <a:xfrm>
            <a:off x="1097280" y="1574800"/>
            <a:ext cx="9912096" cy="4645827"/>
          </a:xfrm>
        </p:spPr>
        <p:txBody>
          <a:bodyPr/>
          <a:lstStyle/>
          <a:p>
            <a:r>
              <a:rPr lang="en-IN"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Spring Cloud Config is Spring’s client/server approach for storing and serving distributed configurations across multiple applications and environments.</a:t>
            </a:r>
          </a:p>
          <a:p>
            <a:endParaRPr lang="en-IN" dirty="0"/>
          </a:p>
        </p:txBody>
      </p:sp>
      <p:sp>
        <p:nvSpPr>
          <p:cNvPr id="3" name="Title 2">
            <a:extLst>
              <a:ext uri="{FF2B5EF4-FFF2-40B4-BE49-F238E27FC236}">
                <a16:creationId xmlns:a16="http://schemas.microsoft.com/office/drawing/2014/main" id="{BF0A8C24-F412-D94A-D119-A2EC7C0FC6D4}"/>
              </a:ext>
            </a:extLst>
          </p:cNvPr>
          <p:cNvSpPr>
            <a:spLocks noGrp="1"/>
          </p:cNvSpPr>
          <p:nvPr>
            <p:ph type="title"/>
          </p:nvPr>
        </p:nvSpPr>
        <p:spPr>
          <a:xfrm>
            <a:off x="1097280" y="637373"/>
            <a:ext cx="10058400" cy="937427"/>
          </a:xfrm>
        </p:spPr>
        <p:txBody>
          <a:bodyPr/>
          <a:lstStyle/>
          <a:p>
            <a:r>
              <a:rPr lang="en-US" b="1" dirty="0">
                <a:solidFill>
                  <a:srgbClr val="FF0000"/>
                </a:solidFill>
                <a:latin typeface="Times New Roman" panose="02020603050405020304" pitchFamily="18" charset="0"/>
                <a:cs typeface="Times New Roman" panose="02020603050405020304" pitchFamily="18" charset="0"/>
              </a:rPr>
              <a:t>Spring cloud </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78CC04B-0DD2-5D09-E92C-2378A245015A}"/>
              </a:ext>
            </a:extLst>
          </p:cNvPr>
          <p:cNvPicPr>
            <a:picLocks noChangeAspect="1"/>
          </p:cNvPicPr>
          <p:nvPr/>
        </p:nvPicPr>
        <p:blipFill rotWithShape="1">
          <a:blip r:embed="rId2"/>
          <a:srcRect l="2500" t="11389" r="28333" b="6389"/>
          <a:stretch/>
        </p:blipFill>
        <p:spPr>
          <a:xfrm>
            <a:off x="1503680" y="2357120"/>
            <a:ext cx="8879840" cy="3545840"/>
          </a:xfrm>
          <a:prstGeom prst="rect">
            <a:avLst/>
          </a:prstGeom>
        </p:spPr>
      </p:pic>
    </p:spTree>
    <p:extLst>
      <p:ext uri="{BB962C8B-B14F-4D97-AF65-F5344CB8AC3E}">
        <p14:creationId xmlns:p14="http://schemas.microsoft.com/office/powerpoint/2010/main" val="340877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8A0506-5250-7D92-6E65-5C62BAB34220}"/>
              </a:ext>
            </a:extLst>
          </p:cNvPr>
          <p:cNvSpPr>
            <a:spLocks noGrp="1"/>
          </p:cNvSpPr>
          <p:nvPr>
            <p:ph idx="1"/>
          </p:nvPr>
        </p:nvSpPr>
        <p:spPr>
          <a:xfrm>
            <a:off x="1097280" y="1605280"/>
            <a:ext cx="9912096" cy="4615347"/>
          </a:xfrm>
        </p:spPr>
        <p:txBody>
          <a:bodyPr/>
          <a:lstStyle/>
          <a:p>
            <a:pPr marL="0" indent="0" algn="l">
              <a:buNone/>
            </a:pPr>
            <a:r>
              <a:rPr lang="en-US" b="0" dirty="0">
                <a:solidFill>
                  <a:srgbClr val="000000"/>
                </a:solidFill>
                <a:effectLst/>
                <a:latin typeface="Times New Roman" panose="02020603050405020304" pitchFamily="18" charset="0"/>
                <a:cs typeface="Times New Roman" panose="02020603050405020304" pitchFamily="18" charset="0"/>
              </a:rPr>
              <a:t>Spring Cloud Netflix Eureka:</a:t>
            </a:r>
          </a:p>
          <a:p>
            <a:pPr marL="0" indent="0" algn="l">
              <a:buNone/>
            </a:pPr>
            <a:r>
              <a:rPr lang="en-US" dirty="0">
                <a:solidFill>
                  <a:srgbClr val="000000"/>
                </a:solidFill>
                <a:effectLst/>
                <a:latin typeface="Times New Roman" panose="02020603050405020304" pitchFamily="18" charset="0"/>
                <a:cs typeface="Times New Roman" panose="02020603050405020304" pitchFamily="18" charset="0"/>
              </a:rPr>
              <a:t>Client-side service discovery allows services to find and communicate with each other without hard-coding the hostname and port. The only ‘fixed point’ in such an architecture is the service registry, with which each service has to register.</a:t>
            </a:r>
          </a:p>
          <a:p>
            <a:pPr marL="0" indent="0" algn="l">
              <a:buNone/>
            </a:pPr>
            <a:endParaRPr lang="en-US"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48D9B16A-A992-97F9-0D9A-E9B2FDDCD5E6}"/>
              </a:ext>
            </a:extLst>
          </p:cNvPr>
          <p:cNvSpPr>
            <a:spLocks noGrp="1"/>
          </p:cNvSpPr>
          <p:nvPr>
            <p:ph type="title"/>
          </p:nvPr>
        </p:nvSpPr>
        <p:spPr>
          <a:xfrm>
            <a:off x="1097280" y="637373"/>
            <a:ext cx="10058400" cy="1039027"/>
          </a:xfrm>
        </p:spPr>
        <p:txBody>
          <a:bodyPr/>
          <a:lstStyle/>
          <a:p>
            <a:r>
              <a:rPr lang="en-US" b="1" dirty="0">
                <a:solidFill>
                  <a:srgbClr val="FF0000"/>
                </a:solidFill>
                <a:latin typeface="Times New Roman" panose="02020603050405020304" pitchFamily="18" charset="0"/>
                <a:cs typeface="Times New Roman" panose="02020603050405020304" pitchFamily="18" charset="0"/>
              </a:rPr>
              <a:t>Spring cloud-Netflix eureka</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E52AB2E-5A21-8E99-7E76-7B8B2823C3EA}"/>
              </a:ext>
            </a:extLst>
          </p:cNvPr>
          <p:cNvPicPr>
            <a:picLocks noChangeAspect="1"/>
          </p:cNvPicPr>
          <p:nvPr/>
        </p:nvPicPr>
        <p:blipFill>
          <a:blip r:embed="rId2"/>
          <a:stretch>
            <a:fillRect/>
          </a:stretch>
        </p:blipFill>
        <p:spPr>
          <a:xfrm>
            <a:off x="1940560" y="3129280"/>
            <a:ext cx="8128000" cy="2919730"/>
          </a:xfrm>
          <a:prstGeom prst="rect">
            <a:avLst/>
          </a:prstGeom>
        </p:spPr>
      </p:pic>
    </p:spTree>
    <p:extLst>
      <p:ext uri="{BB962C8B-B14F-4D97-AF65-F5344CB8AC3E}">
        <p14:creationId xmlns:p14="http://schemas.microsoft.com/office/powerpoint/2010/main" val="223003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4FA8C0-7891-E06F-57CF-4A4554921CDB}"/>
              </a:ext>
            </a:extLst>
          </p:cNvPr>
          <p:cNvSpPr>
            <a:spLocks noGrp="1"/>
          </p:cNvSpPr>
          <p:nvPr>
            <p:ph idx="1"/>
          </p:nvPr>
        </p:nvSpPr>
        <p:spPr>
          <a:xfrm>
            <a:off x="1097280" y="1544320"/>
            <a:ext cx="9912096" cy="4676307"/>
          </a:xfrm>
        </p:spPr>
        <p:txBody>
          <a:bodyPr/>
          <a:lstStyle/>
          <a:p>
            <a:r>
              <a:rPr lang="en-US" b="0" i="0" dirty="0">
                <a:effectLst/>
                <a:latin typeface="Times New Roman" panose="02020603050405020304" pitchFamily="18" charset="0"/>
                <a:cs typeface="Times New Roman" panose="02020603050405020304" pitchFamily="18" charset="0"/>
              </a:rPr>
              <a:t>Spring Cloud Feign offers a declarative approach for making RESTful service-to-service call in a synchronous way.</a:t>
            </a:r>
          </a:p>
          <a:p>
            <a:r>
              <a:rPr lang="en-US" b="0" i="0" dirty="0">
                <a:effectLst/>
                <a:latin typeface="Times New Roman" panose="02020603050405020304" pitchFamily="18" charset="0"/>
                <a:cs typeface="Times New Roman" panose="02020603050405020304" pitchFamily="18" charset="0"/>
              </a:rPr>
              <a:t>When using Feign, we write declarative REST service interfaces at the client, and use those interfaces to program the client.</a:t>
            </a:r>
            <a:endParaRPr lang="en-US" dirty="0">
              <a:latin typeface="Times New Roman" panose="02020603050405020304" pitchFamily="18" charset="0"/>
              <a:cs typeface="Times New Roman" panose="02020603050405020304" pitchFamily="18" charset="0"/>
            </a:endParaRPr>
          </a:p>
          <a:p>
            <a:r>
              <a:rPr lang="en-US" i="0" dirty="0">
                <a:solidFill>
                  <a:srgbClr val="333333"/>
                </a:solidFill>
                <a:effectLst/>
                <a:latin typeface="Times New Roman" panose="02020603050405020304" pitchFamily="18" charset="0"/>
                <a:cs typeface="Times New Roman" panose="02020603050405020304" pitchFamily="18" charset="0"/>
              </a:rPr>
              <a:t>Without Feign, in Spring Boot application, we use </a:t>
            </a:r>
            <a:r>
              <a:rPr lang="en-US" i="0" dirty="0" err="1">
                <a:solidFill>
                  <a:srgbClr val="333333"/>
                </a:solidFill>
                <a:effectLst/>
                <a:latin typeface="Times New Roman" panose="02020603050405020304" pitchFamily="18" charset="0"/>
                <a:cs typeface="Times New Roman" panose="02020603050405020304" pitchFamily="18" charset="0"/>
              </a:rPr>
              <a:t>RestTemplate</a:t>
            </a:r>
            <a:r>
              <a:rPr lang="en-US" i="0" dirty="0">
                <a:solidFill>
                  <a:srgbClr val="333333"/>
                </a:solidFill>
                <a:effectLst/>
                <a:latin typeface="Times New Roman" panose="02020603050405020304" pitchFamily="18" charset="0"/>
                <a:cs typeface="Times New Roman" panose="02020603050405020304" pitchFamily="18" charset="0"/>
              </a:rPr>
              <a:t> to call the User service. To use the Feign, we need to add spring-cloud-starter-</a:t>
            </a:r>
            <a:r>
              <a:rPr lang="en-US" i="0" dirty="0" err="1">
                <a:solidFill>
                  <a:srgbClr val="333333"/>
                </a:solidFill>
                <a:effectLst/>
                <a:latin typeface="Times New Roman" panose="02020603050405020304" pitchFamily="18" charset="0"/>
                <a:cs typeface="Times New Roman" panose="02020603050405020304" pitchFamily="18" charset="0"/>
              </a:rPr>
              <a:t>openfeign</a:t>
            </a:r>
            <a:r>
              <a:rPr lang="en-US" i="0" dirty="0">
                <a:solidFill>
                  <a:srgbClr val="333333"/>
                </a:solidFill>
                <a:effectLst/>
                <a:latin typeface="Times New Roman" panose="02020603050405020304" pitchFamily="18" charset="0"/>
                <a:cs typeface="Times New Roman" panose="02020603050405020304" pitchFamily="18" charset="0"/>
              </a:rPr>
              <a:t> dependency in the pom.xml file.</a:t>
            </a:r>
          </a:p>
          <a:p>
            <a:r>
              <a:rPr lang="en-US" i="0" dirty="0">
                <a:solidFill>
                  <a:srgbClr val="333333"/>
                </a:solidFill>
                <a:effectLst/>
                <a:latin typeface="Times New Roman" panose="02020603050405020304" pitchFamily="18" charset="0"/>
                <a:cs typeface="Times New Roman" panose="02020603050405020304" pitchFamily="18" charset="0"/>
              </a:rPr>
              <a:t>&lt;dependency&gt;</a:t>
            </a:r>
          </a:p>
          <a:p>
            <a:r>
              <a:rPr lang="en-US" i="0" dirty="0">
                <a:solidFill>
                  <a:srgbClr val="333333"/>
                </a:solidFill>
                <a:effectLst/>
                <a:latin typeface="Times New Roman" panose="02020603050405020304" pitchFamily="18" charset="0"/>
                <a:cs typeface="Times New Roman" panose="02020603050405020304" pitchFamily="18" charset="0"/>
              </a:rPr>
              <a:t>    &lt;</a:t>
            </a:r>
            <a:r>
              <a:rPr lang="en-US" i="0" dirty="0" err="1">
                <a:solidFill>
                  <a:srgbClr val="333333"/>
                </a:solidFill>
                <a:effectLst/>
                <a:latin typeface="Times New Roman" panose="02020603050405020304" pitchFamily="18" charset="0"/>
                <a:cs typeface="Times New Roman" panose="02020603050405020304" pitchFamily="18" charset="0"/>
              </a:rPr>
              <a:t>groupId</a:t>
            </a:r>
            <a:r>
              <a:rPr lang="en-US" i="0" dirty="0">
                <a:solidFill>
                  <a:srgbClr val="333333"/>
                </a:solidFill>
                <a:effectLst/>
                <a:latin typeface="Times New Roman" panose="02020603050405020304" pitchFamily="18" charset="0"/>
                <a:cs typeface="Times New Roman" panose="02020603050405020304" pitchFamily="18" charset="0"/>
              </a:rPr>
              <a:t>&gt;</a:t>
            </a:r>
            <a:r>
              <a:rPr lang="en-US" i="0" dirty="0" err="1">
                <a:solidFill>
                  <a:srgbClr val="333333"/>
                </a:solidFill>
                <a:effectLst/>
                <a:latin typeface="Times New Roman" panose="02020603050405020304" pitchFamily="18" charset="0"/>
                <a:cs typeface="Times New Roman" panose="02020603050405020304" pitchFamily="18" charset="0"/>
              </a:rPr>
              <a:t>org.springframework.cloud</a:t>
            </a:r>
            <a:r>
              <a:rPr lang="en-US" i="0" dirty="0">
                <a:solidFill>
                  <a:srgbClr val="333333"/>
                </a:solidFill>
                <a:effectLst/>
                <a:latin typeface="Times New Roman" panose="02020603050405020304" pitchFamily="18" charset="0"/>
                <a:cs typeface="Times New Roman" panose="02020603050405020304" pitchFamily="18" charset="0"/>
              </a:rPr>
              <a:t>&lt;/</a:t>
            </a:r>
            <a:r>
              <a:rPr lang="en-US" i="0" dirty="0" err="1">
                <a:solidFill>
                  <a:srgbClr val="333333"/>
                </a:solidFill>
                <a:effectLst/>
                <a:latin typeface="Times New Roman" panose="02020603050405020304" pitchFamily="18" charset="0"/>
                <a:cs typeface="Times New Roman" panose="02020603050405020304" pitchFamily="18" charset="0"/>
              </a:rPr>
              <a:t>groupId</a:t>
            </a:r>
            <a:r>
              <a:rPr lang="en-US" i="0" dirty="0">
                <a:solidFill>
                  <a:srgbClr val="333333"/>
                </a:solidFill>
                <a:effectLst/>
                <a:latin typeface="Times New Roman" panose="02020603050405020304" pitchFamily="18" charset="0"/>
                <a:cs typeface="Times New Roman" panose="02020603050405020304" pitchFamily="18" charset="0"/>
              </a:rPr>
              <a:t>&gt;</a:t>
            </a:r>
          </a:p>
          <a:p>
            <a:r>
              <a:rPr lang="en-US" i="0" dirty="0">
                <a:solidFill>
                  <a:srgbClr val="333333"/>
                </a:solidFill>
                <a:effectLst/>
                <a:latin typeface="Times New Roman" panose="02020603050405020304" pitchFamily="18" charset="0"/>
                <a:cs typeface="Times New Roman" panose="02020603050405020304" pitchFamily="18" charset="0"/>
              </a:rPr>
              <a:t>    &lt;</a:t>
            </a:r>
            <a:r>
              <a:rPr lang="en-US" i="0" dirty="0" err="1">
                <a:solidFill>
                  <a:srgbClr val="333333"/>
                </a:solidFill>
                <a:effectLst/>
                <a:latin typeface="Times New Roman" panose="02020603050405020304" pitchFamily="18" charset="0"/>
                <a:cs typeface="Times New Roman" panose="02020603050405020304" pitchFamily="18" charset="0"/>
              </a:rPr>
              <a:t>artifactId</a:t>
            </a:r>
            <a:r>
              <a:rPr lang="en-US" i="0" dirty="0">
                <a:solidFill>
                  <a:srgbClr val="333333"/>
                </a:solidFill>
                <a:effectLst/>
                <a:latin typeface="Times New Roman" panose="02020603050405020304" pitchFamily="18" charset="0"/>
                <a:cs typeface="Times New Roman" panose="02020603050405020304" pitchFamily="18" charset="0"/>
              </a:rPr>
              <a:t>&gt;spring-cloud-starter-</a:t>
            </a:r>
            <a:r>
              <a:rPr lang="en-US" i="0" dirty="0" err="1">
                <a:solidFill>
                  <a:srgbClr val="333333"/>
                </a:solidFill>
                <a:effectLst/>
                <a:latin typeface="Times New Roman" panose="02020603050405020304" pitchFamily="18" charset="0"/>
                <a:cs typeface="Times New Roman" panose="02020603050405020304" pitchFamily="18" charset="0"/>
              </a:rPr>
              <a:t>openfeign</a:t>
            </a:r>
            <a:r>
              <a:rPr lang="en-US" i="0" dirty="0">
                <a:solidFill>
                  <a:srgbClr val="333333"/>
                </a:solidFill>
                <a:effectLst/>
                <a:latin typeface="Times New Roman" panose="02020603050405020304" pitchFamily="18" charset="0"/>
                <a:cs typeface="Times New Roman" panose="02020603050405020304" pitchFamily="18" charset="0"/>
              </a:rPr>
              <a:t>&lt;/</a:t>
            </a:r>
            <a:r>
              <a:rPr lang="en-US" i="0" dirty="0" err="1">
                <a:solidFill>
                  <a:srgbClr val="333333"/>
                </a:solidFill>
                <a:effectLst/>
                <a:latin typeface="Times New Roman" panose="02020603050405020304" pitchFamily="18" charset="0"/>
                <a:cs typeface="Times New Roman" panose="02020603050405020304" pitchFamily="18" charset="0"/>
              </a:rPr>
              <a:t>artifactId</a:t>
            </a:r>
            <a:r>
              <a:rPr lang="en-US" i="0" dirty="0">
                <a:solidFill>
                  <a:srgbClr val="333333"/>
                </a:solidFill>
                <a:effectLst/>
                <a:latin typeface="Times New Roman" panose="02020603050405020304" pitchFamily="18" charset="0"/>
                <a:cs typeface="Times New Roman" panose="02020603050405020304" pitchFamily="18" charset="0"/>
              </a:rPr>
              <a:t>&gt;</a:t>
            </a:r>
          </a:p>
          <a:p>
            <a:r>
              <a:rPr lang="en-US" i="0" dirty="0">
                <a:solidFill>
                  <a:srgbClr val="333333"/>
                </a:solidFill>
                <a:effectLst/>
                <a:latin typeface="Times New Roman" panose="02020603050405020304" pitchFamily="18" charset="0"/>
                <a:cs typeface="Times New Roman" panose="02020603050405020304" pitchFamily="18" charset="0"/>
              </a:rPr>
              <a:t>&lt;/dependency&gt;</a:t>
            </a:r>
          </a:p>
          <a:p>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FED6DCC-DF9B-B7CB-961F-8A9CCB981975}"/>
              </a:ext>
            </a:extLst>
          </p:cNvPr>
          <p:cNvSpPr>
            <a:spLocks noGrp="1"/>
          </p:cNvSpPr>
          <p:nvPr>
            <p:ph type="title"/>
          </p:nvPr>
        </p:nvSpPr>
        <p:spPr>
          <a:xfrm>
            <a:off x="1097280" y="637373"/>
            <a:ext cx="10058400" cy="906947"/>
          </a:xfrm>
        </p:spPr>
        <p:txBody>
          <a:bodyPr/>
          <a:lstStyle/>
          <a:p>
            <a:r>
              <a:rPr lang="en-US" b="1" dirty="0">
                <a:solidFill>
                  <a:srgbClr val="FF0000"/>
                </a:solidFill>
                <a:latin typeface="Times New Roman" panose="02020603050405020304" pitchFamily="18" charset="0"/>
                <a:cs typeface="Times New Roman" panose="02020603050405020304" pitchFamily="18" charset="0"/>
              </a:rPr>
              <a:t>Spring feign</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27040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owerpoint Party_Win32_JB_v2" id="{38882D8F-135B-4B53-8430-4B694BF79376}" vid="{B574F3CD-D47E-461D-A68F-3273AD4105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000AB2-1957-427C-B872-176ABC83E732}">
  <ds:schemaRefs>
    <ds:schemaRef ds:uri="http://www.w3.org/XML/1998/namespace"/>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147902AF-9AD5-48A3-AD68-95C39B09F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74EDC3-6C87-4699-93BC-02BA54C8E0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1466</TotalTime>
  <Words>1642</Words>
  <Application>Microsoft Office PowerPoint</Application>
  <PresentationFormat>Widescreen</PresentationFormat>
  <Paragraphs>147</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Söhne</vt:lpstr>
      <vt:lpstr>Times New Roman</vt:lpstr>
      <vt:lpstr>Wingdings</vt:lpstr>
      <vt:lpstr>RetrospectVTI</vt:lpstr>
      <vt:lpstr> ONLINE BANKING </vt:lpstr>
      <vt:lpstr>PowerPoint Presentation</vt:lpstr>
      <vt:lpstr>CONTENTS</vt:lpstr>
      <vt:lpstr>INTRODUCTION</vt:lpstr>
      <vt:lpstr> OBJECTIVES</vt:lpstr>
      <vt:lpstr>TECHNOLOGIES USED</vt:lpstr>
      <vt:lpstr>Spring cloud </vt:lpstr>
      <vt:lpstr>Spring cloud-Netflix eureka</vt:lpstr>
      <vt:lpstr>Spring feign</vt:lpstr>
      <vt:lpstr>Resilience 4j</vt:lpstr>
      <vt:lpstr>Retry and circuit breaker</vt:lpstr>
      <vt:lpstr>Sleuth and zipkin</vt:lpstr>
      <vt:lpstr>Advantages</vt:lpstr>
      <vt:lpstr>FLOW CHART</vt:lpstr>
      <vt:lpstr>Online banking app microservice architecture</vt:lpstr>
      <vt:lpstr>Output :  Register</vt:lpstr>
      <vt:lpstr>Login: </vt:lpstr>
      <vt:lpstr>Accounts:</vt:lpstr>
      <vt:lpstr>Transaction:</vt:lpstr>
      <vt:lpstr>Loans:</vt:lpstr>
      <vt:lpstr>ChequeBook:</vt:lpstr>
      <vt:lpstr>Register And User:</vt:lpstr>
      <vt:lpstr>Login:</vt:lpstr>
      <vt:lpstr>Account:</vt:lpstr>
      <vt:lpstr>Transaction:</vt:lpstr>
      <vt:lpstr>Loan:</vt:lpstr>
      <vt:lpstr>chequebook: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BANKING</dc:title>
  <dc:creator>Shanmugapriya N</dc:creator>
  <cp:lastModifiedBy>sravya turaga</cp:lastModifiedBy>
  <cp:revision>192</cp:revision>
  <dcterms:created xsi:type="dcterms:W3CDTF">2022-10-18T03:42:16Z</dcterms:created>
  <dcterms:modified xsi:type="dcterms:W3CDTF">2023-09-13T02:19:28Z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