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2" r:id="rId1"/>
  </p:sldMasterIdLst>
  <p:notesMasterIdLst>
    <p:notesMasterId r:id="rId16"/>
  </p:notesMasterIdLst>
  <p:sldIdLst>
    <p:sldId id="268" r:id="rId2"/>
    <p:sldId id="257" r:id="rId3"/>
    <p:sldId id="258" r:id="rId4"/>
    <p:sldId id="260" r:id="rId5"/>
    <p:sldId id="26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24CBDB5-1039-45AB-8AA6-C2965A81E6D7}">
          <p14:sldIdLst>
            <p14:sldId id="268"/>
          </p14:sldIdLst>
        </p14:section>
        <p14:section name="Untitled Section" id="{6F763808-B255-4B5C-BAF7-F6937A01EC15}">
          <p14:sldIdLst>
            <p14:sldId id="257"/>
            <p14:sldId id="258"/>
            <p14:sldId id="260"/>
            <p14:sldId id="269"/>
            <p14:sldId id="261"/>
            <p14:sldId id="262"/>
            <p14:sldId id="263"/>
            <p14:sldId id="264"/>
            <p14:sldId id="265"/>
            <p14:sldId id="266"/>
            <p14:sldId id="267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85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6B6D58-572E-481D-AF87-D688BF235EB3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C7933E56-9758-42A2-A777-D2378DDE50BC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pPr algn="l"/>
          <a:r>
            <a:rPr lang="en-US" sz="1600" b="0" dirty="0">
              <a:solidFill>
                <a:schemeClr val="tx1"/>
              </a:solidFill>
            </a:rPr>
            <a:t>An applicant of a Cash loan have higher chance of becoming an defaulter than a applicant of revolving loan  </a:t>
          </a:r>
          <a:r>
            <a:rPr lang="en-IN" sz="1600" b="0" dirty="0">
              <a:solidFill>
                <a:schemeClr val="tx1"/>
              </a:solidFill>
            </a:rPr>
            <a:t> </a:t>
          </a:r>
        </a:p>
      </dgm:t>
    </dgm:pt>
    <dgm:pt modelId="{16C59006-E95E-41EB-93BB-CFD1AFF392FF}" type="parTrans" cxnId="{A866D327-2E55-4F9F-A69E-5C3EA525147B}">
      <dgm:prSet/>
      <dgm:spPr/>
      <dgm:t>
        <a:bodyPr/>
        <a:lstStyle/>
        <a:p>
          <a:endParaRPr lang="en-IN"/>
        </a:p>
      </dgm:t>
    </dgm:pt>
    <dgm:pt modelId="{CFAB8D7F-649C-4E1E-8255-E0500CDBC950}" type="sibTrans" cxnId="{A866D327-2E55-4F9F-A69E-5C3EA525147B}">
      <dgm:prSet/>
      <dgm:spPr/>
      <dgm:t>
        <a:bodyPr/>
        <a:lstStyle/>
        <a:p>
          <a:endParaRPr lang="en-IN"/>
        </a:p>
      </dgm:t>
    </dgm:pt>
    <dgm:pt modelId="{9B0295DD-39FE-45B0-A99D-93E255AA2581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pPr algn="l"/>
          <a:r>
            <a:rPr lang="en-US" sz="1600" b="0" dirty="0">
              <a:solidFill>
                <a:schemeClr val="tx1"/>
              </a:solidFill>
            </a:rPr>
            <a:t>1 out of every 6 applicants, having Family member &gt; 5 is a Defaulter. </a:t>
          </a:r>
          <a:endParaRPr lang="en-IN" sz="1600" b="0" dirty="0">
            <a:solidFill>
              <a:schemeClr val="tx1"/>
            </a:solidFill>
          </a:endParaRPr>
        </a:p>
      </dgm:t>
    </dgm:pt>
    <dgm:pt modelId="{74C7B8FF-2E4D-46A1-9487-E1F7BCBCAEDB}" type="parTrans" cxnId="{DA0073C0-3AB2-45AB-BBA6-75C166AAF2F6}">
      <dgm:prSet/>
      <dgm:spPr/>
      <dgm:t>
        <a:bodyPr/>
        <a:lstStyle/>
        <a:p>
          <a:endParaRPr lang="en-IN"/>
        </a:p>
      </dgm:t>
    </dgm:pt>
    <dgm:pt modelId="{BF1F5178-59A1-48E6-A833-225DF16C93B0}" type="sibTrans" cxnId="{DA0073C0-3AB2-45AB-BBA6-75C166AAF2F6}">
      <dgm:prSet/>
      <dgm:spPr/>
      <dgm:t>
        <a:bodyPr/>
        <a:lstStyle/>
        <a:p>
          <a:endParaRPr lang="en-IN"/>
        </a:p>
      </dgm:t>
    </dgm:pt>
    <dgm:pt modelId="{8191A5B1-0E44-47DF-A53A-EF9CD4E9D37B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pPr algn="l"/>
          <a:r>
            <a:rPr lang="en-US" sz="1600" dirty="0"/>
            <a:t>25% of default client's occupation is unknown.</a:t>
          </a:r>
          <a:endParaRPr lang="en-IN" sz="1600" dirty="0"/>
        </a:p>
      </dgm:t>
    </dgm:pt>
    <dgm:pt modelId="{4A50A93A-AA92-4583-B75C-6F0A9C1C9AED}" type="parTrans" cxnId="{8BB116E5-6CFE-40EF-AEB5-2B34A7C17B1C}">
      <dgm:prSet/>
      <dgm:spPr/>
      <dgm:t>
        <a:bodyPr/>
        <a:lstStyle/>
        <a:p>
          <a:endParaRPr lang="en-IN"/>
        </a:p>
      </dgm:t>
    </dgm:pt>
    <dgm:pt modelId="{19533472-B5F8-4CE1-8F40-8D26227C2E89}" type="sibTrans" cxnId="{8BB116E5-6CFE-40EF-AEB5-2B34A7C17B1C}">
      <dgm:prSet/>
      <dgm:spPr/>
      <dgm:t>
        <a:bodyPr/>
        <a:lstStyle/>
        <a:p>
          <a:endParaRPr lang="en-IN"/>
        </a:p>
      </dgm:t>
    </dgm:pt>
    <dgm:pt modelId="{2A618CE8-DFB3-4233-A85F-653488C56AAE}">
      <dgm:prSet custT="1"/>
      <dgm:spPr>
        <a:solidFill>
          <a:schemeClr val="accent2">
            <a:lumMod val="50000"/>
          </a:schemeClr>
        </a:solidFill>
      </dgm:spPr>
      <dgm:t>
        <a:bodyPr/>
        <a:lstStyle/>
        <a:p>
          <a:pPr algn="l"/>
          <a:r>
            <a:rPr lang="en-US" sz="1600" b="0" dirty="0">
              <a:solidFill>
                <a:schemeClr val="tx1"/>
              </a:solidFill>
            </a:rPr>
            <a:t>Majority of the of Defaulters are Married. </a:t>
          </a:r>
          <a:endParaRPr lang="en-IN" sz="1600" b="0" dirty="0">
            <a:solidFill>
              <a:schemeClr val="tx1"/>
            </a:solidFill>
          </a:endParaRPr>
        </a:p>
      </dgm:t>
    </dgm:pt>
    <dgm:pt modelId="{0EC96A6B-4D4A-4A97-A2F1-FDF9B2515538}" type="parTrans" cxnId="{292C9BA5-DD62-45F4-B650-292E084E4B3C}">
      <dgm:prSet/>
      <dgm:spPr/>
      <dgm:t>
        <a:bodyPr/>
        <a:lstStyle/>
        <a:p>
          <a:endParaRPr lang="en-IN"/>
        </a:p>
      </dgm:t>
    </dgm:pt>
    <dgm:pt modelId="{AA52083B-3E37-4B30-99F8-4CF786406B3E}" type="sibTrans" cxnId="{292C9BA5-DD62-45F4-B650-292E084E4B3C}">
      <dgm:prSet/>
      <dgm:spPr/>
      <dgm:t>
        <a:bodyPr/>
        <a:lstStyle/>
        <a:p>
          <a:endParaRPr lang="en-IN"/>
        </a:p>
      </dgm:t>
    </dgm:pt>
    <dgm:pt modelId="{2843DF60-5654-4649-A658-53EF9FEB5102}" type="pres">
      <dgm:prSet presAssocID="{946B6D58-572E-481D-AF87-D688BF235EB3}" presName="linearFlow" presStyleCnt="0">
        <dgm:presLayoutVars>
          <dgm:dir/>
          <dgm:resizeHandles val="exact"/>
        </dgm:presLayoutVars>
      </dgm:prSet>
      <dgm:spPr/>
    </dgm:pt>
    <dgm:pt modelId="{F15CCF3F-0A03-40B9-BBDB-278369FF0154}" type="pres">
      <dgm:prSet presAssocID="{C7933E56-9758-42A2-A777-D2378DDE50BC}" presName="composite" presStyleCnt="0"/>
      <dgm:spPr/>
    </dgm:pt>
    <dgm:pt modelId="{66D96443-981B-4BA7-B128-FEDE60939B95}" type="pres">
      <dgm:prSet presAssocID="{C7933E56-9758-42A2-A777-D2378DDE50BC}" presName="imgShp" presStyleLbl="fgImgPlace1" presStyleIdx="0" presStyleCnt="4" custScaleX="102198" custLinFactNeighborY="-8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295636B5-DC19-4C06-9DEA-680E0F1463ED}" type="pres">
      <dgm:prSet presAssocID="{C7933E56-9758-42A2-A777-D2378DDE50BC}" presName="txShp" presStyleLbl="node1" presStyleIdx="0" presStyleCnt="4" custLinFactNeighborX="-123" custLinFactNeighborY="-43">
        <dgm:presLayoutVars>
          <dgm:bulletEnabled val="1"/>
        </dgm:presLayoutVars>
      </dgm:prSet>
      <dgm:spPr/>
    </dgm:pt>
    <dgm:pt modelId="{B35C84FB-08C5-40DC-A58D-89C4EA7BF603}" type="pres">
      <dgm:prSet presAssocID="{CFAB8D7F-649C-4E1E-8255-E0500CDBC950}" presName="spacing" presStyleCnt="0"/>
      <dgm:spPr/>
    </dgm:pt>
    <dgm:pt modelId="{14034C30-2833-4AD3-84FE-2C8764AE3F78}" type="pres">
      <dgm:prSet presAssocID="{9B0295DD-39FE-45B0-A99D-93E255AA2581}" presName="composite" presStyleCnt="0"/>
      <dgm:spPr/>
    </dgm:pt>
    <dgm:pt modelId="{9A095C1D-7CEE-4DEF-9DFE-E4BF51E6E7C5}" type="pres">
      <dgm:prSet presAssocID="{9B0295DD-39FE-45B0-A99D-93E255AA2581}" presName="imgShp" presStyleLbl="fgImgPlac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45D19621-A4F5-4D03-886D-5FC8EF9099CE}" type="pres">
      <dgm:prSet presAssocID="{9B0295DD-39FE-45B0-A99D-93E255AA2581}" presName="txShp" presStyleLbl="node1" presStyleIdx="1" presStyleCnt="4">
        <dgm:presLayoutVars>
          <dgm:bulletEnabled val="1"/>
        </dgm:presLayoutVars>
      </dgm:prSet>
      <dgm:spPr/>
    </dgm:pt>
    <dgm:pt modelId="{42EAEC83-93BD-4C19-A509-562BB0E11A37}" type="pres">
      <dgm:prSet presAssocID="{BF1F5178-59A1-48E6-A833-225DF16C93B0}" presName="spacing" presStyleCnt="0"/>
      <dgm:spPr/>
    </dgm:pt>
    <dgm:pt modelId="{601306FD-3FB2-43B1-901B-D1244DB66876}" type="pres">
      <dgm:prSet presAssocID="{8191A5B1-0E44-47DF-A53A-EF9CD4E9D37B}" presName="composite" presStyleCnt="0"/>
      <dgm:spPr/>
    </dgm:pt>
    <dgm:pt modelId="{A90630E8-CE80-4089-8871-AD0F83B1F641}" type="pres">
      <dgm:prSet presAssocID="{8191A5B1-0E44-47DF-A53A-EF9CD4E9D37B}" presName="imgShp" presStyleLbl="fgImgPlace1" presStyleIdx="2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3816268C-D472-4E2C-B048-14CA7336551D}" type="pres">
      <dgm:prSet presAssocID="{8191A5B1-0E44-47DF-A53A-EF9CD4E9D37B}" presName="txShp" presStyleLbl="node1" presStyleIdx="2" presStyleCnt="4">
        <dgm:presLayoutVars>
          <dgm:bulletEnabled val="1"/>
        </dgm:presLayoutVars>
      </dgm:prSet>
      <dgm:spPr/>
    </dgm:pt>
    <dgm:pt modelId="{D7043107-35BA-41D4-9FA6-1FB001AC0FF7}" type="pres">
      <dgm:prSet presAssocID="{19533472-B5F8-4CE1-8F40-8D26227C2E89}" presName="spacing" presStyleCnt="0"/>
      <dgm:spPr/>
    </dgm:pt>
    <dgm:pt modelId="{7733D86B-AB53-4C4B-A509-C95A28F8105C}" type="pres">
      <dgm:prSet presAssocID="{2A618CE8-DFB3-4233-A85F-653488C56AAE}" presName="composite" presStyleCnt="0"/>
      <dgm:spPr/>
    </dgm:pt>
    <dgm:pt modelId="{F123D7AE-D16C-4F0C-9CF2-D766471B208C}" type="pres">
      <dgm:prSet presAssocID="{2A618CE8-DFB3-4233-A85F-653488C56AAE}" presName="imgShp" presStyleLbl="fgImgPlace1" presStyleIdx="3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93302C24-2BE4-4F50-8720-F3FBBF1915CC}" type="pres">
      <dgm:prSet presAssocID="{2A618CE8-DFB3-4233-A85F-653488C56AAE}" presName="txShp" presStyleLbl="node1" presStyleIdx="3" presStyleCnt="4" custLinFactNeighborY="87">
        <dgm:presLayoutVars>
          <dgm:bulletEnabled val="1"/>
        </dgm:presLayoutVars>
      </dgm:prSet>
      <dgm:spPr/>
    </dgm:pt>
  </dgm:ptLst>
  <dgm:cxnLst>
    <dgm:cxn modelId="{A866D327-2E55-4F9F-A69E-5C3EA525147B}" srcId="{946B6D58-572E-481D-AF87-D688BF235EB3}" destId="{C7933E56-9758-42A2-A777-D2378DDE50BC}" srcOrd="0" destOrd="0" parTransId="{16C59006-E95E-41EB-93BB-CFD1AFF392FF}" sibTransId="{CFAB8D7F-649C-4E1E-8255-E0500CDBC950}"/>
    <dgm:cxn modelId="{1F292543-0C9D-4968-ADE4-E467F6190B2F}" type="presOf" srcId="{9B0295DD-39FE-45B0-A99D-93E255AA2581}" destId="{45D19621-A4F5-4D03-886D-5FC8EF9099CE}" srcOrd="0" destOrd="0" presId="urn:microsoft.com/office/officeart/2005/8/layout/vList3"/>
    <dgm:cxn modelId="{D10A5C84-5423-4F22-AEFD-B348A3F2774F}" type="presOf" srcId="{2A618CE8-DFB3-4233-A85F-653488C56AAE}" destId="{93302C24-2BE4-4F50-8720-F3FBBF1915CC}" srcOrd="0" destOrd="0" presId="urn:microsoft.com/office/officeart/2005/8/layout/vList3"/>
    <dgm:cxn modelId="{292C9BA5-DD62-45F4-B650-292E084E4B3C}" srcId="{946B6D58-572E-481D-AF87-D688BF235EB3}" destId="{2A618CE8-DFB3-4233-A85F-653488C56AAE}" srcOrd="3" destOrd="0" parTransId="{0EC96A6B-4D4A-4A97-A2F1-FDF9B2515538}" sibTransId="{AA52083B-3E37-4B30-99F8-4CF786406B3E}"/>
    <dgm:cxn modelId="{DA0073C0-3AB2-45AB-BBA6-75C166AAF2F6}" srcId="{946B6D58-572E-481D-AF87-D688BF235EB3}" destId="{9B0295DD-39FE-45B0-A99D-93E255AA2581}" srcOrd="1" destOrd="0" parTransId="{74C7B8FF-2E4D-46A1-9487-E1F7BCBCAEDB}" sibTransId="{BF1F5178-59A1-48E6-A833-225DF16C93B0}"/>
    <dgm:cxn modelId="{C13D6EDA-AF50-4FFB-BD97-8F468D82D1D4}" type="presOf" srcId="{8191A5B1-0E44-47DF-A53A-EF9CD4E9D37B}" destId="{3816268C-D472-4E2C-B048-14CA7336551D}" srcOrd="0" destOrd="0" presId="urn:microsoft.com/office/officeart/2005/8/layout/vList3"/>
    <dgm:cxn modelId="{2455E5DE-0E88-4889-8249-400790858CFB}" type="presOf" srcId="{C7933E56-9758-42A2-A777-D2378DDE50BC}" destId="{295636B5-DC19-4C06-9DEA-680E0F1463ED}" srcOrd="0" destOrd="0" presId="urn:microsoft.com/office/officeart/2005/8/layout/vList3"/>
    <dgm:cxn modelId="{6790B6DF-18AE-4AF8-8A58-8F9809C2313B}" type="presOf" srcId="{946B6D58-572E-481D-AF87-D688BF235EB3}" destId="{2843DF60-5654-4649-A658-53EF9FEB5102}" srcOrd="0" destOrd="0" presId="urn:microsoft.com/office/officeart/2005/8/layout/vList3"/>
    <dgm:cxn modelId="{8BB116E5-6CFE-40EF-AEB5-2B34A7C17B1C}" srcId="{946B6D58-572E-481D-AF87-D688BF235EB3}" destId="{8191A5B1-0E44-47DF-A53A-EF9CD4E9D37B}" srcOrd="2" destOrd="0" parTransId="{4A50A93A-AA92-4583-B75C-6F0A9C1C9AED}" sibTransId="{19533472-B5F8-4CE1-8F40-8D26227C2E89}"/>
    <dgm:cxn modelId="{1E0B15CD-EC55-4B65-8F17-04884B7255F4}" type="presParOf" srcId="{2843DF60-5654-4649-A658-53EF9FEB5102}" destId="{F15CCF3F-0A03-40B9-BBDB-278369FF0154}" srcOrd="0" destOrd="0" presId="urn:microsoft.com/office/officeart/2005/8/layout/vList3"/>
    <dgm:cxn modelId="{1CF043B9-5401-49F3-8E60-8D1FC479B4AD}" type="presParOf" srcId="{F15CCF3F-0A03-40B9-BBDB-278369FF0154}" destId="{66D96443-981B-4BA7-B128-FEDE60939B95}" srcOrd="0" destOrd="0" presId="urn:microsoft.com/office/officeart/2005/8/layout/vList3"/>
    <dgm:cxn modelId="{18B45981-05B7-4B5B-9B4F-674BDDF0F9DA}" type="presParOf" srcId="{F15CCF3F-0A03-40B9-BBDB-278369FF0154}" destId="{295636B5-DC19-4C06-9DEA-680E0F1463ED}" srcOrd="1" destOrd="0" presId="urn:microsoft.com/office/officeart/2005/8/layout/vList3"/>
    <dgm:cxn modelId="{9DE8A336-D075-420D-B044-0BCB656BD285}" type="presParOf" srcId="{2843DF60-5654-4649-A658-53EF9FEB5102}" destId="{B35C84FB-08C5-40DC-A58D-89C4EA7BF603}" srcOrd="1" destOrd="0" presId="urn:microsoft.com/office/officeart/2005/8/layout/vList3"/>
    <dgm:cxn modelId="{E476659A-8F41-4E22-9474-CA0D2EB2849F}" type="presParOf" srcId="{2843DF60-5654-4649-A658-53EF9FEB5102}" destId="{14034C30-2833-4AD3-84FE-2C8764AE3F78}" srcOrd="2" destOrd="0" presId="urn:microsoft.com/office/officeart/2005/8/layout/vList3"/>
    <dgm:cxn modelId="{4995F372-D21B-414C-926D-99F4BC33B9AE}" type="presParOf" srcId="{14034C30-2833-4AD3-84FE-2C8764AE3F78}" destId="{9A095C1D-7CEE-4DEF-9DFE-E4BF51E6E7C5}" srcOrd="0" destOrd="0" presId="urn:microsoft.com/office/officeart/2005/8/layout/vList3"/>
    <dgm:cxn modelId="{27AC6430-192B-4277-A7CF-CF22671BE857}" type="presParOf" srcId="{14034C30-2833-4AD3-84FE-2C8764AE3F78}" destId="{45D19621-A4F5-4D03-886D-5FC8EF9099CE}" srcOrd="1" destOrd="0" presId="urn:microsoft.com/office/officeart/2005/8/layout/vList3"/>
    <dgm:cxn modelId="{8A42B796-D55C-478D-8705-DC32A092CD00}" type="presParOf" srcId="{2843DF60-5654-4649-A658-53EF9FEB5102}" destId="{42EAEC83-93BD-4C19-A509-562BB0E11A37}" srcOrd="3" destOrd="0" presId="urn:microsoft.com/office/officeart/2005/8/layout/vList3"/>
    <dgm:cxn modelId="{0877D4A2-16FC-45A2-AB01-445FDDE7E777}" type="presParOf" srcId="{2843DF60-5654-4649-A658-53EF9FEB5102}" destId="{601306FD-3FB2-43B1-901B-D1244DB66876}" srcOrd="4" destOrd="0" presId="urn:microsoft.com/office/officeart/2005/8/layout/vList3"/>
    <dgm:cxn modelId="{C7159BCD-094D-44CD-870C-5FDE54656C61}" type="presParOf" srcId="{601306FD-3FB2-43B1-901B-D1244DB66876}" destId="{A90630E8-CE80-4089-8871-AD0F83B1F641}" srcOrd="0" destOrd="0" presId="urn:microsoft.com/office/officeart/2005/8/layout/vList3"/>
    <dgm:cxn modelId="{B6CB1AEA-D8BD-43DC-A2F1-BC219865FC0F}" type="presParOf" srcId="{601306FD-3FB2-43B1-901B-D1244DB66876}" destId="{3816268C-D472-4E2C-B048-14CA7336551D}" srcOrd="1" destOrd="0" presId="urn:microsoft.com/office/officeart/2005/8/layout/vList3"/>
    <dgm:cxn modelId="{5E09DF37-35A8-4967-A1E3-0475E04D4F54}" type="presParOf" srcId="{2843DF60-5654-4649-A658-53EF9FEB5102}" destId="{D7043107-35BA-41D4-9FA6-1FB001AC0FF7}" srcOrd="5" destOrd="0" presId="urn:microsoft.com/office/officeart/2005/8/layout/vList3"/>
    <dgm:cxn modelId="{AEDA79DC-089C-4009-835C-3FC0FDF2B373}" type="presParOf" srcId="{2843DF60-5654-4649-A658-53EF9FEB5102}" destId="{7733D86B-AB53-4C4B-A509-C95A28F8105C}" srcOrd="6" destOrd="0" presId="urn:microsoft.com/office/officeart/2005/8/layout/vList3"/>
    <dgm:cxn modelId="{0373D2BD-BC4D-4390-8D37-DEFAC480E797}" type="presParOf" srcId="{7733D86B-AB53-4C4B-A509-C95A28F8105C}" destId="{F123D7AE-D16C-4F0C-9CF2-D766471B208C}" srcOrd="0" destOrd="0" presId="urn:microsoft.com/office/officeart/2005/8/layout/vList3"/>
    <dgm:cxn modelId="{E5521718-FB91-42E9-BC0A-5544656F8059}" type="presParOf" srcId="{7733D86B-AB53-4C4B-A509-C95A28F8105C}" destId="{93302C24-2BE4-4F50-8720-F3FBBF1915C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6B6D58-572E-481D-AF87-D688BF235EB3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C7933E56-9758-42A2-A777-D2378DDE50BC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pPr algn="l"/>
          <a:r>
            <a:rPr lang="en-IN" sz="1600" b="0" dirty="0">
              <a:solidFill>
                <a:schemeClr val="tx1"/>
              </a:solidFill>
            </a:rPr>
            <a:t>Firm should promote Revolving loan more. Also, for credit amount more than 5 lakhs firm should approve Revolving loan only.</a:t>
          </a:r>
        </a:p>
      </dgm:t>
    </dgm:pt>
    <dgm:pt modelId="{16C59006-E95E-41EB-93BB-CFD1AFF392FF}" type="parTrans" cxnId="{A866D327-2E55-4F9F-A69E-5C3EA525147B}">
      <dgm:prSet/>
      <dgm:spPr/>
      <dgm:t>
        <a:bodyPr/>
        <a:lstStyle/>
        <a:p>
          <a:endParaRPr lang="en-IN"/>
        </a:p>
      </dgm:t>
    </dgm:pt>
    <dgm:pt modelId="{CFAB8D7F-649C-4E1E-8255-E0500CDBC950}" type="sibTrans" cxnId="{A866D327-2E55-4F9F-A69E-5C3EA525147B}">
      <dgm:prSet/>
      <dgm:spPr/>
      <dgm:t>
        <a:bodyPr/>
        <a:lstStyle/>
        <a:p>
          <a:endParaRPr lang="en-IN"/>
        </a:p>
      </dgm:t>
    </dgm:pt>
    <dgm:pt modelId="{9B0295DD-39FE-45B0-A99D-93E255AA2581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pPr algn="l"/>
          <a:r>
            <a:rPr lang="en-IN" sz="1600" b="0" dirty="0">
              <a:solidFill>
                <a:schemeClr val="tx1"/>
              </a:solidFill>
            </a:rPr>
            <a:t>Firm should inspect all the submitted documents minutely for applicants with family member &gt;5 </a:t>
          </a:r>
        </a:p>
      </dgm:t>
    </dgm:pt>
    <dgm:pt modelId="{74C7B8FF-2E4D-46A1-9487-E1F7BCBCAEDB}" type="parTrans" cxnId="{DA0073C0-3AB2-45AB-BBA6-75C166AAF2F6}">
      <dgm:prSet/>
      <dgm:spPr/>
      <dgm:t>
        <a:bodyPr/>
        <a:lstStyle/>
        <a:p>
          <a:endParaRPr lang="en-IN"/>
        </a:p>
      </dgm:t>
    </dgm:pt>
    <dgm:pt modelId="{BF1F5178-59A1-48E6-A833-225DF16C93B0}" type="sibTrans" cxnId="{DA0073C0-3AB2-45AB-BBA6-75C166AAF2F6}">
      <dgm:prSet/>
      <dgm:spPr/>
      <dgm:t>
        <a:bodyPr/>
        <a:lstStyle/>
        <a:p>
          <a:endParaRPr lang="en-IN"/>
        </a:p>
      </dgm:t>
    </dgm:pt>
    <dgm:pt modelId="{8191A5B1-0E44-47DF-A53A-EF9CD4E9D37B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pPr algn="l"/>
          <a:r>
            <a:rPr lang="en-IN" sz="1600" dirty="0"/>
            <a:t>The Firm</a:t>
          </a:r>
          <a:r>
            <a:rPr lang="en-IN" sz="1600" baseline="0" dirty="0"/>
            <a:t> is advised to be strict towards </a:t>
          </a:r>
          <a:r>
            <a:rPr lang="en-US" sz="1600" baseline="0" dirty="0"/>
            <a:t>not giving credit approval to applicants with out details of their respective occupation</a:t>
          </a:r>
          <a:endParaRPr lang="en-IN" sz="1600" dirty="0"/>
        </a:p>
      </dgm:t>
    </dgm:pt>
    <dgm:pt modelId="{4A50A93A-AA92-4583-B75C-6F0A9C1C9AED}" type="parTrans" cxnId="{8BB116E5-6CFE-40EF-AEB5-2B34A7C17B1C}">
      <dgm:prSet/>
      <dgm:spPr/>
      <dgm:t>
        <a:bodyPr/>
        <a:lstStyle/>
        <a:p>
          <a:endParaRPr lang="en-IN"/>
        </a:p>
      </dgm:t>
    </dgm:pt>
    <dgm:pt modelId="{19533472-B5F8-4CE1-8F40-8D26227C2E89}" type="sibTrans" cxnId="{8BB116E5-6CFE-40EF-AEB5-2B34A7C17B1C}">
      <dgm:prSet/>
      <dgm:spPr/>
      <dgm:t>
        <a:bodyPr/>
        <a:lstStyle/>
        <a:p>
          <a:endParaRPr lang="en-IN"/>
        </a:p>
      </dgm:t>
    </dgm:pt>
    <dgm:pt modelId="{2A618CE8-DFB3-4233-A85F-653488C56AAE}">
      <dgm:prSet custT="1"/>
      <dgm:spPr>
        <a:solidFill>
          <a:schemeClr val="accent2">
            <a:lumMod val="50000"/>
          </a:schemeClr>
        </a:solidFill>
      </dgm:spPr>
      <dgm:t>
        <a:bodyPr/>
        <a:lstStyle/>
        <a:p>
          <a:pPr algn="l"/>
          <a:r>
            <a:rPr lang="en-US" sz="1600" b="0" dirty="0">
              <a:solidFill>
                <a:schemeClr val="tx1"/>
              </a:solidFill>
            </a:rPr>
            <a:t>Firm can issue some cashback rewards for timely paying for installment </a:t>
          </a:r>
          <a:endParaRPr lang="en-IN" sz="1600" b="0" dirty="0">
            <a:solidFill>
              <a:schemeClr val="tx1"/>
            </a:solidFill>
          </a:endParaRPr>
        </a:p>
      </dgm:t>
    </dgm:pt>
    <dgm:pt modelId="{0EC96A6B-4D4A-4A97-A2F1-FDF9B2515538}" type="parTrans" cxnId="{292C9BA5-DD62-45F4-B650-292E084E4B3C}">
      <dgm:prSet/>
      <dgm:spPr/>
      <dgm:t>
        <a:bodyPr/>
        <a:lstStyle/>
        <a:p>
          <a:endParaRPr lang="en-IN"/>
        </a:p>
      </dgm:t>
    </dgm:pt>
    <dgm:pt modelId="{AA52083B-3E37-4B30-99F8-4CF786406B3E}" type="sibTrans" cxnId="{292C9BA5-DD62-45F4-B650-292E084E4B3C}">
      <dgm:prSet/>
      <dgm:spPr/>
      <dgm:t>
        <a:bodyPr/>
        <a:lstStyle/>
        <a:p>
          <a:endParaRPr lang="en-IN"/>
        </a:p>
      </dgm:t>
    </dgm:pt>
    <dgm:pt modelId="{2843DF60-5654-4649-A658-53EF9FEB5102}" type="pres">
      <dgm:prSet presAssocID="{946B6D58-572E-481D-AF87-D688BF235EB3}" presName="linearFlow" presStyleCnt="0">
        <dgm:presLayoutVars>
          <dgm:dir/>
          <dgm:resizeHandles val="exact"/>
        </dgm:presLayoutVars>
      </dgm:prSet>
      <dgm:spPr/>
    </dgm:pt>
    <dgm:pt modelId="{F15CCF3F-0A03-40B9-BBDB-278369FF0154}" type="pres">
      <dgm:prSet presAssocID="{C7933E56-9758-42A2-A777-D2378DDE50BC}" presName="composite" presStyleCnt="0"/>
      <dgm:spPr/>
    </dgm:pt>
    <dgm:pt modelId="{66D96443-981B-4BA7-B128-FEDE60939B95}" type="pres">
      <dgm:prSet presAssocID="{C7933E56-9758-42A2-A777-D2378DDE50BC}" presName="imgShp" presStyleLbl="fgImgPlace1" presStyleIdx="0" presStyleCnt="4" custScaleX="116017" custScaleY="127222" custLinFactNeighborX="23388" custLinFactNeighborY="1393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295636B5-DC19-4C06-9DEA-680E0F1463ED}" type="pres">
      <dgm:prSet presAssocID="{C7933E56-9758-42A2-A777-D2378DDE50BC}" presName="txShp" presStyleLbl="node1" presStyleIdx="0" presStyleCnt="4" custScaleX="100180" custScaleY="178904" custLinFactNeighborX="1054" custLinFactNeighborY="-43">
        <dgm:presLayoutVars>
          <dgm:bulletEnabled val="1"/>
        </dgm:presLayoutVars>
      </dgm:prSet>
      <dgm:spPr/>
    </dgm:pt>
    <dgm:pt modelId="{B35C84FB-08C5-40DC-A58D-89C4EA7BF603}" type="pres">
      <dgm:prSet presAssocID="{CFAB8D7F-649C-4E1E-8255-E0500CDBC950}" presName="spacing" presStyleCnt="0"/>
      <dgm:spPr/>
    </dgm:pt>
    <dgm:pt modelId="{14034C30-2833-4AD3-84FE-2C8764AE3F78}" type="pres">
      <dgm:prSet presAssocID="{9B0295DD-39FE-45B0-A99D-93E255AA2581}" presName="composite" presStyleCnt="0"/>
      <dgm:spPr/>
    </dgm:pt>
    <dgm:pt modelId="{9A095C1D-7CEE-4DEF-9DFE-E4BF51E6E7C5}" type="pres">
      <dgm:prSet presAssocID="{9B0295DD-39FE-45B0-A99D-93E255AA2581}" presName="imgShp" presStyleLbl="fgImgPlace1" presStyleIdx="1" presStyleCnt="4" custScaleX="133379" custScaleY="140400" custLinFactNeighborX="28221" custLinFactNeighborY="-948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45D19621-A4F5-4D03-886D-5FC8EF9099CE}" type="pres">
      <dgm:prSet presAssocID="{9B0295DD-39FE-45B0-A99D-93E255AA2581}" presName="txShp" presStyleLbl="node1" presStyleIdx="1" presStyleCnt="4" custScaleX="99031" custScaleY="147266" custLinFactNeighborX="1341" custLinFactNeighborY="-2543">
        <dgm:presLayoutVars>
          <dgm:bulletEnabled val="1"/>
        </dgm:presLayoutVars>
      </dgm:prSet>
      <dgm:spPr/>
    </dgm:pt>
    <dgm:pt modelId="{42EAEC83-93BD-4C19-A509-562BB0E11A37}" type="pres">
      <dgm:prSet presAssocID="{BF1F5178-59A1-48E6-A833-225DF16C93B0}" presName="spacing" presStyleCnt="0"/>
      <dgm:spPr/>
    </dgm:pt>
    <dgm:pt modelId="{601306FD-3FB2-43B1-901B-D1244DB66876}" type="pres">
      <dgm:prSet presAssocID="{8191A5B1-0E44-47DF-A53A-EF9CD4E9D37B}" presName="composite" presStyleCnt="0"/>
      <dgm:spPr/>
    </dgm:pt>
    <dgm:pt modelId="{A90630E8-CE80-4089-8871-AD0F83B1F641}" type="pres">
      <dgm:prSet presAssocID="{8191A5B1-0E44-47DF-A53A-EF9CD4E9D37B}" presName="imgShp" presStyleLbl="fgImgPlace1" presStyleIdx="2" presStyleCnt="4" custScaleX="149981" custScaleY="117045" custLinFactNeighborX="27202" custLinFactNeighborY="-1855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3816268C-D472-4E2C-B048-14CA7336551D}" type="pres">
      <dgm:prSet presAssocID="{8191A5B1-0E44-47DF-A53A-EF9CD4E9D37B}" presName="txShp" presStyleLbl="node1" presStyleIdx="2" presStyleCnt="4" custScaleX="95437" custScaleY="154972" custLinFactNeighborX="2174" custLinFactNeighborY="-6997">
        <dgm:presLayoutVars>
          <dgm:bulletEnabled val="1"/>
        </dgm:presLayoutVars>
      </dgm:prSet>
      <dgm:spPr/>
    </dgm:pt>
    <dgm:pt modelId="{D7043107-35BA-41D4-9FA6-1FB001AC0FF7}" type="pres">
      <dgm:prSet presAssocID="{19533472-B5F8-4CE1-8F40-8D26227C2E89}" presName="spacing" presStyleCnt="0"/>
      <dgm:spPr/>
    </dgm:pt>
    <dgm:pt modelId="{7733D86B-AB53-4C4B-A509-C95A28F8105C}" type="pres">
      <dgm:prSet presAssocID="{2A618CE8-DFB3-4233-A85F-653488C56AAE}" presName="composite" presStyleCnt="0"/>
      <dgm:spPr/>
    </dgm:pt>
    <dgm:pt modelId="{F123D7AE-D16C-4F0C-9CF2-D766471B208C}" type="pres">
      <dgm:prSet presAssocID="{2A618CE8-DFB3-4233-A85F-653488C56AAE}" presName="imgShp" presStyleLbl="fgImgPlace1" presStyleIdx="3" presStyleCnt="4" custScaleX="130847" custScaleY="124005" custLinFactNeighborX="40290" custLinFactNeighborY="-579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93302C24-2BE4-4F50-8720-F3FBBF1915CC}" type="pres">
      <dgm:prSet presAssocID="{2A618CE8-DFB3-4233-A85F-653488C56AAE}" presName="txShp" presStyleLbl="node1" presStyleIdx="3" presStyleCnt="4" custScaleX="97694" custScaleY="127996" custLinFactNeighborX="1489" custLinFactNeighborY="-3800">
        <dgm:presLayoutVars>
          <dgm:bulletEnabled val="1"/>
        </dgm:presLayoutVars>
      </dgm:prSet>
      <dgm:spPr/>
    </dgm:pt>
  </dgm:ptLst>
  <dgm:cxnLst>
    <dgm:cxn modelId="{A866D327-2E55-4F9F-A69E-5C3EA525147B}" srcId="{946B6D58-572E-481D-AF87-D688BF235EB3}" destId="{C7933E56-9758-42A2-A777-D2378DDE50BC}" srcOrd="0" destOrd="0" parTransId="{16C59006-E95E-41EB-93BB-CFD1AFF392FF}" sibTransId="{CFAB8D7F-649C-4E1E-8255-E0500CDBC950}"/>
    <dgm:cxn modelId="{1F292543-0C9D-4968-ADE4-E467F6190B2F}" type="presOf" srcId="{9B0295DD-39FE-45B0-A99D-93E255AA2581}" destId="{45D19621-A4F5-4D03-886D-5FC8EF9099CE}" srcOrd="0" destOrd="0" presId="urn:microsoft.com/office/officeart/2005/8/layout/vList3"/>
    <dgm:cxn modelId="{D10A5C84-5423-4F22-AEFD-B348A3F2774F}" type="presOf" srcId="{2A618CE8-DFB3-4233-A85F-653488C56AAE}" destId="{93302C24-2BE4-4F50-8720-F3FBBF1915CC}" srcOrd="0" destOrd="0" presId="urn:microsoft.com/office/officeart/2005/8/layout/vList3"/>
    <dgm:cxn modelId="{292C9BA5-DD62-45F4-B650-292E084E4B3C}" srcId="{946B6D58-572E-481D-AF87-D688BF235EB3}" destId="{2A618CE8-DFB3-4233-A85F-653488C56AAE}" srcOrd="3" destOrd="0" parTransId="{0EC96A6B-4D4A-4A97-A2F1-FDF9B2515538}" sibTransId="{AA52083B-3E37-4B30-99F8-4CF786406B3E}"/>
    <dgm:cxn modelId="{DA0073C0-3AB2-45AB-BBA6-75C166AAF2F6}" srcId="{946B6D58-572E-481D-AF87-D688BF235EB3}" destId="{9B0295DD-39FE-45B0-A99D-93E255AA2581}" srcOrd="1" destOrd="0" parTransId="{74C7B8FF-2E4D-46A1-9487-E1F7BCBCAEDB}" sibTransId="{BF1F5178-59A1-48E6-A833-225DF16C93B0}"/>
    <dgm:cxn modelId="{C13D6EDA-AF50-4FFB-BD97-8F468D82D1D4}" type="presOf" srcId="{8191A5B1-0E44-47DF-A53A-EF9CD4E9D37B}" destId="{3816268C-D472-4E2C-B048-14CA7336551D}" srcOrd="0" destOrd="0" presId="urn:microsoft.com/office/officeart/2005/8/layout/vList3"/>
    <dgm:cxn modelId="{2455E5DE-0E88-4889-8249-400790858CFB}" type="presOf" srcId="{C7933E56-9758-42A2-A777-D2378DDE50BC}" destId="{295636B5-DC19-4C06-9DEA-680E0F1463ED}" srcOrd="0" destOrd="0" presId="urn:microsoft.com/office/officeart/2005/8/layout/vList3"/>
    <dgm:cxn modelId="{6790B6DF-18AE-4AF8-8A58-8F9809C2313B}" type="presOf" srcId="{946B6D58-572E-481D-AF87-D688BF235EB3}" destId="{2843DF60-5654-4649-A658-53EF9FEB5102}" srcOrd="0" destOrd="0" presId="urn:microsoft.com/office/officeart/2005/8/layout/vList3"/>
    <dgm:cxn modelId="{8BB116E5-6CFE-40EF-AEB5-2B34A7C17B1C}" srcId="{946B6D58-572E-481D-AF87-D688BF235EB3}" destId="{8191A5B1-0E44-47DF-A53A-EF9CD4E9D37B}" srcOrd="2" destOrd="0" parTransId="{4A50A93A-AA92-4583-B75C-6F0A9C1C9AED}" sibTransId="{19533472-B5F8-4CE1-8F40-8D26227C2E89}"/>
    <dgm:cxn modelId="{1E0B15CD-EC55-4B65-8F17-04884B7255F4}" type="presParOf" srcId="{2843DF60-5654-4649-A658-53EF9FEB5102}" destId="{F15CCF3F-0A03-40B9-BBDB-278369FF0154}" srcOrd="0" destOrd="0" presId="urn:microsoft.com/office/officeart/2005/8/layout/vList3"/>
    <dgm:cxn modelId="{1CF043B9-5401-49F3-8E60-8D1FC479B4AD}" type="presParOf" srcId="{F15CCF3F-0A03-40B9-BBDB-278369FF0154}" destId="{66D96443-981B-4BA7-B128-FEDE60939B95}" srcOrd="0" destOrd="0" presId="urn:microsoft.com/office/officeart/2005/8/layout/vList3"/>
    <dgm:cxn modelId="{18B45981-05B7-4B5B-9B4F-674BDDF0F9DA}" type="presParOf" srcId="{F15CCF3F-0A03-40B9-BBDB-278369FF0154}" destId="{295636B5-DC19-4C06-9DEA-680E0F1463ED}" srcOrd="1" destOrd="0" presId="urn:microsoft.com/office/officeart/2005/8/layout/vList3"/>
    <dgm:cxn modelId="{9DE8A336-D075-420D-B044-0BCB656BD285}" type="presParOf" srcId="{2843DF60-5654-4649-A658-53EF9FEB5102}" destId="{B35C84FB-08C5-40DC-A58D-89C4EA7BF603}" srcOrd="1" destOrd="0" presId="urn:microsoft.com/office/officeart/2005/8/layout/vList3"/>
    <dgm:cxn modelId="{E476659A-8F41-4E22-9474-CA0D2EB2849F}" type="presParOf" srcId="{2843DF60-5654-4649-A658-53EF9FEB5102}" destId="{14034C30-2833-4AD3-84FE-2C8764AE3F78}" srcOrd="2" destOrd="0" presId="urn:microsoft.com/office/officeart/2005/8/layout/vList3"/>
    <dgm:cxn modelId="{4995F372-D21B-414C-926D-99F4BC33B9AE}" type="presParOf" srcId="{14034C30-2833-4AD3-84FE-2C8764AE3F78}" destId="{9A095C1D-7CEE-4DEF-9DFE-E4BF51E6E7C5}" srcOrd="0" destOrd="0" presId="urn:microsoft.com/office/officeart/2005/8/layout/vList3"/>
    <dgm:cxn modelId="{27AC6430-192B-4277-A7CF-CF22671BE857}" type="presParOf" srcId="{14034C30-2833-4AD3-84FE-2C8764AE3F78}" destId="{45D19621-A4F5-4D03-886D-5FC8EF9099CE}" srcOrd="1" destOrd="0" presId="urn:microsoft.com/office/officeart/2005/8/layout/vList3"/>
    <dgm:cxn modelId="{8A42B796-D55C-478D-8705-DC32A092CD00}" type="presParOf" srcId="{2843DF60-5654-4649-A658-53EF9FEB5102}" destId="{42EAEC83-93BD-4C19-A509-562BB0E11A37}" srcOrd="3" destOrd="0" presId="urn:microsoft.com/office/officeart/2005/8/layout/vList3"/>
    <dgm:cxn modelId="{0877D4A2-16FC-45A2-AB01-445FDDE7E777}" type="presParOf" srcId="{2843DF60-5654-4649-A658-53EF9FEB5102}" destId="{601306FD-3FB2-43B1-901B-D1244DB66876}" srcOrd="4" destOrd="0" presId="urn:microsoft.com/office/officeart/2005/8/layout/vList3"/>
    <dgm:cxn modelId="{C7159BCD-094D-44CD-870C-5FDE54656C61}" type="presParOf" srcId="{601306FD-3FB2-43B1-901B-D1244DB66876}" destId="{A90630E8-CE80-4089-8871-AD0F83B1F641}" srcOrd="0" destOrd="0" presId="urn:microsoft.com/office/officeart/2005/8/layout/vList3"/>
    <dgm:cxn modelId="{B6CB1AEA-D8BD-43DC-A2F1-BC219865FC0F}" type="presParOf" srcId="{601306FD-3FB2-43B1-901B-D1244DB66876}" destId="{3816268C-D472-4E2C-B048-14CA7336551D}" srcOrd="1" destOrd="0" presId="urn:microsoft.com/office/officeart/2005/8/layout/vList3"/>
    <dgm:cxn modelId="{5E09DF37-35A8-4967-A1E3-0475E04D4F54}" type="presParOf" srcId="{2843DF60-5654-4649-A658-53EF9FEB5102}" destId="{D7043107-35BA-41D4-9FA6-1FB001AC0FF7}" srcOrd="5" destOrd="0" presId="urn:microsoft.com/office/officeart/2005/8/layout/vList3"/>
    <dgm:cxn modelId="{AEDA79DC-089C-4009-835C-3FC0FDF2B373}" type="presParOf" srcId="{2843DF60-5654-4649-A658-53EF9FEB5102}" destId="{7733D86B-AB53-4C4B-A509-C95A28F8105C}" srcOrd="6" destOrd="0" presId="urn:microsoft.com/office/officeart/2005/8/layout/vList3"/>
    <dgm:cxn modelId="{0373D2BD-BC4D-4390-8D37-DEFAC480E797}" type="presParOf" srcId="{7733D86B-AB53-4C4B-A509-C95A28F8105C}" destId="{F123D7AE-D16C-4F0C-9CF2-D766471B208C}" srcOrd="0" destOrd="0" presId="urn:microsoft.com/office/officeart/2005/8/layout/vList3"/>
    <dgm:cxn modelId="{E5521718-FB91-42E9-BC0A-5544656F8059}" type="presParOf" srcId="{7733D86B-AB53-4C4B-A509-C95A28F8105C}" destId="{93302C24-2BE4-4F50-8720-F3FBBF1915C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5636B5-DC19-4C06-9DEA-680E0F1463ED}">
      <dsp:nvSpPr>
        <dsp:cNvPr id="0" name=""/>
        <dsp:cNvSpPr/>
      </dsp:nvSpPr>
      <dsp:spPr>
        <a:xfrm rot="10800000">
          <a:off x="2022156" y="218"/>
          <a:ext cx="7560724" cy="497320"/>
        </a:xfrm>
        <a:prstGeom prst="homePlate">
          <a:avLst/>
        </a:prstGeom>
        <a:solidFill>
          <a:schemeClr val="accent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305" tIns="60960" rIns="113792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chemeClr val="tx1"/>
              </a:solidFill>
            </a:rPr>
            <a:t>An applicant of a Cash loan have higher chance of becoming an defaulter than a applicant of revolving loan  </a:t>
          </a:r>
          <a:r>
            <a:rPr lang="en-IN" sz="1600" b="0" kern="1200" dirty="0">
              <a:solidFill>
                <a:schemeClr val="tx1"/>
              </a:solidFill>
            </a:rPr>
            <a:t> </a:t>
          </a:r>
        </a:p>
      </dsp:txBody>
      <dsp:txXfrm rot="10800000">
        <a:off x="2146486" y="218"/>
        <a:ext cx="7436394" cy="497320"/>
      </dsp:txXfrm>
    </dsp:sp>
    <dsp:sp modelId="{66D96443-981B-4BA7-B128-FEDE60939B95}">
      <dsp:nvSpPr>
        <dsp:cNvPr id="0" name=""/>
        <dsp:cNvSpPr/>
      </dsp:nvSpPr>
      <dsp:spPr>
        <a:xfrm>
          <a:off x="1777330" y="0"/>
          <a:ext cx="508251" cy="49732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D19621-A4F5-4D03-886D-5FC8EF9099CE}">
      <dsp:nvSpPr>
        <dsp:cNvPr id="0" name=""/>
        <dsp:cNvSpPr/>
      </dsp:nvSpPr>
      <dsp:spPr>
        <a:xfrm rot="10800000">
          <a:off x="2028723" y="622083"/>
          <a:ext cx="7560724" cy="497320"/>
        </a:xfrm>
        <a:prstGeom prst="homePlate">
          <a:avLst/>
        </a:prstGeom>
        <a:solidFill>
          <a:schemeClr val="accent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305" tIns="60960" rIns="113792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chemeClr val="tx1"/>
              </a:solidFill>
            </a:rPr>
            <a:t>1 out of every 6 applicants, having Family member &gt; 5 is a Defaulter. </a:t>
          </a:r>
          <a:endParaRPr lang="en-IN" sz="1600" b="0" kern="1200" dirty="0">
            <a:solidFill>
              <a:schemeClr val="tx1"/>
            </a:solidFill>
          </a:endParaRPr>
        </a:p>
      </dsp:txBody>
      <dsp:txXfrm rot="10800000">
        <a:off x="2153053" y="622083"/>
        <a:ext cx="7436394" cy="497320"/>
      </dsp:txXfrm>
    </dsp:sp>
    <dsp:sp modelId="{9A095C1D-7CEE-4DEF-9DFE-E4BF51E6E7C5}">
      <dsp:nvSpPr>
        <dsp:cNvPr id="0" name=""/>
        <dsp:cNvSpPr/>
      </dsp:nvSpPr>
      <dsp:spPr>
        <a:xfrm>
          <a:off x="1780062" y="622083"/>
          <a:ext cx="497320" cy="49732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16268C-D472-4E2C-B048-14CA7336551D}">
      <dsp:nvSpPr>
        <dsp:cNvPr id="0" name=""/>
        <dsp:cNvSpPr/>
      </dsp:nvSpPr>
      <dsp:spPr>
        <a:xfrm rot="10800000">
          <a:off x="2028723" y="1243734"/>
          <a:ext cx="7560724" cy="497320"/>
        </a:xfrm>
        <a:prstGeom prst="homePlate">
          <a:avLst/>
        </a:prstGeom>
        <a:solidFill>
          <a:schemeClr val="accent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305" tIns="60960" rIns="113792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25% of default client's occupation is unknown.</a:t>
          </a:r>
          <a:endParaRPr lang="en-IN" sz="1600" kern="1200" dirty="0"/>
        </a:p>
      </dsp:txBody>
      <dsp:txXfrm rot="10800000">
        <a:off x="2153053" y="1243734"/>
        <a:ext cx="7436394" cy="497320"/>
      </dsp:txXfrm>
    </dsp:sp>
    <dsp:sp modelId="{A90630E8-CE80-4089-8871-AD0F83B1F641}">
      <dsp:nvSpPr>
        <dsp:cNvPr id="0" name=""/>
        <dsp:cNvSpPr/>
      </dsp:nvSpPr>
      <dsp:spPr>
        <a:xfrm>
          <a:off x="1780062" y="1243734"/>
          <a:ext cx="497320" cy="49732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302C24-2BE4-4F50-8720-F3FBBF1915CC}">
      <dsp:nvSpPr>
        <dsp:cNvPr id="0" name=""/>
        <dsp:cNvSpPr/>
      </dsp:nvSpPr>
      <dsp:spPr>
        <a:xfrm rot="10800000">
          <a:off x="2028723" y="1865817"/>
          <a:ext cx="7560724" cy="497320"/>
        </a:xfrm>
        <a:prstGeom prst="homePlate">
          <a:avLst/>
        </a:prstGeom>
        <a:solidFill>
          <a:schemeClr val="accent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305" tIns="60960" rIns="113792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chemeClr val="tx1"/>
              </a:solidFill>
            </a:rPr>
            <a:t>Majority of the of Defaulters are Married. </a:t>
          </a:r>
          <a:endParaRPr lang="en-IN" sz="1600" b="0" kern="1200" dirty="0">
            <a:solidFill>
              <a:schemeClr val="tx1"/>
            </a:solidFill>
          </a:endParaRPr>
        </a:p>
      </dsp:txBody>
      <dsp:txXfrm rot="10800000">
        <a:off x="2153053" y="1865817"/>
        <a:ext cx="7436394" cy="497320"/>
      </dsp:txXfrm>
    </dsp:sp>
    <dsp:sp modelId="{F123D7AE-D16C-4F0C-9CF2-D766471B208C}">
      <dsp:nvSpPr>
        <dsp:cNvPr id="0" name=""/>
        <dsp:cNvSpPr/>
      </dsp:nvSpPr>
      <dsp:spPr>
        <a:xfrm>
          <a:off x="1780062" y="1865384"/>
          <a:ext cx="497320" cy="49732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5636B5-DC19-4C06-9DEA-680E0F1463ED}">
      <dsp:nvSpPr>
        <dsp:cNvPr id="0" name=""/>
        <dsp:cNvSpPr/>
      </dsp:nvSpPr>
      <dsp:spPr>
        <a:xfrm rot="10800000">
          <a:off x="2148684" y="1504"/>
          <a:ext cx="7783846" cy="741472"/>
        </a:xfrm>
        <a:prstGeom prst="homePlate">
          <a:avLst/>
        </a:prstGeom>
        <a:solidFill>
          <a:schemeClr val="accent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762" tIns="60960" rIns="113792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kern="1200" dirty="0">
              <a:solidFill>
                <a:schemeClr val="tx1"/>
              </a:solidFill>
            </a:rPr>
            <a:t>Firm should promote Revolving loan more. Also, for credit amount more than 5 lakhs firm should approve Revolving loan only.</a:t>
          </a:r>
        </a:p>
      </dsp:txBody>
      <dsp:txXfrm rot="10800000">
        <a:off x="2334052" y="1504"/>
        <a:ext cx="7598478" cy="741472"/>
      </dsp:txXfrm>
    </dsp:sp>
    <dsp:sp modelId="{66D96443-981B-4BA7-B128-FEDE60939B95}">
      <dsp:nvSpPr>
        <dsp:cNvPr id="0" name=""/>
        <dsp:cNvSpPr/>
      </dsp:nvSpPr>
      <dsp:spPr>
        <a:xfrm>
          <a:off x="1930297" y="166543"/>
          <a:ext cx="480835" cy="52727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D19621-A4F5-4D03-886D-5FC8EF9099CE}">
      <dsp:nvSpPr>
        <dsp:cNvPr id="0" name=""/>
        <dsp:cNvSpPr/>
      </dsp:nvSpPr>
      <dsp:spPr>
        <a:xfrm rot="10800000">
          <a:off x="2255929" y="836228"/>
          <a:ext cx="7694570" cy="610348"/>
        </a:xfrm>
        <a:prstGeom prst="homePlate">
          <a:avLst/>
        </a:prstGeom>
        <a:solidFill>
          <a:schemeClr val="accent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762" tIns="60960" rIns="113792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kern="1200" dirty="0">
              <a:solidFill>
                <a:schemeClr val="tx1"/>
              </a:solidFill>
            </a:rPr>
            <a:t>Firm should inspect all the submitted documents minutely for applicants with family member &gt;5 </a:t>
          </a:r>
        </a:p>
      </dsp:txBody>
      <dsp:txXfrm rot="10800000">
        <a:off x="2408516" y="836228"/>
        <a:ext cx="7541983" cy="610348"/>
      </dsp:txXfrm>
    </dsp:sp>
    <dsp:sp modelId="{9A095C1D-7CEE-4DEF-9DFE-E4BF51E6E7C5}">
      <dsp:nvSpPr>
        <dsp:cNvPr id="0" name=""/>
        <dsp:cNvSpPr/>
      </dsp:nvSpPr>
      <dsp:spPr>
        <a:xfrm>
          <a:off x="1954657" y="821689"/>
          <a:ext cx="552793" cy="58189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16268C-D472-4E2C-B048-14CA7336551D}">
      <dsp:nvSpPr>
        <dsp:cNvPr id="0" name=""/>
        <dsp:cNvSpPr/>
      </dsp:nvSpPr>
      <dsp:spPr>
        <a:xfrm rot="10800000">
          <a:off x="2547291" y="1531730"/>
          <a:ext cx="7415321" cy="642286"/>
        </a:xfrm>
        <a:prstGeom prst="homePlate">
          <a:avLst/>
        </a:prstGeom>
        <a:solidFill>
          <a:schemeClr val="accent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762" tIns="60960" rIns="113792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The Firm</a:t>
          </a:r>
          <a:r>
            <a:rPr lang="en-IN" sz="1600" kern="1200" baseline="0" dirty="0"/>
            <a:t> is advised to be strict towards </a:t>
          </a:r>
          <a:r>
            <a:rPr lang="en-US" sz="1600" kern="1200" baseline="0" dirty="0"/>
            <a:t>not giving credit approval to applicants with out details of their respective occupation</a:t>
          </a:r>
          <a:endParaRPr lang="en-IN" sz="1600" kern="1200" dirty="0"/>
        </a:p>
      </dsp:txBody>
      <dsp:txXfrm rot="10800000">
        <a:off x="2707862" y="1531730"/>
        <a:ext cx="7254750" cy="642286"/>
      </dsp:txXfrm>
    </dsp:sp>
    <dsp:sp modelId="{A90630E8-CE80-4089-8871-AD0F83B1F641}">
      <dsp:nvSpPr>
        <dsp:cNvPr id="0" name=""/>
        <dsp:cNvSpPr/>
      </dsp:nvSpPr>
      <dsp:spPr>
        <a:xfrm>
          <a:off x="2003044" y="1562423"/>
          <a:ext cx="621600" cy="4850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302C24-2BE4-4F50-8720-F3FBBF1915CC}">
      <dsp:nvSpPr>
        <dsp:cNvPr id="0" name=""/>
        <dsp:cNvSpPr/>
      </dsp:nvSpPr>
      <dsp:spPr>
        <a:xfrm rot="10800000">
          <a:off x="2342717" y="2290880"/>
          <a:ext cx="7590687" cy="530483"/>
        </a:xfrm>
        <a:prstGeom prst="homePlate">
          <a:avLst/>
        </a:prstGeom>
        <a:solidFill>
          <a:schemeClr val="accent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762" tIns="60960" rIns="113792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chemeClr val="tx1"/>
              </a:solidFill>
            </a:rPr>
            <a:t>Firm can issue some cashback rewards for timely paying for installment </a:t>
          </a:r>
          <a:endParaRPr lang="en-IN" sz="1600" b="0" kern="1200" dirty="0">
            <a:solidFill>
              <a:schemeClr val="tx1"/>
            </a:solidFill>
          </a:endParaRPr>
        </a:p>
      </dsp:txBody>
      <dsp:txXfrm rot="10800000">
        <a:off x="2475338" y="2290880"/>
        <a:ext cx="7458066" cy="530483"/>
      </dsp:txXfrm>
    </dsp:sp>
    <dsp:sp modelId="{F123D7AE-D16C-4F0C-9CF2-D766471B208C}">
      <dsp:nvSpPr>
        <dsp:cNvPr id="0" name=""/>
        <dsp:cNvSpPr/>
      </dsp:nvSpPr>
      <dsp:spPr>
        <a:xfrm>
          <a:off x="2033271" y="2290882"/>
          <a:ext cx="542299" cy="51394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12F7E-72B2-418B-88D7-C7B031D86F10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340BF-DAA4-4753-B5C6-AEE983FA3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45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340BF-DAA4-4753-B5C6-AEE983FA35B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357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340BF-DAA4-4753-B5C6-AEE983FA35B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66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340BF-DAA4-4753-B5C6-AEE983FA35B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056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340BF-DAA4-4753-B5C6-AEE983FA35B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876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340BF-DAA4-4753-B5C6-AEE983FA35B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463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340BF-DAA4-4753-B5C6-AEE983FA35B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428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340BF-DAA4-4753-B5C6-AEE983FA35B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237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340BF-DAA4-4753-B5C6-AEE983FA35B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5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340BF-DAA4-4753-B5C6-AEE983FA35B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295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340BF-DAA4-4753-B5C6-AEE983FA35B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223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340BF-DAA4-4753-B5C6-AEE983FA35B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324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340BF-DAA4-4753-B5C6-AEE983FA35B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54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27E9-2B38-4C9C-B567-18B92807E64D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813A77DF-066A-432B-A1DB-8171DD1F1E63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22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27E9-2B38-4C9C-B567-18B92807E64D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77DF-066A-432B-A1DB-8171DD1F1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81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27E9-2B38-4C9C-B567-18B92807E64D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77DF-066A-432B-A1DB-8171DD1F1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44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27E9-2B38-4C9C-B567-18B92807E64D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77DF-066A-432B-A1DB-8171DD1F1E6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50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27E9-2B38-4C9C-B567-18B92807E64D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77DF-066A-432B-A1DB-8171DD1F1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07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27E9-2B38-4C9C-B567-18B92807E64D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77DF-066A-432B-A1DB-8171DD1F1E6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3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27E9-2B38-4C9C-B567-18B92807E64D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77DF-066A-432B-A1DB-8171DD1F1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82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27E9-2B38-4C9C-B567-18B92807E64D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77DF-066A-432B-A1DB-8171DD1F1E6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9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27E9-2B38-4C9C-B567-18B92807E64D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77DF-066A-432B-A1DB-8171DD1F1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21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27E9-2B38-4C9C-B567-18B92807E64D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77DF-066A-432B-A1DB-8171DD1F1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8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27E9-2B38-4C9C-B567-18B92807E64D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77DF-066A-432B-A1DB-8171DD1F1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61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51427E9-2B38-4C9C-B567-18B92807E64D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A77DF-066A-432B-A1DB-8171DD1F1E63}" type="slidenum">
              <a:rPr lang="en-IN" smtClean="0"/>
              <a:t>‹#›</a:t>
            </a:fld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2027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yrepos.stackroute.niit.com/663831_Kalyan/kalyan_chatterjee_dsft5_l1_c6/-/blob/master/Sprint_4/C6S4_HAckathon_Gold_Atlantis_EDA.ipyn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kaggle.com/" TargetMode="External"/><Relationship Id="rId4" Type="http://schemas.openxmlformats.org/officeDocument/2006/relationships/hyperlink" Target="https://myrepos.stackroute.niit.com/crs5_eda/crs6_learner/boilerplate_learner/ds1_c6_s4_hackathon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1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CD107E-4858-40C6-8D6D-EEB520F0B6BD}"/>
              </a:ext>
            </a:extLst>
          </p:cNvPr>
          <p:cNvSpPr/>
          <p:nvPr/>
        </p:nvSpPr>
        <p:spPr>
          <a:xfrm>
            <a:off x="697334" y="1626700"/>
            <a:ext cx="1005638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6600" i="0" u="sng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ohne"/>
              </a:rPr>
              <a:t>Exploratory Data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BEBF2C-719C-414C-AA89-33689690132E}"/>
              </a:ext>
            </a:extLst>
          </p:cNvPr>
          <p:cNvSpPr/>
          <p:nvPr/>
        </p:nvSpPr>
        <p:spPr>
          <a:xfrm>
            <a:off x="921778" y="2867040"/>
            <a:ext cx="929146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u="sng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GOLD ATLANTIS: REPAYING  THE CREDIT</a:t>
            </a:r>
            <a:endParaRPr lang="en-US" sz="3200" b="1" u="sng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1971E6-CAB4-420A-A974-7FFC747FD5D6}"/>
              </a:ext>
            </a:extLst>
          </p:cNvPr>
          <p:cNvSpPr/>
          <p:nvPr/>
        </p:nvSpPr>
        <p:spPr>
          <a:xfrm>
            <a:off x="1016187" y="3728258"/>
            <a:ext cx="929146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u="sng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By: Kalyan Chatterjee</a:t>
            </a:r>
            <a:endParaRPr lang="en-US" sz="3200" b="1" u="sng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BCD522-07E3-43C0-9226-456ACCB878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63" t="13433" r="30597" b="35223"/>
          <a:stretch/>
        </p:blipFill>
        <p:spPr>
          <a:xfrm>
            <a:off x="9085850" y="3853732"/>
            <a:ext cx="2839010" cy="28184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211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B2FC4936-1995-4F1C-B64A-C9265F83D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491" y="90718"/>
            <a:ext cx="4618067" cy="320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8EE375F-5EDC-43E0-B1F4-0AEB1879E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492" y="3507970"/>
            <a:ext cx="4702584" cy="325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336DEE-DB28-4DBB-9741-878100CA094C}"/>
              </a:ext>
            </a:extLst>
          </p:cNvPr>
          <p:cNvSpPr txBox="1"/>
          <p:nvPr/>
        </p:nvSpPr>
        <p:spPr>
          <a:xfrm>
            <a:off x="6141106" y="4211400"/>
            <a:ext cx="5856555" cy="1323439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applicants with </a:t>
            </a:r>
            <a:r>
              <a:rPr lang="en-US" sz="1600" b="1" dirty="0"/>
              <a:t>Family member &gt; 5</a:t>
            </a:r>
            <a:r>
              <a:rPr lang="en-US" sz="1600" dirty="0"/>
              <a:t>,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15.22%</a:t>
            </a:r>
            <a:r>
              <a:rPr lang="en-US" sz="1600" dirty="0"/>
              <a:t> are with payment difficulties i.e.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1 out of every 6 </a:t>
            </a:r>
            <a:r>
              <a:rPr lang="en-US" sz="1600" dirty="0"/>
              <a:t>applicants, having Family member &gt; 5 is a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Defaulter.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Probably because of Family Requirement they delayed their installments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760A61-7D36-4942-B4EF-465DAE7FA26B}"/>
              </a:ext>
            </a:extLst>
          </p:cNvPr>
          <p:cNvSpPr txBox="1"/>
          <p:nvPr/>
        </p:nvSpPr>
        <p:spPr>
          <a:xfrm>
            <a:off x="6096000" y="1331669"/>
            <a:ext cx="5946769" cy="830997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applicants with </a:t>
            </a:r>
            <a:r>
              <a:rPr lang="en-US" sz="1600" b="1" dirty="0"/>
              <a:t>Family member &lt; 5</a:t>
            </a:r>
            <a:r>
              <a:rPr lang="en-US" sz="1600" dirty="0"/>
              <a:t>,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8.02%</a:t>
            </a:r>
            <a:r>
              <a:rPr lang="en-US" sz="1600" dirty="0"/>
              <a:t> are having payment difficulties i.e.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1 out of every 12 </a:t>
            </a:r>
            <a:r>
              <a:rPr lang="en-US" sz="1600" dirty="0"/>
              <a:t>applicants, having Family member &lt; 5 is a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Defaulter.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E25BEA-2DFC-4EC1-84CA-6FCB8EC54E4A}"/>
              </a:ext>
            </a:extLst>
          </p:cNvPr>
          <p:cNvSpPr/>
          <p:nvPr/>
        </p:nvSpPr>
        <p:spPr>
          <a:xfrm rot="16200000">
            <a:off x="-1996869" y="2908549"/>
            <a:ext cx="500008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Let’s Dig Deeper</a:t>
            </a:r>
          </a:p>
        </p:txBody>
      </p:sp>
    </p:spTree>
    <p:extLst>
      <p:ext uri="{BB962C8B-B14F-4D97-AF65-F5344CB8AC3E}">
        <p14:creationId xmlns:p14="http://schemas.microsoft.com/office/powerpoint/2010/main" val="282126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E25BEA-2DFC-4EC1-84CA-6FCB8EC54E4A}"/>
              </a:ext>
            </a:extLst>
          </p:cNvPr>
          <p:cNvSpPr/>
          <p:nvPr/>
        </p:nvSpPr>
        <p:spPr>
          <a:xfrm rot="16200000">
            <a:off x="-1996869" y="2908549"/>
            <a:ext cx="500008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Let’s Dig Deeper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C90229-4AFC-4167-AD71-2F07EA11E9E8}"/>
              </a:ext>
            </a:extLst>
          </p:cNvPr>
          <p:cNvSpPr txBox="1"/>
          <p:nvPr/>
        </p:nvSpPr>
        <p:spPr>
          <a:xfrm>
            <a:off x="1685403" y="4496411"/>
            <a:ext cx="9387147" cy="830997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Exact occupation for </a:t>
            </a:r>
            <a:r>
              <a:rPr lang="en-IN" sz="1600" b="1" dirty="0">
                <a:solidFill>
                  <a:schemeClr val="tx2">
                    <a:lumMod val="75000"/>
                  </a:schemeClr>
                </a:solidFill>
              </a:rPr>
              <a:t>25% of defaulters</a:t>
            </a:r>
            <a:r>
              <a:rPr lang="en-IN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N" sz="1600" dirty="0"/>
              <a:t>are unknown.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This is a big loop hole from firm’s point of view as with out inspecting properly credit has been transferred.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CF200B-1960-41FE-9061-E2389F44EA85}"/>
              </a:ext>
            </a:extLst>
          </p:cNvPr>
          <p:cNvSpPr txBox="1"/>
          <p:nvPr/>
        </p:nvSpPr>
        <p:spPr>
          <a:xfrm>
            <a:off x="1685403" y="5529410"/>
            <a:ext cx="9478590" cy="584775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2">
                    <a:lumMod val="75000"/>
                  </a:schemeClr>
                </a:solidFill>
              </a:rPr>
              <a:t>24% </a:t>
            </a:r>
            <a:r>
              <a:rPr lang="en-IN" sz="1600" dirty="0"/>
              <a:t>of </a:t>
            </a:r>
            <a:r>
              <a:rPr lang="en-IN" sz="1600" b="1" dirty="0">
                <a:solidFill>
                  <a:schemeClr val="tx2">
                    <a:lumMod val="75000"/>
                  </a:schemeClr>
                </a:solidFill>
              </a:rPr>
              <a:t>defaulters</a:t>
            </a:r>
            <a:r>
              <a:rPr lang="en-IN" sz="1600" dirty="0"/>
              <a:t> are </a:t>
            </a:r>
            <a:r>
              <a:rPr lang="en-IN" sz="1600" b="1" dirty="0">
                <a:solidFill>
                  <a:schemeClr val="tx2">
                    <a:lumMod val="75000"/>
                  </a:schemeClr>
                </a:solidFill>
              </a:rPr>
              <a:t>Laborers.</a:t>
            </a:r>
            <a:r>
              <a:rPr lang="en-IN" sz="1600" dirty="0"/>
              <a:t> This is mostly because of the </a:t>
            </a:r>
            <a:r>
              <a:rPr lang="en-IN" sz="1600" b="1" dirty="0">
                <a:solidFill>
                  <a:schemeClr val="tx2">
                    <a:lumMod val="75000"/>
                  </a:schemeClr>
                </a:solidFill>
              </a:rPr>
              <a:t>current pandemic situation</a:t>
            </a:r>
            <a:r>
              <a:rPr lang="en-IN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N" sz="1600" dirty="0"/>
              <a:t>many laborers have lost their Jobs and facing financial crisis.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74DFD6C2-55E6-4EBD-AA78-292479DD6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404" y="257156"/>
            <a:ext cx="9387147" cy="403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01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E25BEA-2DFC-4EC1-84CA-6FCB8EC54E4A}"/>
              </a:ext>
            </a:extLst>
          </p:cNvPr>
          <p:cNvSpPr/>
          <p:nvPr/>
        </p:nvSpPr>
        <p:spPr>
          <a:xfrm rot="16200000">
            <a:off x="-2386659" y="3298338"/>
            <a:ext cx="577966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000" i="0" u="sng" dirty="0">
                <a:effectLst/>
                <a:latin typeface="Google Sans"/>
              </a:rPr>
              <a:t>Inferences &amp; Suggestions</a:t>
            </a:r>
            <a:endParaRPr lang="en-US" sz="4000" u="sng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B8C206F-808A-4D38-9F5E-0D3519F581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4814751"/>
              </p:ext>
            </p:extLst>
          </p:nvPr>
        </p:nvGraphicFramePr>
        <p:xfrm>
          <a:off x="758759" y="762447"/>
          <a:ext cx="11369510" cy="2363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1F24884F-1E0C-4954-98C8-D0C5696E7F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0399749"/>
              </p:ext>
            </p:extLst>
          </p:nvPr>
        </p:nvGraphicFramePr>
        <p:xfrm>
          <a:off x="650693" y="3849277"/>
          <a:ext cx="11684001" cy="2838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C1AFBE24-3B65-4207-9CE1-F9980C55BEFD}"/>
              </a:ext>
            </a:extLst>
          </p:cNvPr>
          <p:cNvSpPr/>
          <p:nvPr/>
        </p:nvSpPr>
        <p:spPr>
          <a:xfrm>
            <a:off x="0" y="97670"/>
            <a:ext cx="459227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q"/>
            </a:pPr>
            <a:r>
              <a:rPr lang="en-US" sz="2800" b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Inferences: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A36D88-CEAB-4597-BC36-B9CA0B125EE9}"/>
              </a:ext>
            </a:extLst>
          </p:cNvPr>
          <p:cNvSpPr/>
          <p:nvPr/>
        </p:nvSpPr>
        <p:spPr>
          <a:xfrm>
            <a:off x="215733" y="3225821"/>
            <a:ext cx="459227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q"/>
            </a:pPr>
            <a:r>
              <a:rPr lang="en-US" sz="28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Suggestions</a:t>
            </a:r>
            <a:r>
              <a:rPr lang="en-US" sz="2800" b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5839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9" grpId="0">
        <p:bldAsOne/>
      </p:bldGraphic>
      <p:bldP spid="15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1AFBE24-3B65-4207-9CE1-F9980C55BEFD}"/>
              </a:ext>
            </a:extLst>
          </p:cNvPr>
          <p:cNvSpPr/>
          <p:nvPr/>
        </p:nvSpPr>
        <p:spPr>
          <a:xfrm>
            <a:off x="0" y="315885"/>
            <a:ext cx="459227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q"/>
            </a:pPr>
            <a:r>
              <a:rPr lang="en-US" sz="2800" b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6871BF-E79B-4633-B716-944A79E24F9C}"/>
              </a:ext>
            </a:extLst>
          </p:cNvPr>
          <p:cNvSpPr txBox="1"/>
          <p:nvPr/>
        </p:nvSpPr>
        <p:spPr>
          <a:xfrm>
            <a:off x="1652989" y="1361933"/>
            <a:ext cx="6765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Monotype Corsiva" panose="03010101010201010101" pitchFamily="66" charset="0"/>
              </a:rPr>
              <a:t>Python Workbook Gitlab link</a:t>
            </a:r>
            <a:r>
              <a:rPr lang="en-IN" sz="2400" i="0" dirty="0">
                <a:effectLst/>
                <a:latin typeface="Monotype Corsiva" panose="03010101010201010101" pitchFamily="66" charset="0"/>
              </a:rPr>
              <a:t>: </a:t>
            </a:r>
            <a:r>
              <a:rPr lang="en-IN" sz="2400" dirty="0">
                <a:latin typeface="Monotype Corsiva" panose="03010101010201010101" pitchFamily="66" charset="0"/>
                <a:hlinkClick r:id="rId3"/>
              </a:rPr>
              <a:t>Python Codebook</a:t>
            </a:r>
            <a:r>
              <a:rPr lang="en-IN" sz="2400" i="0" dirty="0">
                <a:effectLst/>
                <a:latin typeface="Monotype Corsiva" panose="03010101010201010101" pitchFamily="66" charset="0"/>
              </a:rPr>
              <a:t> 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0D424B-04F7-4A7D-98BC-9A4EE523214F}"/>
              </a:ext>
            </a:extLst>
          </p:cNvPr>
          <p:cNvSpPr txBox="1"/>
          <p:nvPr/>
        </p:nvSpPr>
        <p:spPr>
          <a:xfrm>
            <a:off x="1711178" y="1823598"/>
            <a:ext cx="676503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Monotype Corsiva" panose="03010101010201010101" pitchFamily="66" charset="0"/>
              </a:rPr>
              <a:t>Data Set Link </a:t>
            </a:r>
            <a:r>
              <a:rPr lang="en-IN" sz="2400" dirty="0">
                <a:latin typeface="Monotype Corsiva" panose="03010101010201010101" pitchFamily="66" charset="0"/>
              </a:rPr>
              <a:t>:</a:t>
            </a:r>
            <a:r>
              <a:rPr lang="en-IN" sz="2400" dirty="0">
                <a:latin typeface="Monotype Corsiva" panose="03010101010201010101" pitchFamily="66" charset="0"/>
                <a:hlinkClick r:id="rId4"/>
              </a:rPr>
              <a:t> Gold Atlantis Dataset</a:t>
            </a:r>
            <a:endParaRPr lang="en-IN" sz="2400" dirty="0">
              <a:latin typeface="Monotype Corsiva" panose="03010101010201010101" pitchFamily="66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Monotype Corsiva" panose="03010101010201010101" pitchFamily="66" charset="0"/>
              </a:rPr>
              <a:t>Data Dictionary</a:t>
            </a:r>
            <a:r>
              <a:rPr lang="en-IN" sz="2400" dirty="0">
                <a:latin typeface="Monotype Corsiva" panose="03010101010201010101" pitchFamily="66" charset="0"/>
              </a:rPr>
              <a:t>: </a:t>
            </a:r>
            <a:r>
              <a:rPr lang="en-IN" sz="2400" dirty="0">
                <a:latin typeface="Monotype Corsiva" panose="03010101010201010101" pitchFamily="66" charset="0"/>
                <a:hlinkClick r:id="rId4"/>
              </a:rPr>
              <a:t>Gold Atlantis Data Dictionary</a:t>
            </a:r>
            <a:endParaRPr lang="en-IN" sz="2400" dirty="0">
              <a:latin typeface="Monotype Corsiva" panose="03010101010201010101" pitchFamily="66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Monotype Corsiva" panose="03010101010201010101" pitchFamily="66" charset="0"/>
              </a:rPr>
              <a:t>Additional Source</a:t>
            </a:r>
            <a:r>
              <a:rPr lang="en-IN" sz="2400" dirty="0">
                <a:latin typeface="Monotype Corsiva" panose="03010101010201010101" pitchFamily="66" charset="0"/>
              </a:rPr>
              <a:t>: </a:t>
            </a:r>
            <a:r>
              <a:rPr lang="en-IN" sz="2400" dirty="0">
                <a:latin typeface="Monotype Corsiva" panose="03010101010201010101" pitchFamily="66" charset="0"/>
                <a:hlinkClick r:id="rId5"/>
              </a:rPr>
              <a:t>Kaggle_Website</a:t>
            </a:r>
            <a:endParaRPr lang="en-IN" sz="2400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55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B3AF8CC9-D695-453B-AF79-707E57D07C8B}"/>
              </a:ext>
            </a:extLst>
          </p:cNvPr>
          <p:cNvSpPr/>
          <p:nvPr/>
        </p:nvSpPr>
        <p:spPr>
          <a:xfrm>
            <a:off x="3100649" y="181849"/>
            <a:ext cx="7298575" cy="2944767"/>
          </a:xfrm>
          <a:prstGeom prst="notched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02AAD1-8038-49AB-B8A0-04AC09A1C9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7" t="-1" r="4842" b="712"/>
          <a:stretch/>
        </p:blipFill>
        <p:spPr>
          <a:xfrm>
            <a:off x="1591542" y="2718385"/>
            <a:ext cx="3273338" cy="261019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2A21148-8B81-4AAC-9F0F-7552711FA0E7}"/>
              </a:ext>
            </a:extLst>
          </p:cNvPr>
          <p:cNvSpPr/>
          <p:nvPr/>
        </p:nvSpPr>
        <p:spPr>
          <a:xfrm>
            <a:off x="3715789" y="1258176"/>
            <a:ext cx="5320146" cy="11079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 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0A35F-F9C1-4A06-85A7-CEC750700B6A}"/>
              </a:ext>
            </a:extLst>
          </p:cNvPr>
          <p:cNvSpPr txBox="1"/>
          <p:nvPr/>
        </p:nvSpPr>
        <p:spPr>
          <a:xfrm>
            <a:off x="5029200" y="2788580"/>
            <a:ext cx="5943601" cy="1910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v"/>
            </a:pPr>
            <a:r>
              <a:rPr lang="en-IN" sz="1400" dirty="0"/>
              <a:t>Address:  Asansol, West Bengal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v"/>
            </a:pPr>
            <a:r>
              <a:rPr lang="en-IN" sz="1400" dirty="0"/>
              <a:t>Mobile :  6290594393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v"/>
            </a:pPr>
            <a:r>
              <a:rPr lang="en-IN" sz="1400" dirty="0"/>
              <a:t>Mail ID :  kalyanchatterjee84@gmail.com</a:t>
            </a:r>
          </a:p>
        </p:txBody>
      </p:sp>
    </p:spTree>
    <p:extLst>
      <p:ext uri="{BB962C8B-B14F-4D97-AF65-F5344CB8AC3E}">
        <p14:creationId xmlns:p14="http://schemas.microsoft.com/office/powerpoint/2010/main" val="124561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815D5B-7CFE-49C8-8D25-1F9DEDFB54C9}"/>
              </a:ext>
            </a:extLst>
          </p:cNvPr>
          <p:cNvSpPr/>
          <p:nvPr/>
        </p:nvSpPr>
        <p:spPr>
          <a:xfrm>
            <a:off x="534844" y="1018986"/>
            <a:ext cx="433703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u="sng" cap="none" spc="0" dirty="0">
                <a:ln w="0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otype Corsiva" panose="03010101010201010101" pitchFamily="66" charset="0"/>
                <a:ea typeface="STXingkai" panose="02010800040101010101" pitchFamily="2" charset="-122"/>
              </a:rPr>
              <a:t>Objectives 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A57DBC-7B86-4EFD-A997-80EEAC5E33AD}"/>
              </a:ext>
            </a:extLst>
          </p:cNvPr>
          <p:cNvSpPr txBox="1"/>
          <p:nvPr/>
        </p:nvSpPr>
        <p:spPr>
          <a:xfrm>
            <a:off x="2008294" y="4349975"/>
            <a:ext cx="676503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Monotype Corsiva" panose="03010101010201010101" pitchFamily="66" charset="0"/>
              </a:rPr>
              <a:t>Providing suggestions for the inferences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EB679D-2D35-4A8D-AF2E-FE5C208F3ACD}"/>
              </a:ext>
            </a:extLst>
          </p:cNvPr>
          <p:cNvSpPr txBox="1"/>
          <p:nvPr/>
        </p:nvSpPr>
        <p:spPr>
          <a:xfrm>
            <a:off x="2008294" y="3661156"/>
            <a:ext cx="676503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Monotype Corsiva" panose="03010101010201010101" pitchFamily="66" charset="0"/>
              </a:rPr>
              <a:t>Drawing inferences from the patterns</a:t>
            </a:r>
            <a:endParaRPr lang="en-IN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E0DC3D-E66E-4663-A829-5F5900743572}"/>
              </a:ext>
            </a:extLst>
          </p:cNvPr>
          <p:cNvSpPr txBox="1"/>
          <p:nvPr/>
        </p:nvSpPr>
        <p:spPr>
          <a:xfrm>
            <a:off x="2008294" y="2979707"/>
            <a:ext cx="6765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i="0" dirty="0">
                <a:effectLst/>
                <a:latin typeface="Monotype Corsiva" panose="03010101010201010101" pitchFamily="66" charset="0"/>
              </a:rPr>
              <a:t>Analysing the dataset for finding the chances of  an applicant becoming defaulter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82219-FDF7-4507-9B9A-3BC6A3990061}"/>
              </a:ext>
            </a:extLst>
          </p:cNvPr>
          <p:cNvSpPr txBox="1"/>
          <p:nvPr/>
        </p:nvSpPr>
        <p:spPr>
          <a:xfrm>
            <a:off x="2008294" y="2120950"/>
            <a:ext cx="6765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i="0" dirty="0">
                <a:effectLst/>
                <a:latin typeface="Monotype Corsiva" panose="03010101010201010101" pitchFamily="66" charset="0"/>
              </a:rPr>
              <a:t>Understanding the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287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44D544-F89E-46D5-8F9A-64B9768C98EB}"/>
              </a:ext>
            </a:extLst>
          </p:cNvPr>
          <p:cNvSpPr/>
          <p:nvPr/>
        </p:nvSpPr>
        <p:spPr>
          <a:xfrm rot="16200000">
            <a:off x="-2583859" y="3249558"/>
            <a:ext cx="617407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Understanding The Data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B8C673-FC38-4380-A23A-A4CC31067D06}"/>
              </a:ext>
            </a:extLst>
          </p:cNvPr>
          <p:cNvGrpSpPr/>
          <p:nvPr/>
        </p:nvGrpSpPr>
        <p:grpSpPr>
          <a:xfrm>
            <a:off x="3604224" y="1966537"/>
            <a:ext cx="2254925" cy="932015"/>
            <a:chOff x="91439" y="1425"/>
            <a:chExt cx="1610822" cy="114638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739EC6-8322-466C-B950-CB7BC992B2CE}"/>
                </a:ext>
              </a:extLst>
            </p:cNvPr>
            <p:cNvSpPr/>
            <p:nvPr/>
          </p:nvSpPr>
          <p:spPr>
            <a:xfrm>
              <a:off x="91439" y="1425"/>
              <a:ext cx="1610822" cy="114638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4">
              <a:extLst>
                <a:ext uri="{FF2B5EF4-FFF2-40B4-BE49-F238E27FC236}">
                  <a16:creationId xmlns:a16="http://schemas.microsoft.com/office/drawing/2014/main" id="{09BF0F98-1544-4632-B81F-008B387C754A}"/>
                </a:ext>
              </a:extLst>
            </p:cNvPr>
            <p:cNvSpPr txBox="1"/>
            <p:nvPr/>
          </p:nvSpPr>
          <p:spPr>
            <a:xfrm>
              <a:off x="327338" y="169308"/>
              <a:ext cx="1139024" cy="8106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b="1" kern="1200" dirty="0">
                  <a:solidFill>
                    <a:srgbClr val="7030A0"/>
                  </a:solidFill>
                </a:rPr>
                <a:t>Total Applicants</a:t>
              </a:r>
              <a:r>
                <a:rPr lang="en-IN" sz="1600" kern="1200" dirty="0">
                  <a:solidFill>
                    <a:srgbClr val="7030A0"/>
                  </a:solidFill>
                </a:rPr>
                <a:t>: </a:t>
              </a:r>
              <a:r>
                <a:rPr lang="en-IN" kern="1200" dirty="0">
                  <a:solidFill>
                    <a:schemeClr val="bg1"/>
                  </a:solidFill>
                </a:rPr>
                <a:t>99575</a:t>
              </a:r>
              <a:endParaRPr lang="en-IN" sz="16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08FA70-52DB-4A86-A4F1-D18495519DAC}"/>
              </a:ext>
            </a:extLst>
          </p:cNvPr>
          <p:cNvGrpSpPr/>
          <p:nvPr/>
        </p:nvGrpSpPr>
        <p:grpSpPr>
          <a:xfrm>
            <a:off x="6099364" y="2699291"/>
            <a:ext cx="2531818" cy="1126403"/>
            <a:chOff x="46186" y="1529613"/>
            <a:chExt cx="1701327" cy="138548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901A997-BA8D-4B3C-87B8-13344D38B373}"/>
                </a:ext>
              </a:extLst>
            </p:cNvPr>
            <p:cNvSpPr/>
            <p:nvPr/>
          </p:nvSpPr>
          <p:spPr>
            <a:xfrm>
              <a:off x="46186" y="1529613"/>
              <a:ext cx="1701327" cy="13854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4">
              <a:extLst>
                <a:ext uri="{FF2B5EF4-FFF2-40B4-BE49-F238E27FC236}">
                  <a16:creationId xmlns:a16="http://schemas.microsoft.com/office/drawing/2014/main" id="{504AA3D5-DA15-42E9-AECA-A916334C0F91}"/>
                </a:ext>
              </a:extLst>
            </p:cNvPr>
            <p:cNvSpPr txBox="1"/>
            <p:nvPr/>
          </p:nvSpPr>
          <p:spPr>
            <a:xfrm>
              <a:off x="295340" y="1732512"/>
              <a:ext cx="1203019" cy="9796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b="1" kern="1200" dirty="0">
                  <a:solidFill>
                    <a:srgbClr val="7030A0"/>
                  </a:solidFill>
                </a:rPr>
                <a:t>Default Applicants</a:t>
              </a:r>
              <a:r>
                <a:rPr lang="en-IN" sz="1600" kern="1200" dirty="0">
                  <a:solidFill>
                    <a:srgbClr val="7030A0"/>
                  </a:solidFill>
                </a:rPr>
                <a:t>:</a:t>
              </a:r>
              <a:r>
                <a:rPr lang="en-IN" sz="1600" dirty="0">
                  <a:solidFill>
                    <a:schemeClr val="bg1"/>
                  </a:solidFill>
                </a:rPr>
                <a:t>8090</a:t>
              </a:r>
              <a:r>
                <a:rPr lang="en-IN" sz="1600" kern="1200" dirty="0">
                  <a:solidFill>
                    <a:schemeClr val="bg1"/>
                  </a:solidFill>
                </a:rPr>
                <a:t> (</a:t>
              </a:r>
              <a:r>
                <a:rPr lang="en-IN" sz="1600" dirty="0">
                  <a:solidFill>
                    <a:schemeClr val="bg1"/>
                  </a:solidFill>
                </a:rPr>
                <a:t>8</a:t>
              </a:r>
              <a:r>
                <a:rPr lang="en-IN" sz="1600" kern="1200" dirty="0">
                  <a:solidFill>
                    <a:schemeClr val="bg1"/>
                  </a:solidFill>
                </a:rPr>
                <a:t>%)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546B82D-79C6-47EB-8774-7CC38044E5D7}"/>
              </a:ext>
            </a:extLst>
          </p:cNvPr>
          <p:cNvGrpSpPr/>
          <p:nvPr/>
        </p:nvGrpSpPr>
        <p:grpSpPr>
          <a:xfrm>
            <a:off x="6991341" y="2254313"/>
            <a:ext cx="337207" cy="337207"/>
            <a:chOff x="728246" y="1195017"/>
            <a:chExt cx="337207" cy="337207"/>
          </a:xfrm>
        </p:grpSpPr>
        <p:sp>
          <p:nvSpPr>
            <p:cNvPr id="20" name="Plus Sign 19">
              <a:extLst>
                <a:ext uri="{FF2B5EF4-FFF2-40B4-BE49-F238E27FC236}">
                  <a16:creationId xmlns:a16="http://schemas.microsoft.com/office/drawing/2014/main" id="{C6E1BC6C-CC68-4352-9FC4-CDC9D15B6ABB}"/>
                </a:ext>
              </a:extLst>
            </p:cNvPr>
            <p:cNvSpPr/>
            <p:nvPr/>
          </p:nvSpPr>
          <p:spPr>
            <a:xfrm>
              <a:off x="728246" y="1195017"/>
              <a:ext cx="337207" cy="337207"/>
            </a:xfrm>
            <a:prstGeom prst="mathPlus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Plus Sign 4">
              <a:extLst>
                <a:ext uri="{FF2B5EF4-FFF2-40B4-BE49-F238E27FC236}">
                  <a16:creationId xmlns:a16="http://schemas.microsoft.com/office/drawing/2014/main" id="{C763268D-E7BF-4151-8A0F-C8FDFE13A10D}"/>
                </a:ext>
              </a:extLst>
            </p:cNvPr>
            <p:cNvSpPr txBox="1"/>
            <p:nvPr/>
          </p:nvSpPr>
          <p:spPr>
            <a:xfrm>
              <a:off x="772943" y="1323965"/>
              <a:ext cx="247813" cy="793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600" kern="12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2F45243-5368-4D72-BE65-C8808839635F}"/>
              </a:ext>
            </a:extLst>
          </p:cNvPr>
          <p:cNvGrpSpPr/>
          <p:nvPr/>
        </p:nvGrpSpPr>
        <p:grpSpPr>
          <a:xfrm>
            <a:off x="1096457" y="1113194"/>
            <a:ext cx="2410091" cy="948988"/>
            <a:chOff x="226961" y="1775945"/>
            <a:chExt cx="1635234" cy="94178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7B5F0B0-7F44-4265-9889-70F06D0999A3}"/>
                </a:ext>
              </a:extLst>
            </p:cNvPr>
            <p:cNvSpPr/>
            <p:nvPr/>
          </p:nvSpPr>
          <p:spPr>
            <a:xfrm>
              <a:off x="226961" y="1775945"/>
              <a:ext cx="1635234" cy="94178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Oval 4">
              <a:extLst>
                <a:ext uri="{FF2B5EF4-FFF2-40B4-BE49-F238E27FC236}">
                  <a16:creationId xmlns:a16="http://schemas.microsoft.com/office/drawing/2014/main" id="{3E7643BD-336A-4D16-8B63-C86B1FBCE875}"/>
                </a:ext>
              </a:extLst>
            </p:cNvPr>
            <p:cNvSpPr txBox="1"/>
            <p:nvPr/>
          </p:nvSpPr>
          <p:spPr>
            <a:xfrm>
              <a:off x="466435" y="1913866"/>
              <a:ext cx="1156286" cy="6659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b="1" kern="1200" dirty="0">
                  <a:solidFill>
                    <a:srgbClr val="7030A0"/>
                  </a:solidFill>
                </a:rPr>
                <a:t>Male Applicants</a:t>
              </a:r>
              <a:r>
                <a:rPr lang="en-IN" sz="1600" kern="1200" dirty="0">
                  <a:solidFill>
                    <a:srgbClr val="7030A0"/>
                  </a:solidFill>
                </a:rPr>
                <a:t>:</a:t>
              </a:r>
              <a:r>
                <a:rPr lang="en-IN" sz="1600" kern="1200" dirty="0">
                  <a:solidFill>
                    <a:schemeClr val="bg1"/>
                  </a:solidFill>
                </a:rPr>
                <a:t>34071</a:t>
              </a:r>
              <a:r>
                <a:rPr lang="en-IN" sz="1600" kern="1200" dirty="0">
                  <a:solidFill>
                    <a:srgbClr val="7030A0"/>
                  </a:solidFill>
                </a:rPr>
                <a:t> </a:t>
              </a:r>
              <a:r>
                <a:rPr lang="en-IN" sz="1600" kern="1200" dirty="0">
                  <a:solidFill>
                    <a:schemeClr val="bg1"/>
                  </a:solidFill>
                </a:rPr>
                <a:t>(34%)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652ECD3-F12E-4B96-8408-F6F7C6A84D0A}"/>
              </a:ext>
            </a:extLst>
          </p:cNvPr>
          <p:cNvGrpSpPr/>
          <p:nvPr/>
        </p:nvGrpSpPr>
        <p:grpSpPr>
          <a:xfrm>
            <a:off x="1096457" y="2802909"/>
            <a:ext cx="2563061" cy="1022785"/>
            <a:chOff x="87180" y="193443"/>
            <a:chExt cx="1725647" cy="994827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60EBB46-8569-4095-A57F-398A420A7417}"/>
                </a:ext>
              </a:extLst>
            </p:cNvPr>
            <p:cNvSpPr/>
            <p:nvPr/>
          </p:nvSpPr>
          <p:spPr>
            <a:xfrm>
              <a:off x="87180" y="193443"/>
              <a:ext cx="1725647" cy="99482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Oval 4">
              <a:extLst>
                <a:ext uri="{FF2B5EF4-FFF2-40B4-BE49-F238E27FC236}">
                  <a16:creationId xmlns:a16="http://schemas.microsoft.com/office/drawing/2014/main" id="{4F06FB89-2BCD-4634-AC3F-15C17E9D10BD}"/>
                </a:ext>
              </a:extLst>
            </p:cNvPr>
            <p:cNvSpPr txBox="1"/>
            <p:nvPr/>
          </p:nvSpPr>
          <p:spPr>
            <a:xfrm>
              <a:off x="339895" y="450695"/>
              <a:ext cx="1220217" cy="7034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b="1" kern="1200" dirty="0">
                  <a:solidFill>
                    <a:srgbClr val="7030A0"/>
                  </a:solidFill>
                </a:rPr>
                <a:t>Female Applicants</a:t>
              </a:r>
              <a:r>
                <a:rPr lang="en-IN" sz="1600" kern="1200" dirty="0">
                  <a:solidFill>
                    <a:srgbClr val="7030A0"/>
                  </a:solidFill>
                </a:rPr>
                <a:t>: </a:t>
              </a:r>
              <a:r>
                <a:rPr lang="en-IN" sz="1600" kern="1200" dirty="0">
                  <a:solidFill>
                    <a:schemeClr val="bg1"/>
                  </a:solidFill>
                </a:rPr>
                <a:t>65504 (66%)</a:t>
              </a:r>
              <a:endParaRPr lang="en-IN" sz="1600" kern="12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2DC4948-D5B2-4816-8621-9D84DA64459A}"/>
              </a:ext>
            </a:extLst>
          </p:cNvPr>
          <p:cNvGrpSpPr/>
          <p:nvPr/>
        </p:nvGrpSpPr>
        <p:grpSpPr>
          <a:xfrm>
            <a:off x="2642971" y="2144435"/>
            <a:ext cx="863577" cy="576221"/>
            <a:chOff x="1519138" y="1630185"/>
            <a:chExt cx="856588" cy="576221"/>
          </a:xfrm>
        </p:grpSpPr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20276971-EC0E-4E3C-BA14-363124A5AFEE}"/>
                </a:ext>
              </a:extLst>
            </p:cNvPr>
            <p:cNvSpPr/>
            <p:nvPr/>
          </p:nvSpPr>
          <p:spPr>
            <a:xfrm>
              <a:off x="1519138" y="1630185"/>
              <a:ext cx="856588" cy="57622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Arrow: Right 4">
              <a:extLst>
                <a:ext uri="{FF2B5EF4-FFF2-40B4-BE49-F238E27FC236}">
                  <a16:creationId xmlns:a16="http://schemas.microsoft.com/office/drawing/2014/main" id="{BEA061E1-B065-4D5A-868D-03AAA677E2AB}"/>
                </a:ext>
              </a:extLst>
            </p:cNvPr>
            <p:cNvSpPr txBox="1"/>
            <p:nvPr/>
          </p:nvSpPr>
          <p:spPr>
            <a:xfrm>
              <a:off x="1519138" y="1745429"/>
              <a:ext cx="683722" cy="3457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2600" kern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841DCF7-F381-46B0-AAB7-10F5E5F7ECC1}"/>
              </a:ext>
            </a:extLst>
          </p:cNvPr>
          <p:cNvGrpSpPr/>
          <p:nvPr/>
        </p:nvGrpSpPr>
        <p:grpSpPr>
          <a:xfrm>
            <a:off x="2132898" y="2263943"/>
            <a:ext cx="337207" cy="337207"/>
            <a:chOff x="728246" y="1195017"/>
            <a:chExt cx="337207" cy="337207"/>
          </a:xfrm>
        </p:grpSpPr>
        <p:sp>
          <p:nvSpPr>
            <p:cNvPr id="41" name="Plus Sign 40">
              <a:extLst>
                <a:ext uri="{FF2B5EF4-FFF2-40B4-BE49-F238E27FC236}">
                  <a16:creationId xmlns:a16="http://schemas.microsoft.com/office/drawing/2014/main" id="{6D657A11-3414-46DC-9452-ADCFA2EF2792}"/>
                </a:ext>
              </a:extLst>
            </p:cNvPr>
            <p:cNvSpPr/>
            <p:nvPr/>
          </p:nvSpPr>
          <p:spPr>
            <a:xfrm>
              <a:off x="728246" y="1195017"/>
              <a:ext cx="337207" cy="337207"/>
            </a:xfrm>
            <a:prstGeom prst="mathPlus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Plus Sign 4">
              <a:extLst>
                <a:ext uri="{FF2B5EF4-FFF2-40B4-BE49-F238E27FC236}">
                  <a16:creationId xmlns:a16="http://schemas.microsoft.com/office/drawing/2014/main" id="{BF5DFABC-D41D-438B-9D05-28BFDEA40557}"/>
                </a:ext>
              </a:extLst>
            </p:cNvPr>
            <p:cNvSpPr txBox="1"/>
            <p:nvPr/>
          </p:nvSpPr>
          <p:spPr>
            <a:xfrm>
              <a:off x="772943" y="1323965"/>
              <a:ext cx="247813" cy="793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600" kern="120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56B334C-82EF-4343-8DB4-78780BD8843D}"/>
              </a:ext>
            </a:extLst>
          </p:cNvPr>
          <p:cNvGrpSpPr/>
          <p:nvPr/>
        </p:nvGrpSpPr>
        <p:grpSpPr>
          <a:xfrm rot="10800000">
            <a:off x="5961887" y="2144435"/>
            <a:ext cx="856588" cy="576221"/>
            <a:chOff x="1519138" y="1630185"/>
            <a:chExt cx="856588" cy="576221"/>
          </a:xfrm>
        </p:grpSpPr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02ACCB7E-7A2F-4E90-AEE4-A37E58FE3ED0}"/>
                </a:ext>
              </a:extLst>
            </p:cNvPr>
            <p:cNvSpPr/>
            <p:nvPr/>
          </p:nvSpPr>
          <p:spPr>
            <a:xfrm>
              <a:off x="1519138" y="1630185"/>
              <a:ext cx="856588" cy="57622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Arrow: Right 4">
              <a:extLst>
                <a:ext uri="{FF2B5EF4-FFF2-40B4-BE49-F238E27FC236}">
                  <a16:creationId xmlns:a16="http://schemas.microsoft.com/office/drawing/2014/main" id="{6D1CEB12-6B57-4789-A770-CE840ECB408F}"/>
                </a:ext>
              </a:extLst>
            </p:cNvPr>
            <p:cNvSpPr txBox="1"/>
            <p:nvPr/>
          </p:nvSpPr>
          <p:spPr>
            <a:xfrm>
              <a:off x="1519138" y="1745429"/>
              <a:ext cx="683722" cy="3457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2600" kern="120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09BA76E-EF1E-483B-B58F-9FBA35CDC276}"/>
              </a:ext>
            </a:extLst>
          </p:cNvPr>
          <p:cNvGrpSpPr/>
          <p:nvPr/>
        </p:nvGrpSpPr>
        <p:grpSpPr>
          <a:xfrm>
            <a:off x="5960761" y="1124791"/>
            <a:ext cx="2398365" cy="1052409"/>
            <a:chOff x="91439" y="1425"/>
            <a:chExt cx="1610822" cy="1146382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8D8A810-EC98-40E9-8CE3-0976B5BDF643}"/>
                </a:ext>
              </a:extLst>
            </p:cNvPr>
            <p:cNvSpPr/>
            <p:nvPr/>
          </p:nvSpPr>
          <p:spPr>
            <a:xfrm>
              <a:off x="91439" y="1425"/>
              <a:ext cx="1610822" cy="114638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Oval 4">
              <a:extLst>
                <a:ext uri="{FF2B5EF4-FFF2-40B4-BE49-F238E27FC236}">
                  <a16:creationId xmlns:a16="http://schemas.microsoft.com/office/drawing/2014/main" id="{A63AEFDF-1A9D-4536-BE23-0E765F4ADAD9}"/>
                </a:ext>
              </a:extLst>
            </p:cNvPr>
            <p:cNvSpPr txBox="1"/>
            <p:nvPr/>
          </p:nvSpPr>
          <p:spPr>
            <a:xfrm>
              <a:off x="327338" y="169309"/>
              <a:ext cx="1139024" cy="8106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b="1" kern="1200" dirty="0">
                  <a:solidFill>
                    <a:srgbClr val="7030A0"/>
                  </a:solidFill>
                </a:rPr>
                <a:t>Not Default  Applicants</a:t>
              </a:r>
              <a:r>
                <a:rPr lang="en-IN" sz="1600" kern="1200" dirty="0">
                  <a:solidFill>
                    <a:srgbClr val="7030A0"/>
                  </a:solidFill>
                </a:rPr>
                <a:t>: </a:t>
              </a:r>
              <a:r>
                <a:rPr lang="en-IN" sz="1600" kern="1200" dirty="0">
                  <a:solidFill>
                    <a:schemeClr val="bg1"/>
                  </a:solidFill>
                </a:rPr>
                <a:t>91485 (</a:t>
              </a:r>
              <a:r>
                <a:rPr lang="en-IN" sz="1600" dirty="0">
                  <a:solidFill>
                    <a:schemeClr val="bg1"/>
                  </a:solidFill>
                </a:rPr>
                <a:t>92</a:t>
              </a:r>
              <a:r>
                <a:rPr lang="en-IN" sz="1600" kern="1200" dirty="0">
                  <a:solidFill>
                    <a:schemeClr val="bg1"/>
                  </a:solidFill>
                </a:rPr>
                <a:t>%)</a:t>
              </a:r>
              <a:endParaRPr lang="en-IN" sz="1600" kern="1200" dirty="0"/>
            </a:p>
          </p:txBody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617F5830-CF28-4FFE-A6EE-C98AB2DED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684" y="3959449"/>
            <a:ext cx="2484894" cy="27310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AE90DC4F-4A21-4872-9685-5F638F928D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67" y="4447538"/>
            <a:ext cx="3728417" cy="20125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4478A1A-EA4D-438F-9A94-76F5FD757A40}"/>
              </a:ext>
            </a:extLst>
          </p:cNvPr>
          <p:cNvSpPr txBox="1"/>
          <p:nvPr/>
        </p:nvSpPr>
        <p:spPr>
          <a:xfrm>
            <a:off x="9097879" y="1643371"/>
            <a:ext cx="2920482" cy="646331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Total Credit amount for Loan =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Rs.  596 Billion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209B6C-4807-46A1-9623-F0D41EEC656D}"/>
              </a:ext>
            </a:extLst>
          </p:cNvPr>
          <p:cNvSpPr txBox="1"/>
          <p:nvPr/>
        </p:nvSpPr>
        <p:spPr>
          <a:xfrm>
            <a:off x="9109860" y="3014405"/>
            <a:ext cx="2920482" cy="646331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Average Credit amount for Loan =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Rs. 5,98,882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D15654C-46F3-4056-998B-EA783B411D18}"/>
              </a:ext>
            </a:extLst>
          </p:cNvPr>
          <p:cNvSpPr txBox="1"/>
          <p:nvPr/>
        </p:nvSpPr>
        <p:spPr>
          <a:xfrm>
            <a:off x="9109860" y="4378423"/>
            <a:ext cx="2920482" cy="1477328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Total Credit amount disbursed to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Defaulter’s account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Rs. 45 Billion </a:t>
            </a:r>
            <a:r>
              <a:rPr lang="en-IN" dirty="0"/>
              <a:t>(13% of Total Credit Amount)</a:t>
            </a:r>
          </a:p>
        </p:txBody>
      </p:sp>
    </p:spTree>
    <p:extLst>
      <p:ext uri="{BB962C8B-B14F-4D97-AF65-F5344CB8AC3E}">
        <p14:creationId xmlns:p14="http://schemas.microsoft.com/office/powerpoint/2010/main" val="19386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54478A1A-EA4D-438F-9A94-76F5FD757A40}"/>
              </a:ext>
            </a:extLst>
          </p:cNvPr>
          <p:cNvSpPr txBox="1"/>
          <p:nvPr/>
        </p:nvSpPr>
        <p:spPr>
          <a:xfrm>
            <a:off x="9097879" y="1643371"/>
            <a:ext cx="2920482" cy="923330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69%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/>
              <a:t>of all the applicants owns at least a house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209B6C-4807-46A1-9623-F0D41EEC656D}"/>
              </a:ext>
            </a:extLst>
          </p:cNvPr>
          <p:cNvSpPr txBox="1"/>
          <p:nvPr/>
        </p:nvSpPr>
        <p:spPr>
          <a:xfrm>
            <a:off x="9119424" y="3122864"/>
            <a:ext cx="2920482" cy="923330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Whereas,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34% </a:t>
            </a:r>
            <a:r>
              <a:rPr lang="en-IN" dirty="0"/>
              <a:t>of </a:t>
            </a:r>
            <a:r>
              <a:rPr lang="en-IN" b="1" dirty="0"/>
              <a:t>all the applicants owns at least a personal Car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D15654C-46F3-4056-998B-EA783B411D18}"/>
              </a:ext>
            </a:extLst>
          </p:cNvPr>
          <p:cNvSpPr txBox="1"/>
          <p:nvPr/>
        </p:nvSpPr>
        <p:spPr>
          <a:xfrm>
            <a:off x="9109860" y="4602358"/>
            <a:ext cx="2920482" cy="923330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Maximum Credit amount of the loan for a client is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31.5 lakhs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BCF009-57AE-4218-9895-7C4801E6F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109" y="491282"/>
            <a:ext cx="3151102" cy="273934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E100F54-ED1B-4790-93A1-390725E242E5}"/>
              </a:ext>
            </a:extLst>
          </p:cNvPr>
          <p:cNvSpPr txBox="1"/>
          <p:nvPr/>
        </p:nvSpPr>
        <p:spPr>
          <a:xfrm>
            <a:off x="4608200" y="1312370"/>
            <a:ext cx="3767452" cy="156966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2">
                    <a:lumMod val="75000"/>
                  </a:schemeClr>
                </a:solidFill>
              </a:rPr>
              <a:t>90.5 % </a:t>
            </a:r>
            <a:r>
              <a:rPr lang="en-IN" sz="1600" b="1" dirty="0"/>
              <a:t>of Total applicants have taken Cash Loan or Personal Loan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2">
                    <a:lumMod val="75000"/>
                  </a:schemeClr>
                </a:solidFill>
              </a:rPr>
              <a:t>9.5 %</a:t>
            </a:r>
            <a:r>
              <a:rPr lang="en-IN" sz="1600" b="1" dirty="0"/>
              <a:t> of Total employees have taken Revolving Type Loan such as by Credit Card.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36FE21-208C-47AD-BB95-11D8203B9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334" y="3415646"/>
            <a:ext cx="5438262" cy="251757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156AF20-B7B5-4440-A1FE-3FF1343E456A}"/>
              </a:ext>
            </a:extLst>
          </p:cNvPr>
          <p:cNvSpPr txBox="1"/>
          <p:nvPr/>
        </p:nvSpPr>
        <p:spPr>
          <a:xfrm>
            <a:off x="1504584" y="6074082"/>
            <a:ext cx="7315220" cy="584775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Clearly apart from weekends throughout the week the number of application is almost uniform</a:t>
            </a:r>
            <a:endParaRPr lang="en-IN" sz="1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FE09E1-4A1C-439D-B189-113D7698ACA5}"/>
              </a:ext>
            </a:extLst>
          </p:cNvPr>
          <p:cNvSpPr/>
          <p:nvPr/>
        </p:nvSpPr>
        <p:spPr>
          <a:xfrm rot="16200000">
            <a:off x="-2583859" y="3249558"/>
            <a:ext cx="617407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Understanding The Data</a:t>
            </a:r>
          </a:p>
        </p:txBody>
      </p:sp>
    </p:spTree>
    <p:extLst>
      <p:ext uri="{BB962C8B-B14F-4D97-AF65-F5344CB8AC3E}">
        <p14:creationId xmlns:p14="http://schemas.microsoft.com/office/powerpoint/2010/main" val="59644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61" grpId="0" animBg="1"/>
      <p:bldP spid="46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604078A0-36B5-45E7-BC7D-EA3915A82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402" y="116190"/>
            <a:ext cx="6432146" cy="327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F5EA98-F426-48EC-9548-51A0FE5B5CE8}"/>
              </a:ext>
            </a:extLst>
          </p:cNvPr>
          <p:cNvSpPr txBox="1"/>
          <p:nvPr/>
        </p:nvSpPr>
        <p:spPr>
          <a:xfrm>
            <a:off x="8285484" y="1379578"/>
            <a:ext cx="3747197" cy="1477328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price of the goods for which the loan is given is increasing with increase in Credit amount.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Value of Coefficient of correlation is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0.986.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B02CFA-DA77-45B2-AA67-25C6BCAF189A}"/>
              </a:ext>
            </a:extLst>
          </p:cNvPr>
          <p:cNvSpPr txBox="1"/>
          <p:nvPr/>
        </p:nvSpPr>
        <p:spPr>
          <a:xfrm>
            <a:off x="8285484" y="4668240"/>
            <a:ext cx="3502373" cy="923330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81%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of the applicants arrived the firm for credit alone at the time of application.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A9A15ADE-13C7-4E4E-A347-0F139186F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402" y="3455578"/>
            <a:ext cx="6471684" cy="327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EAECD7-5D0D-48A1-A11A-A8302345F2B2}"/>
              </a:ext>
            </a:extLst>
          </p:cNvPr>
          <p:cNvSpPr/>
          <p:nvPr/>
        </p:nvSpPr>
        <p:spPr>
          <a:xfrm rot="16200000">
            <a:off x="-2583859" y="3249558"/>
            <a:ext cx="617407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Understanding The Data</a:t>
            </a:r>
          </a:p>
        </p:txBody>
      </p:sp>
    </p:spTree>
    <p:extLst>
      <p:ext uri="{BB962C8B-B14F-4D97-AF65-F5344CB8AC3E}">
        <p14:creationId xmlns:p14="http://schemas.microsoft.com/office/powerpoint/2010/main" val="12946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AF33509-5A1A-4098-9E63-C3112B0BB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987" y="507593"/>
            <a:ext cx="4512165" cy="276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304BF0-C1EC-4A09-B6C4-64CCA7CE5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86" y="3454010"/>
            <a:ext cx="4512165" cy="27676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FD34A9-332F-49AB-B2BE-9BCC15588E25}"/>
              </a:ext>
            </a:extLst>
          </p:cNvPr>
          <p:cNvSpPr txBox="1"/>
          <p:nvPr/>
        </p:nvSpPr>
        <p:spPr>
          <a:xfrm>
            <a:off x="5669280" y="1352795"/>
            <a:ext cx="3250276" cy="107721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2">
                    <a:lumMod val="75000"/>
                  </a:schemeClr>
                </a:solidFill>
              </a:rPr>
              <a:t>For </a:t>
            </a:r>
            <a:r>
              <a:rPr lang="en-IN" sz="1600" b="1" dirty="0">
                <a:solidFill>
                  <a:schemeClr val="tx2">
                    <a:lumMod val="75000"/>
                  </a:schemeClr>
                </a:solidFill>
              </a:rPr>
              <a:t>Not default customers 66.5 %</a:t>
            </a:r>
            <a:r>
              <a:rPr lang="en-IN" sz="1600" b="1" dirty="0">
                <a:solidFill>
                  <a:srgbClr val="FF0000"/>
                </a:solidFill>
              </a:rPr>
              <a:t> </a:t>
            </a:r>
            <a:r>
              <a:rPr lang="en-IN" sz="1600" dirty="0"/>
              <a:t>are Female but for </a:t>
            </a:r>
            <a:r>
              <a:rPr lang="en-IN" sz="1600" b="1" dirty="0">
                <a:solidFill>
                  <a:schemeClr val="tx2">
                    <a:lumMod val="75000"/>
                  </a:schemeClr>
                </a:solidFill>
              </a:rPr>
              <a:t>defaulters</a:t>
            </a:r>
            <a:r>
              <a:rPr lang="en-IN" sz="1600" b="1" dirty="0">
                <a:solidFill>
                  <a:srgbClr val="FF0000"/>
                </a:solidFill>
              </a:rPr>
              <a:t> </a:t>
            </a:r>
            <a:r>
              <a:rPr lang="en-IN" sz="1600" dirty="0"/>
              <a:t>the percentage gets reduced to </a:t>
            </a:r>
            <a:r>
              <a:rPr lang="en-IN" sz="1600" b="1" dirty="0">
                <a:solidFill>
                  <a:schemeClr val="tx2">
                    <a:lumMod val="75000"/>
                  </a:schemeClr>
                </a:solidFill>
              </a:rPr>
              <a:t>57%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2D5E90-FCAB-4E4D-A5DE-DE11678F8C1F}"/>
              </a:ext>
            </a:extLst>
          </p:cNvPr>
          <p:cNvSpPr txBox="1"/>
          <p:nvPr/>
        </p:nvSpPr>
        <p:spPr>
          <a:xfrm>
            <a:off x="5669280" y="3935544"/>
            <a:ext cx="3250276" cy="2062103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u="sng" dirty="0"/>
              <a:t>Average Credit amount </a:t>
            </a:r>
            <a:r>
              <a:rPr lang="en-IN" sz="1600" dirty="0"/>
              <a:t>for Male Defaulters is </a:t>
            </a:r>
            <a:r>
              <a:rPr lang="en-IN" sz="1600" b="1" dirty="0">
                <a:solidFill>
                  <a:schemeClr val="tx2">
                    <a:lumMod val="75000"/>
                  </a:schemeClr>
                </a:solidFill>
              </a:rPr>
              <a:t>MORE</a:t>
            </a:r>
            <a:r>
              <a:rPr lang="en-IN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N" sz="1600" dirty="0"/>
              <a:t>than Female Defaulters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Whereas, Average Credit amount for Female good client is </a:t>
            </a:r>
            <a:r>
              <a:rPr lang="en-IN" sz="1600" b="1" dirty="0">
                <a:solidFill>
                  <a:schemeClr val="tx2">
                    <a:lumMod val="75000"/>
                  </a:schemeClr>
                </a:solidFill>
              </a:rPr>
              <a:t>Slightly MORE</a:t>
            </a:r>
            <a:r>
              <a:rPr lang="en-IN" sz="1600" b="1" dirty="0">
                <a:solidFill>
                  <a:srgbClr val="FF0000"/>
                </a:solidFill>
              </a:rPr>
              <a:t> </a:t>
            </a:r>
            <a:r>
              <a:rPr lang="en-IN" sz="1600" dirty="0"/>
              <a:t>than Male good clients.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C3ED0E-61B9-4FCC-B79C-2B8527479DD1}"/>
              </a:ext>
            </a:extLst>
          </p:cNvPr>
          <p:cNvSpPr/>
          <p:nvPr/>
        </p:nvSpPr>
        <p:spPr>
          <a:xfrm rot="16200000">
            <a:off x="-1996869" y="2908549"/>
            <a:ext cx="500008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Let’s Analyze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7C936-9E03-46D0-8ECC-68A6BA4BB726}"/>
              </a:ext>
            </a:extLst>
          </p:cNvPr>
          <p:cNvSpPr txBox="1"/>
          <p:nvPr/>
        </p:nvSpPr>
        <p:spPr>
          <a:xfrm>
            <a:off x="8941724" y="2619101"/>
            <a:ext cx="3250276" cy="1815882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2">
                    <a:lumMod val="75000"/>
                  </a:schemeClr>
                </a:solidFill>
              </a:rPr>
              <a:t>99.85 %</a:t>
            </a:r>
            <a:r>
              <a:rPr lang="en-IN" sz="1600" dirty="0"/>
              <a:t> defaulter’s Mobile phone is in </a:t>
            </a:r>
            <a:r>
              <a:rPr lang="en-IN" sz="1600" b="1" dirty="0">
                <a:solidFill>
                  <a:schemeClr val="tx2">
                    <a:lumMod val="75000"/>
                  </a:schemeClr>
                </a:solidFill>
              </a:rPr>
              <a:t>reachable condition.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Firm can communicate with them and send them follow up notification for upcoming instalment.</a:t>
            </a:r>
          </a:p>
        </p:txBody>
      </p:sp>
    </p:spTree>
    <p:extLst>
      <p:ext uri="{BB962C8B-B14F-4D97-AF65-F5344CB8AC3E}">
        <p14:creationId xmlns:p14="http://schemas.microsoft.com/office/powerpoint/2010/main" val="25992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3663EB2-2ECC-4800-88EB-B8CBB4787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08" y="343682"/>
            <a:ext cx="4928755" cy="291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65C18F2-1853-45AD-98B6-4DD61515F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09" y="3599412"/>
            <a:ext cx="4928754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709AF4-5AD7-4F2C-9B6F-A2BBA9425E4B}"/>
              </a:ext>
            </a:extLst>
          </p:cNvPr>
          <p:cNvSpPr txBox="1"/>
          <p:nvPr/>
        </p:nvSpPr>
        <p:spPr>
          <a:xfrm>
            <a:off x="6491320" y="1365737"/>
            <a:ext cx="5361710" cy="107721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Among  All the applicants of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Revolving loan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5.86%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/>
              <a:t>are defaulters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Among  All the applicants of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Cash loan,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8.38%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/>
              <a:t>are defaulters.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4E9279-F036-4555-9D24-E754F099759F}"/>
              </a:ext>
            </a:extLst>
          </p:cNvPr>
          <p:cNvSpPr txBox="1"/>
          <p:nvPr/>
        </p:nvSpPr>
        <p:spPr>
          <a:xfrm>
            <a:off x="6537039" y="2923794"/>
            <a:ext cx="5453149" cy="830997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Clearly, The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chances</a:t>
            </a:r>
            <a:r>
              <a:rPr lang="en-US" sz="1600" dirty="0"/>
              <a:t> are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MORE</a:t>
            </a:r>
            <a:r>
              <a:rPr lang="en-US" sz="1600" dirty="0"/>
              <a:t> for an applicant of a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Cash loan </a:t>
            </a:r>
            <a:r>
              <a:rPr lang="en-US" sz="1600" dirty="0"/>
              <a:t>to become  a defaulter than that of an applicant of a Revolving loan 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CA1673-2DAC-4ABB-845B-70712F193DAA}"/>
              </a:ext>
            </a:extLst>
          </p:cNvPr>
          <p:cNvSpPr txBox="1"/>
          <p:nvPr/>
        </p:nvSpPr>
        <p:spPr>
          <a:xfrm>
            <a:off x="6537038" y="4488874"/>
            <a:ext cx="5453149" cy="769441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99%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/>
              <a:t>Defaulters with Credit Amount more than 5 Lakhs are applicant of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CASH Loan.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0AD3F4-4549-4C33-9063-9CB73A6CD06E}"/>
              </a:ext>
            </a:extLst>
          </p:cNvPr>
          <p:cNvSpPr/>
          <p:nvPr/>
        </p:nvSpPr>
        <p:spPr>
          <a:xfrm rot="16200000">
            <a:off x="-1996869" y="2908549"/>
            <a:ext cx="500008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Let’s Analyze</a:t>
            </a:r>
          </a:p>
        </p:txBody>
      </p:sp>
    </p:spTree>
    <p:extLst>
      <p:ext uri="{BB962C8B-B14F-4D97-AF65-F5344CB8AC3E}">
        <p14:creationId xmlns:p14="http://schemas.microsoft.com/office/powerpoint/2010/main" val="269156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2EE9789-B342-4EE5-9F7F-F7D4C9EFD73C}"/>
              </a:ext>
            </a:extLst>
          </p:cNvPr>
          <p:cNvSpPr txBox="1"/>
          <p:nvPr/>
        </p:nvSpPr>
        <p:spPr>
          <a:xfrm>
            <a:off x="1475050" y="4968831"/>
            <a:ext cx="7426036" cy="830997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Females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/>
              <a:t>with salary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less than 2 lakhs </a:t>
            </a:r>
            <a:r>
              <a:rPr lang="en-US" sz="1600" dirty="0"/>
              <a:t>are like to become defaulters.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Where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Males</a:t>
            </a:r>
            <a:r>
              <a:rPr lang="en-US" sz="1600" dirty="0"/>
              <a:t> with salary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more than 2 lakhs </a:t>
            </a:r>
            <a:r>
              <a:rPr lang="en-US" sz="1600" dirty="0"/>
              <a:t>are more likely to become defaulters</a:t>
            </a:r>
            <a:endParaRPr lang="en-IN" sz="1600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0196B67B-3683-40F7-8963-CB55CC754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451" y="540327"/>
            <a:ext cx="7648635" cy="412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21007D-57E6-4B4C-8EBF-ECACB8E282BE}"/>
              </a:ext>
            </a:extLst>
          </p:cNvPr>
          <p:cNvSpPr/>
          <p:nvPr/>
        </p:nvSpPr>
        <p:spPr>
          <a:xfrm rot="16200000">
            <a:off x="-1996869" y="2908549"/>
            <a:ext cx="500008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Let’s Dig Deeper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25050F-72BF-4F62-86FC-F46B33113F58}"/>
              </a:ext>
            </a:extLst>
          </p:cNvPr>
          <p:cNvSpPr txBox="1"/>
          <p:nvPr/>
        </p:nvSpPr>
        <p:spPr>
          <a:xfrm>
            <a:off x="8901086" y="1184834"/>
            <a:ext cx="3250276" cy="830997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95% </a:t>
            </a:r>
            <a:r>
              <a:rPr lang="en-US" sz="1600" b="1" dirty="0"/>
              <a:t>of client having credit amount less than Rs. 1500000</a:t>
            </a:r>
            <a:endParaRPr lang="en-IN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8A2812-AA14-40A8-97B5-75BF852229D8}"/>
              </a:ext>
            </a:extLst>
          </p:cNvPr>
          <p:cNvSpPr txBox="1"/>
          <p:nvPr/>
        </p:nvSpPr>
        <p:spPr>
          <a:xfrm>
            <a:off x="8941724" y="2522835"/>
            <a:ext cx="3250276" cy="156966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Average Credit amount for female applicant is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5.91 lakhs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Average Credit amount for male applicant is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6.13 lakhs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8C7E4A-9F7C-4975-9E3E-BF877F2AC620}"/>
              </a:ext>
            </a:extLst>
          </p:cNvPr>
          <p:cNvSpPr txBox="1"/>
          <p:nvPr/>
        </p:nvSpPr>
        <p:spPr>
          <a:xfrm>
            <a:off x="8941724" y="4599499"/>
            <a:ext cx="3250276" cy="156966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Average Credit amount for female defaulter is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5.57 lakhs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Average Credit amount for male defaulter is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5.55 lakhs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935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22F301ED-44E4-41CA-B5EF-1ACB1CDCA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069" y="204353"/>
            <a:ext cx="5347422" cy="307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4E30B1-671D-4C04-A269-CE7F3E104851}"/>
              </a:ext>
            </a:extLst>
          </p:cNvPr>
          <p:cNvSpPr txBox="1"/>
          <p:nvPr/>
        </p:nvSpPr>
        <p:spPr>
          <a:xfrm>
            <a:off x="6740699" y="1391957"/>
            <a:ext cx="5077059" cy="107721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61.5%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of Defaulters are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Working</a:t>
            </a:r>
            <a:r>
              <a:rPr lang="en-US" sz="1600" dirty="0"/>
              <a:t>. Whereas only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0.05 %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defaulters are unemployed.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Possibly because unemployed client’s Loan approval mostly gets denied.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47A8CF-F5E0-456C-BE5E-45FB9F0CA684}"/>
              </a:ext>
            </a:extLst>
          </p:cNvPr>
          <p:cNvSpPr txBox="1"/>
          <p:nvPr/>
        </p:nvSpPr>
        <p:spPr>
          <a:xfrm>
            <a:off x="6740699" y="3973327"/>
            <a:ext cx="5077059" cy="107721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59% </a:t>
            </a:r>
            <a:r>
              <a:rPr lang="en-US" sz="1600" dirty="0"/>
              <a:t>of Defaulters are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Married</a:t>
            </a:r>
            <a:r>
              <a:rPr lang="en-US" sz="1600" dirty="0"/>
              <a:t>. Mostly due to family urgency he/she is late in paying installments  more than once.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Only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18%</a:t>
            </a:r>
            <a:r>
              <a:rPr lang="en-US" sz="1600" dirty="0"/>
              <a:t> of single Defaulters are Single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E19A9A1B-ACEA-41C2-A13A-3D2E0AC23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21" y="3487881"/>
            <a:ext cx="5444770" cy="312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D023D1-F7BF-4A59-BAF9-B2F126474580}"/>
              </a:ext>
            </a:extLst>
          </p:cNvPr>
          <p:cNvSpPr/>
          <p:nvPr/>
        </p:nvSpPr>
        <p:spPr>
          <a:xfrm rot="16200000">
            <a:off x="-1996869" y="2908549"/>
            <a:ext cx="500008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Let’s Dig Deeper</a:t>
            </a:r>
          </a:p>
        </p:txBody>
      </p:sp>
    </p:spTree>
    <p:extLst>
      <p:ext uri="{BB962C8B-B14F-4D97-AF65-F5344CB8AC3E}">
        <p14:creationId xmlns:p14="http://schemas.microsoft.com/office/powerpoint/2010/main" val="325979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759</TotalTime>
  <Words>858</Words>
  <Application>Microsoft Office PowerPoint</Application>
  <PresentationFormat>Widescreen</PresentationFormat>
  <Paragraphs>92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Google Sans</vt:lpstr>
      <vt:lpstr>Monotype Corsiva</vt:lpstr>
      <vt:lpstr>MS Shell Dlg 2</vt:lpstr>
      <vt:lpstr>sohne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Kalyan Chatterjee</dc:creator>
  <cp:lastModifiedBy>Kalyan Chatterjee</cp:lastModifiedBy>
  <cp:revision>6</cp:revision>
  <dcterms:created xsi:type="dcterms:W3CDTF">2022-04-28T08:57:42Z</dcterms:created>
  <dcterms:modified xsi:type="dcterms:W3CDTF">2022-04-29T10:01:10Z</dcterms:modified>
</cp:coreProperties>
</file>