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handoutMasterIdLst>
    <p:handoutMasterId r:id="rId38"/>
  </p:handoutMasterIdLst>
  <p:sldIdLst>
    <p:sldId id="256" r:id="rId4"/>
    <p:sldId id="268" r:id="rId5"/>
    <p:sldId id="269" r:id="rId6"/>
    <p:sldId id="260" r:id="rId7"/>
    <p:sldId id="261" r:id="rId8"/>
    <p:sldId id="321" r:id="rId9"/>
    <p:sldId id="322" r:id="rId10"/>
    <p:sldId id="323" r:id="rId11"/>
    <p:sldId id="262" r:id="rId12"/>
    <p:sldId id="263" r:id="rId13"/>
    <p:sldId id="264" r:id="rId14"/>
    <p:sldId id="271" r:id="rId15"/>
    <p:sldId id="273" r:id="rId16"/>
    <p:sldId id="270" r:id="rId17"/>
    <p:sldId id="281" r:id="rId18"/>
    <p:sldId id="282" r:id="rId19"/>
    <p:sldId id="299" r:id="rId20"/>
    <p:sldId id="283" r:id="rId21"/>
    <p:sldId id="318" r:id="rId22"/>
    <p:sldId id="320" r:id="rId23"/>
    <p:sldId id="319" r:id="rId24"/>
    <p:sldId id="285" r:id="rId25"/>
    <p:sldId id="302" r:id="rId26"/>
    <p:sldId id="294" r:id="rId27"/>
    <p:sldId id="301" r:id="rId28"/>
    <p:sldId id="298" r:id="rId29"/>
    <p:sldId id="303" r:id="rId30"/>
    <p:sldId id="305" r:id="rId31"/>
    <p:sldId id="313" r:id="rId32"/>
    <p:sldId id="280" r:id="rId33"/>
    <p:sldId id="314" r:id="rId34"/>
    <p:sldId id="266" r:id="rId35"/>
    <p:sldId id="267" r:id="rId3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5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5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11028" cy="627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6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20185" y="0"/>
            <a:ext cx="3611028" cy="627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60"/>
            </a:lvl1pPr>
          </a:lstStyle>
          <a:p>
            <a:fld id="{696C064A-D61B-4B21-B757-51A9B82445B8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873668"/>
            <a:ext cx="3611028" cy="627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6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720185" y="11873668"/>
            <a:ext cx="3611028" cy="627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6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notes'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 dirty="0">
                <a:latin typeface="Times New Roman" panose="02020603050405020304"/>
              </a:rPr>
              <a:t>&lt;header&gt;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 dirty="0">
                <a:latin typeface="Times New Roman" panose="02020603050405020304"/>
              </a:rPr>
              <a:t>&lt;date/time&gt;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 dirty="0">
                <a:latin typeface="Times New Roman" panose="02020603050405020304"/>
              </a:rPr>
              <a:t>&lt;footer&gt;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‹#›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13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14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15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16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17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18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22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23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24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25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26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27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28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29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30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32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33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3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4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5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9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10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11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F8A2A4-ABDB-4EF7-8E41-5A4DE048E3D2}" type="slidenum">
              <a:rPr lang="en-IN" sz="1400" b="0" strike="noStrike" spc="-1">
                <a:latin typeface="Times New Roman" panose="02020603050405020304"/>
              </a:rPr>
              <a:t>12</a:t>
            </a:fld>
            <a:endParaRPr lang="en-IN" sz="14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</a:p>
          <a:p>
            <a:pPr marL="1143000" lvl="2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</a:p>
          <a:p>
            <a:pPr marL="1600200" lvl="3" indent="-22796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</a:p>
          <a:p>
            <a:pPr marL="2057400" lvl="4" indent="-22796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</a:p>
          <a:p>
            <a:pPr marL="1143000" lvl="2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</a:p>
          <a:p>
            <a:pPr marL="1600200" lvl="3" indent="-22796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</a:p>
          <a:p>
            <a:pPr marL="2057400" lvl="4" indent="-22796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0766953-A87C-43AB-B4C2-7EBCE1A37193}" type="datetime1">
              <a:rPr lang="en-US" sz="800" b="0" strike="noStrike" spc="-1">
                <a:solidFill>
                  <a:srgbClr val="438086"/>
                </a:solidFill>
                <a:latin typeface="Georgia" panose="02040502050405020303"/>
              </a:rPr>
              <a:t>4/30/2022</a:t>
            </a:fld>
            <a:endParaRPr lang="en-IN" sz="800" b="0" strike="noStrike" spc="-1" dirty="0"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IN" sz="2400" b="0" strike="noStrike" spc="-1" dirty="0">
                <a:latin typeface="Times New Roman" panose="02020603050405020304"/>
              </a:rPr>
              <a:t>1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A97E9A8-A247-4CE3-AF67-371CE2FDE09A}" type="slidenum">
              <a:rPr lang="en-US" sz="1800" b="0" strike="noStrike" spc="-1">
                <a:solidFill>
                  <a:srgbClr val="FFFFFF"/>
                </a:solidFill>
                <a:latin typeface="Georgia" panose="02040502050405020303"/>
              </a:rPr>
              <a:t>‹#›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74E56AE-5422-4DD2-8EFC-80BBC938F0AD}" type="datetime1">
              <a:rPr lang="en-US" sz="800" b="0" strike="noStrike" spc="-1">
                <a:solidFill>
                  <a:srgbClr val="438086"/>
                </a:solidFill>
                <a:latin typeface="Georgia" panose="02040502050405020303"/>
              </a:rPr>
              <a:t>4/30/2022</a:t>
            </a:fld>
            <a:endParaRPr lang="en-IN" sz="800" b="0" strike="noStrike" spc="-1" dirty="0">
              <a:latin typeface="Times New Roman" panose="020206030504050203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IN" sz="2400" b="0" strike="noStrike" spc="-1" dirty="0">
                <a:latin typeface="Times New Roman" panose="02020603050405020304"/>
              </a:rPr>
              <a:t>1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BE7A401-0A6E-4DF9-8A4F-29E41430E7B0}" type="slidenum">
              <a:rPr lang="en-US" sz="1800" b="0" strike="noStrike" spc="-1">
                <a:solidFill>
                  <a:srgbClr val="FFFFFF"/>
                </a:solidFill>
                <a:latin typeface="Georgia" panose="02040502050405020303"/>
              </a:rPr>
              <a:t>‹#›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title style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03385BB-2D92-4510-B1CB-787E35029BC1}" type="datetime1">
              <a:rPr lang="en-US" sz="800" b="0" strike="noStrike" spc="-1">
                <a:solidFill>
                  <a:srgbClr val="438086"/>
                </a:solidFill>
                <a:latin typeface="Georgia" panose="02040502050405020303"/>
              </a:rPr>
              <a:t>4/30/2022</a:t>
            </a:fld>
            <a:endParaRPr lang="en-IN" sz="800" b="0" strike="noStrike" spc="-1" dirty="0">
              <a:latin typeface="Times New Roman" panose="020206030504050203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IN" sz="2400" b="0" strike="noStrike" spc="-1" dirty="0">
                <a:latin typeface="Times New Roman" panose="02020603050405020304"/>
              </a:rPr>
              <a:t>1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F266A04-882D-4889-B1A8-C231F3E939E9}" type="slidenum">
              <a:rPr lang="en-US" sz="1800" b="0" strike="noStrike" spc="-1">
                <a:solidFill>
                  <a:srgbClr val="FFFFFF"/>
                </a:solidFill>
                <a:latin typeface="Georgia" panose="02040502050405020303"/>
              </a:rPr>
              <a:t>‹#›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95640" y="2211840"/>
            <a:ext cx="4037760" cy="194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000"/>
          </a:bodyPr>
          <a:lstStyle/>
          <a:p>
            <a:pPr marL="365760" indent="-25527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495" indent="-2463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9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N.Srikanth</a:t>
            </a:r>
            <a:endParaRPr lang="en-IN" sz="19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9090" indent="-182245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Y18CS124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495" indent="-2463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9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N.Sai</a:t>
            </a:r>
            <a:r>
              <a:rPr lang="en-GB" sz="19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Kiran</a:t>
            </a:r>
            <a:endParaRPr lang="en-IN" sz="19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9090" indent="-182245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Y18CS125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356000" y="2211840"/>
            <a:ext cx="4535640" cy="167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5527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495" indent="-2463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9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R. </a:t>
            </a:r>
            <a:r>
              <a:rPr lang="en-US" sz="19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MabuBasha</a:t>
            </a:r>
            <a:r>
              <a:rPr lang="en-US" sz="19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9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3290" indent="-219075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3290" indent="-219075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3290" indent="-219075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R.V.R &amp; J.C college of engineering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1505" y="339725"/>
            <a:ext cx="8099425" cy="11518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alt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Face Recognition Using Convolutional Neural Networks and Augmented Dataset</a:t>
            </a:r>
            <a:endParaRPr lang="en-GB" alt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6948050" y="486999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lvl="0" algn="r">
              <a:buClrTx/>
              <a:buSzTx/>
              <a:buFontTx/>
            </a:pPr>
            <a:fld id="{9A0DB2DC-4C9A-4742-B13C-FB6460FD3503}" type="slidenum">
              <a:rPr lang="en-US" spc="-1">
                <a:solidFill>
                  <a:schemeClr val="bg1"/>
                </a:solidFill>
                <a:latin typeface="Georgia" panose="02040502050405020303"/>
                <a:sym typeface="+mn-ea"/>
              </a:rPr>
              <a:t>1</a:t>
            </a:fld>
            <a:endParaRPr lang="en-US" spc="-1">
              <a:solidFill>
                <a:schemeClr val="bg1"/>
              </a:solidFill>
              <a:latin typeface="Georgia" panose="02040502050405020303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63564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No- 1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276000" y="123480"/>
            <a:ext cx="2591640" cy="50328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Image Source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0" y="627480"/>
            <a:ext cx="360" cy="35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3276000" y="1780200"/>
            <a:ext cx="2591640" cy="50328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Face Detection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572000" y="2284560"/>
            <a:ext cx="360" cy="35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3276000" y="2644560"/>
            <a:ext cx="2591640" cy="64728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Face Normalization/</a:t>
            </a:r>
            <a:endParaRPr lang="en-IN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Alignment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572000" y="3292560"/>
            <a:ext cx="360" cy="35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3276000" y="3652560"/>
            <a:ext cx="2591640" cy="5032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Feature Extraction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572000" y="4156560"/>
            <a:ext cx="360" cy="35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3276000" y="4516560"/>
            <a:ext cx="2591640" cy="5032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Feature Matching &amp; Recognition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323640" y="123480"/>
            <a:ext cx="1871640" cy="364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Steps involved: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3276000" y="988200"/>
            <a:ext cx="2591640" cy="50328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FFFF"/>
                </a:solidFill>
                <a:latin typeface="Georgia" panose="02040502050405020303"/>
              </a:rPr>
              <a:t>Data Augmentation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4572000" y="1492200"/>
            <a:ext cx="360" cy="35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Shape 1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D07AB7-F6B8-4FEB-805F-1620BFE5F252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10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2"/>
          <p:cNvSpPr/>
          <p:nvPr/>
        </p:nvSpPr>
        <p:spPr>
          <a:xfrm>
            <a:off x="457200" y="1059480"/>
            <a:ext cx="82288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 face recognition has a wide range of applications, as the applications increase the accuracy of the face recognition models plays an important role.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are build using ML algorithms like decision trees and random forest, Artificial Neural Networks, </a:t>
            </a:r>
            <a:r>
              <a:rPr lang="en-GB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GB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other algorithms.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train these models, we need a large set of training data to obtain a model with high accuracy which may not be possible at every situation.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 come these drawbacks we choose the convolutional neural network </a:t>
            </a:r>
            <a:r>
              <a:rPr lang="en-GB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data set.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11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11560" y="267494"/>
            <a:ext cx="3168352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11560" y="267494"/>
            <a:ext cx="3168352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face image: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1563639"/>
            <a:ext cx="1152127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d:\windows\downloads\Face-Images\Face Images\Final Testing Images\face2\1fac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563638"/>
            <a:ext cx="1152128" cy="1152128"/>
          </a:xfrm>
          <a:prstGeom prst="rect">
            <a:avLst/>
          </a:prstGeom>
          <a:noFill/>
        </p:spPr>
      </p:pic>
      <p:pic>
        <p:nvPicPr>
          <p:cNvPr id="1027" name="Picture 3" descr="d:\windows\downloads\Face-Images\Face Images\Final Testing Images\face3\2face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1563638"/>
            <a:ext cx="1152128" cy="1152128"/>
          </a:xfrm>
          <a:prstGeom prst="rect">
            <a:avLst/>
          </a:prstGeom>
          <a:noFill/>
        </p:spPr>
      </p:pic>
      <p:pic>
        <p:nvPicPr>
          <p:cNvPr id="1028" name="Picture 4" descr="d:\windows\downloads\Face-Images\Face Images\Final Testing Images\face4\1face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3" y="1563639"/>
            <a:ext cx="1152128" cy="1152128"/>
          </a:xfrm>
          <a:prstGeom prst="rect">
            <a:avLst/>
          </a:prstGeom>
          <a:noFill/>
        </p:spPr>
      </p:pic>
      <p:pic>
        <p:nvPicPr>
          <p:cNvPr id="1029" name="Picture 5" descr="d:\windows\downloads\Face-Images\Face Images\Final Testing Images\face5\1face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1" y="1563639"/>
            <a:ext cx="1152128" cy="1152128"/>
          </a:xfrm>
          <a:prstGeom prst="rect">
            <a:avLst/>
          </a:prstGeom>
          <a:noFill/>
        </p:spPr>
      </p:pic>
      <p:pic>
        <p:nvPicPr>
          <p:cNvPr id="1030" name="Picture 6" descr="d:\windows\downloads\Face-Images\Face Images\Final Testing Images\face6\1face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04249" y="1563639"/>
            <a:ext cx="1152128" cy="1152128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73" y="2715766"/>
            <a:ext cx="1152127" cy="1152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0" y="2715766"/>
            <a:ext cx="1152127" cy="1152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00" y="2715766"/>
            <a:ext cx="1152127" cy="1152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8" y="2701688"/>
            <a:ext cx="1152127" cy="1152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34" y="2715767"/>
            <a:ext cx="1143646" cy="11436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22" y="2701688"/>
            <a:ext cx="1166205" cy="11662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31557" y="4083918"/>
            <a:ext cx="302433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face-images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 : 2</a:t>
            </a:r>
            <a:r>
              <a:rPr lang="en-GB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Internet</a:t>
            </a:r>
          </a:p>
        </p:txBody>
      </p:sp>
      <p:sp>
        <p:nvSpPr>
          <p:cNvPr id="18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12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23528" y="1995686"/>
            <a:ext cx="3672408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CNN model: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l="10922" t="27300" r="51569" b="7901"/>
          <a:stretch>
            <a:fillRect/>
          </a:stretch>
        </p:blipFill>
        <p:spPr bwMode="auto">
          <a:xfrm>
            <a:off x="4211960" y="232325"/>
            <a:ext cx="4573016" cy="4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13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11560" y="267494"/>
            <a:ext cx="6048672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accuracy with different parameters: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57200" y="1059480"/>
            <a:ext cx="82288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IN" sz="20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</a:p>
          <a:p>
            <a:pPr marL="822960" lvl="1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epochs is 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defines the number times that the learning algorithm will work through the entire training dataset.</a:t>
            </a:r>
          </a:p>
          <a:p>
            <a:pPr marL="822960" lvl="1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epoch means that each sample in the training dataset has had an opportunity to update the internal model parameters.</a:t>
            </a:r>
            <a:endParaRPr lang="en-IN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IN" sz="20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per epoch</a:t>
            </a:r>
          </a:p>
          <a:p>
            <a:pPr marL="822960" lvl="1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Steps_per_epoch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 number of batches to train. It is used to define how many batches of samples to use in one epoch.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14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39552" y="195486"/>
            <a:ext cx="2952328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0" y="1131570"/>
            <a:ext cx="7839075" cy="346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 is a technique of altering the existing data to synthesis some more data for the model training process.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techniques for augmentation, some of them are:</a:t>
            </a:r>
          </a:p>
          <a:p>
            <a:pPr marL="800100" lvl="1" indent="-342900" algn="just">
              <a:lnSpc>
                <a:spcPct val="14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  <a:p>
            <a:pPr marL="800100" lvl="1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Flipping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Blurring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Addition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Erasing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Bightness Contrast and many more….</a:t>
            </a:r>
          </a:p>
        </p:txBody>
      </p:sp>
      <p:sp>
        <p:nvSpPr>
          <p:cNvPr id="2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15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5362" y="123096"/>
            <a:ext cx="1584176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Rotation: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windows\downloads\Screenshot (4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1957" y="267355"/>
            <a:ext cx="2664296" cy="287190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308215" y="3219450"/>
            <a:ext cx="98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</p:txBody>
      </p:sp>
      <p:sp>
        <p:nvSpPr>
          <p:cNvPr id="2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16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/>
          </p:nvPr>
        </p:nvSpPr>
        <p:spPr>
          <a:xfrm>
            <a:off x="1691640" y="483235"/>
            <a:ext cx="4737735" cy="2418715"/>
          </a:xfrm>
        </p:spPr>
        <p:txBody>
          <a:bodyPr vert="horz">
            <a:noAutofit/>
          </a:bodyPr>
          <a:lstStyle/>
          <a:p>
            <a:pPr marL="285750" lvl="3" indent="-285750" algn="just" fontAlgn="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rotate the original image by an arbitrary angle, as the object or person will not be changed even if we rotate the original image.</a:t>
            </a:r>
          </a:p>
          <a:p>
            <a:pPr marL="285750" lvl="3" indent="-285750" algn="just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this operation on our dataset we can over come the over fitting of model due to orientation of face / object.</a:t>
            </a:r>
          </a:p>
        </p:txBody>
      </p:sp>
      <p:pic>
        <p:nvPicPr>
          <p:cNvPr id="3" name="Picture 2" descr="image_0418_Face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139440"/>
            <a:ext cx="1804670" cy="1804670"/>
          </a:xfrm>
          <a:prstGeom prst="rect">
            <a:avLst/>
          </a:prstGeom>
        </p:spPr>
      </p:pic>
      <p:pic>
        <p:nvPicPr>
          <p:cNvPr id="5" name="Picture 4" descr="image_0418_Face_1_r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435" y="3139440"/>
            <a:ext cx="1797685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42)"/>
          <p:cNvPicPr>
            <a:picLocks noChangeAspect="1"/>
          </p:cNvPicPr>
          <p:nvPr/>
        </p:nvPicPr>
        <p:blipFill>
          <a:blip r:embed="rId3"/>
          <a:srcRect l="14176" t="30468" r="4014" b="22540"/>
          <a:stretch>
            <a:fillRect/>
          </a:stretch>
        </p:blipFill>
        <p:spPr>
          <a:xfrm>
            <a:off x="92710" y="267335"/>
            <a:ext cx="8957945" cy="3624580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17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1203325"/>
            <a:ext cx="5318760" cy="2983230"/>
          </a:xfrm>
        </p:spPr>
        <p:txBody>
          <a:bodyPr>
            <a:normAutofit/>
          </a:bodyPr>
          <a:lstStyle/>
          <a:p>
            <a:pPr marL="285750" lvl="0" indent="-285750" algn="just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flipping can be vertical or horizontal.</a:t>
            </a:r>
          </a:p>
          <a:p>
            <a:pPr marL="800100" lvl="1" indent="-342900" algn="just">
              <a:lnSpc>
                <a:spcPct val="190000"/>
              </a:lnSpc>
              <a:buFont typeface="Arial" panose="020B0604020202020204" pitchFamily="34" charset="0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flipping in this all the pixel rows and columns are vertically flipped.</a:t>
            </a:r>
          </a:p>
          <a:p>
            <a:pPr marL="800100" lvl="1" indent="-342900" algn="just">
              <a:lnSpc>
                <a:spcPct val="190000"/>
              </a:lnSpc>
              <a:buFont typeface="Arial" panose="020B0604020202020204" pitchFamily="34" charset="0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flipping in this all the pixel rows and columns are horizontally flipped.</a:t>
            </a:r>
          </a:p>
        </p:txBody>
      </p:sp>
      <p:sp>
        <p:nvSpPr>
          <p:cNvPr id="5" name="CustomShape 1"/>
          <p:cNvSpPr/>
          <p:nvPr/>
        </p:nvSpPr>
        <p:spPr>
          <a:xfrm>
            <a:off x="539552" y="195486"/>
            <a:ext cx="1584176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Flipping: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d:\windows\downloads\Screenshot (4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987574"/>
            <a:ext cx="2705100" cy="1476375"/>
          </a:xfrm>
          <a:prstGeom prst="rect">
            <a:avLst/>
          </a:prstGeom>
          <a:noFill/>
        </p:spPr>
      </p:pic>
      <p:pic>
        <p:nvPicPr>
          <p:cNvPr id="7" name="Picture 3" descr="d:\windows\downloads\Screenshot (42).png"/>
          <p:cNvPicPr>
            <a:picLocks noChangeAspect="1" noChangeArrowheads="1"/>
          </p:cNvPicPr>
          <p:nvPr/>
        </p:nvPicPr>
        <p:blipFill>
          <a:blip r:embed="rId3" cstate="print"/>
          <a:srcRect r="49423"/>
          <a:stretch>
            <a:fillRect/>
          </a:stretch>
        </p:blipFill>
        <p:spPr bwMode="auto">
          <a:xfrm>
            <a:off x="5868144" y="2715766"/>
            <a:ext cx="1368152" cy="1476375"/>
          </a:xfrm>
          <a:prstGeom prst="rect">
            <a:avLst/>
          </a:prstGeom>
          <a:noFill/>
        </p:spPr>
      </p:pic>
      <p:pic>
        <p:nvPicPr>
          <p:cNvPr id="2052" name="Picture 4" descr="d:\windows\downloads\Screenshot (43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7308304" y="2787774"/>
            <a:ext cx="1171575" cy="14001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16216" y="2427734"/>
            <a:ext cx="12961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</a:t>
            </a:r>
            <a:endParaRPr lang="en-US" sz="1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4227934"/>
            <a:ext cx="11521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flip</a:t>
            </a:r>
            <a:endParaRPr lang="en-US" sz="1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18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49)"/>
          <p:cNvPicPr>
            <a:picLocks noChangeAspect="1"/>
          </p:cNvPicPr>
          <p:nvPr/>
        </p:nvPicPr>
        <p:blipFill>
          <a:blip r:embed="rId2"/>
          <a:srcRect l="13778" t="46136" r="35826" b="29000"/>
          <a:stretch>
            <a:fillRect/>
          </a:stretch>
        </p:blipFill>
        <p:spPr>
          <a:xfrm>
            <a:off x="285750" y="769620"/>
            <a:ext cx="857250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67544" y="829086"/>
            <a:ext cx="8291264" cy="41703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recognition plays an important role in day to day life, national security, solution for most of the security issues we had encountered before and many more.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convolutional neural networks(CNN) and augmented data set for face recognition.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convolutional neural network models has an average accuracy of 86.68%  and under fitting or over fitting prone.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convolutinal neural network with augmented data set we can increase accuracy of our model and reduce the under fitting and over fitting problems.</a:t>
            </a:r>
          </a:p>
        </p:txBody>
      </p:sp>
      <p:sp>
        <p:nvSpPr>
          <p:cNvPr id="6" name="TextShape 4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7C6AE1-B978-4D48-9E8D-153321345184}" type="slidenum">
              <a:rPr lang="en-US" sz="1800" b="0" strike="noStrike" spc="-1">
                <a:latin typeface="Georgia" panose="02040502050405020303"/>
              </a:rPr>
              <a:t>2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67544" y="195486"/>
            <a:ext cx="1872208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1080135"/>
            <a:ext cx="8075240" cy="3213100"/>
          </a:xfrm>
        </p:spPr>
        <p:txBody>
          <a:bodyPr>
            <a:normAutofit fontScale="97500"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conditions which cause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bluring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 life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camera is stationary, but objects it is detecting are often moving; e.g. a camera is watching traffic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camera is moving, but objects it is detecting are stationary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camera and its objects its detecting are moving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to take over these we train our model with augmented images that are blurred with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intensities.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539750" y="195580"/>
            <a:ext cx="1631950" cy="63373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en-IN" sz="2400" b="1" i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Blurring: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2)"/>
          <p:cNvPicPr>
            <a:picLocks noChangeAspect="1"/>
          </p:cNvPicPr>
          <p:nvPr/>
        </p:nvPicPr>
        <p:blipFill>
          <a:blip r:embed="rId2"/>
          <a:srcRect l="13750" t="44407" r="14563" b="26198"/>
          <a:stretch>
            <a:fillRect/>
          </a:stretch>
        </p:blipFill>
        <p:spPr>
          <a:xfrm>
            <a:off x="467360" y="1059815"/>
            <a:ext cx="8241665" cy="1901190"/>
          </a:xfrm>
          <a:prstGeom prst="rect">
            <a:avLst/>
          </a:prstGeom>
        </p:spPr>
      </p:pic>
      <p:pic>
        <p:nvPicPr>
          <p:cNvPr id="3" name="Picture 2" descr="Screenshot (53)"/>
          <p:cNvPicPr>
            <a:picLocks noChangeAspect="1"/>
          </p:cNvPicPr>
          <p:nvPr/>
        </p:nvPicPr>
        <p:blipFill>
          <a:blip r:embed="rId3"/>
          <a:srcRect l="14563" t="44407" r="16139" b="26198"/>
          <a:stretch>
            <a:fillRect/>
          </a:stretch>
        </p:blipFill>
        <p:spPr>
          <a:xfrm>
            <a:off x="323215" y="987425"/>
            <a:ext cx="8478520" cy="20231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39552" y="195486"/>
            <a:ext cx="2232248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 Addition: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15437"/>
            <a:ext cx="79208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that is being added due to hardware used or due to low resolution camera will cause the following problems.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can reduce the accuracy of neural networks.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can lead to less generalization power when testing on real-world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training the model with noisy data we can improve the accuracy of the model.</a:t>
            </a:r>
          </a:p>
        </p:txBody>
      </p:sp>
      <p:pic>
        <p:nvPicPr>
          <p:cNvPr id="2" name="Picture 1" descr="image_0427_Face_2_alb_i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30" y="3134360"/>
            <a:ext cx="1879600" cy="1879600"/>
          </a:xfrm>
          <a:prstGeom prst="rect">
            <a:avLst/>
          </a:prstGeom>
        </p:spPr>
      </p:pic>
      <p:pic>
        <p:nvPicPr>
          <p:cNvPr id="5" name="Picture 4" descr="image_0416_Face_1_alb_i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80" y="3141980"/>
            <a:ext cx="1934210" cy="1863090"/>
          </a:xfrm>
          <a:prstGeom prst="rect">
            <a:avLst/>
          </a:prstGeom>
        </p:spPr>
      </p:pic>
      <p:sp>
        <p:nvSpPr>
          <p:cNvPr id="3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22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23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pic>
        <p:nvPicPr>
          <p:cNvPr id="13" name="Picture 12" descr="Screenshot (55)"/>
          <p:cNvPicPr>
            <a:picLocks noChangeAspect="1"/>
          </p:cNvPicPr>
          <p:nvPr/>
        </p:nvPicPr>
        <p:blipFill>
          <a:blip r:embed="rId3"/>
          <a:srcRect l="12993" t="41605" r="16132" b="29000"/>
          <a:stretch>
            <a:fillRect/>
          </a:stretch>
        </p:blipFill>
        <p:spPr>
          <a:xfrm>
            <a:off x="323850" y="1059815"/>
            <a:ext cx="8611870" cy="20091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39750" y="195580"/>
            <a:ext cx="2446655" cy="63373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Erasing</a:t>
            </a: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59582"/>
            <a:ext cx="79208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Erasing is proposed to randomly select a rectangle region in an image and erases its pixels with random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risk of overfitting and makes the model robust to occlusion.</a:t>
            </a:r>
            <a:endParaRPr lang="en-US" dirty="0"/>
          </a:p>
        </p:txBody>
      </p:sp>
      <p:pic>
        <p:nvPicPr>
          <p:cNvPr id="2" name="Picture 1" descr="face13_original_image_0293_Face_1_alb.jpg_e622f86d-1959-434d-85d7-6aa5bb700ef7_i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668493"/>
            <a:ext cx="2051050" cy="2051050"/>
          </a:xfrm>
          <a:prstGeom prst="rect">
            <a:avLst/>
          </a:prstGeom>
        </p:spPr>
      </p:pic>
      <p:sp>
        <p:nvSpPr>
          <p:cNvPr id="3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24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32446-9AD9-4E14-BB80-4DE18B952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68493"/>
            <a:ext cx="2232248" cy="2051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43)"/>
          <p:cNvPicPr>
            <a:picLocks noChangeAspect="1"/>
          </p:cNvPicPr>
          <p:nvPr/>
        </p:nvPicPr>
        <p:blipFill>
          <a:blip r:embed="rId3"/>
          <a:srcRect l="14340" t="35765" r="37674" b="35222"/>
          <a:stretch>
            <a:fillRect/>
          </a:stretch>
        </p:blipFill>
        <p:spPr>
          <a:xfrm>
            <a:off x="611505" y="444500"/>
            <a:ext cx="7748905" cy="2635250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25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6925945" y="4740910"/>
            <a:ext cx="1772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b="1" i="1" u="sng"/>
              <a:t>Augmented</a:t>
            </a:r>
          </a:p>
        </p:txBody>
      </p:sp>
      <p:pic>
        <p:nvPicPr>
          <p:cNvPr id="14" name="Picture 13" descr="image_0339_Face_1_a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70" y="3007360"/>
            <a:ext cx="1727835" cy="17278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83895" y="4715510"/>
            <a:ext cx="1772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b="1" i="1" u="sng"/>
              <a:t>Original</a:t>
            </a:r>
          </a:p>
        </p:txBody>
      </p:sp>
      <p:pic>
        <p:nvPicPr>
          <p:cNvPr id="9" name="Picture 8" descr="image_0252_Fac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2991485"/>
            <a:ext cx="1720850" cy="1720850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539750" y="195580"/>
            <a:ext cx="3771265" cy="63373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7500" lnSpcReduction="10000"/>
          </a:bodyPr>
          <a:lstStyle/>
          <a:p>
            <a:pPr algn="l">
              <a:lnSpc>
                <a:spcPct val="100000"/>
              </a:lnSpc>
            </a:pPr>
            <a:r>
              <a:rPr lang="en-GB" altLang="en-IN" sz="3665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Brightness Contrast</a:t>
            </a: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59582"/>
            <a:ext cx="7920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describes tones, specifically the relationship between the darkest and brightest parts of an image.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us in generating training our model for different conditions like high or low light and helps us in generalising the model.</a:t>
            </a:r>
            <a:endParaRPr lang="en-US" dirty="0"/>
          </a:p>
        </p:txBody>
      </p:sp>
      <p:pic>
        <p:nvPicPr>
          <p:cNvPr id="3" name="Picture 2" descr="image_0252_Fac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3003550"/>
            <a:ext cx="1720850" cy="1720850"/>
          </a:xfrm>
          <a:prstGeom prst="rect">
            <a:avLst/>
          </a:prstGeom>
        </p:spPr>
      </p:pic>
      <p:pic>
        <p:nvPicPr>
          <p:cNvPr id="7" name="Picture 6" descr="image_0252_Face_2_al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745" y="3003550"/>
            <a:ext cx="1720850" cy="17208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411730" y="4715510"/>
            <a:ext cx="1772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b="1" i="1" u="sng"/>
              <a:t>Augmented</a:t>
            </a:r>
          </a:p>
        </p:txBody>
      </p:sp>
      <p:pic>
        <p:nvPicPr>
          <p:cNvPr id="13" name="Picture 12" descr="image_0339_Face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635" y="3004185"/>
            <a:ext cx="1736725" cy="17367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207635" y="4712335"/>
            <a:ext cx="1772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b="1" i="1" u="sng"/>
              <a:t>Original</a:t>
            </a:r>
          </a:p>
        </p:txBody>
      </p:sp>
      <p:sp>
        <p:nvSpPr>
          <p:cNvPr id="2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26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45)"/>
          <p:cNvPicPr>
            <a:picLocks noChangeAspect="1"/>
          </p:cNvPicPr>
          <p:nvPr/>
        </p:nvPicPr>
        <p:blipFill>
          <a:blip r:embed="rId3"/>
          <a:srcRect l="14431" t="37185" r="7938" b="32679"/>
          <a:stretch>
            <a:fillRect/>
          </a:stretch>
        </p:blipFill>
        <p:spPr>
          <a:xfrm>
            <a:off x="107950" y="1130300"/>
            <a:ext cx="8881110" cy="19392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27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829685" y="3218815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i="1" u="sng"/>
              <a:t>Driver Code</a:t>
            </a:r>
          </a:p>
        </p:txBody>
      </p:sp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28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EAFA1-71F7-468B-A2F0-44E092ED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87574"/>
            <a:ext cx="7331075" cy="15012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39750" y="195580"/>
            <a:ext cx="3167380" cy="63373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GB" alt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Synthesis Analysis</a:t>
            </a: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4195" y="1131570"/>
            <a:ext cx="8055610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number of images in original dataset be “ n ”.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each step of Augmentation we can generate “ n ” new images(data).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data set consist of 244 images of 16 classes.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rotation it will be 488.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GB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brightness contrast it will be 976.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random erasing it will be 1952.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noiseaddition it will be 3904 and so on....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Augmented dataset size is 15616 we had successfully generated 15372 images from the existing dataset of 244 images.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Augmented dataset is 64 times greater than the original dataset.</a:t>
            </a:r>
          </a:p>
        </p:txBody>
      </p:sp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29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67544" y="1419622"/>
            <a:ext cx="8363272" cy="201622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Achieving high accuracy in face recognition using convolutional neural network and augmented data set.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Reducing the training and validation losses.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coming the under fitting and over fitting problems.</a:t>
            </a:r>
          </a:p>
        </p:txBody>
      </p:sp>
      <p:sp>
        <p:nvSpPr>
          <p:cNvPr id="5" name="TextShape 4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7C6AE1-B978-4D48-9E8D-153321345184}" type="slidenum">
              <a:rPr lang="en-US" sz="1800" b="0" strike="noStrike" spc="-1">
                <a:latin typeface="Georgia" panose="02040502050405020303"/>
              </a:rPr>
              <a:t>3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467544" y="411510"/>
            <a:ext cx="2088232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39552" y="195486"/>
            <a:ext cx="1656184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457200" y="1059480"/>
            <a:ext cx="82288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09600" y="1211580"/>
            <a:ext cx="8228965" cy="2877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96240" indent="-28575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CNN model depends on the hyper parameters like epochs, steps per epochs, strides </a:t>
            </a:r>
            <a:r>
              <a:rPr lang="en-GB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e.t.c</a:t>
            </a:r>
            <a:endParaRPr lang="en-GB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indent="-28575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should be careful while selecting hyper parameters even though by increasing a parameters may lead to increase or decrease in parameters may lead to decrease in accuracy this might lead to </a:t>
            </a:r>
            <a:r>
              <a:rPr lang="en-GB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fitting.</a:t>
            </a:r>
          </a:p>
          <a:p>
            <a:pPr marL="396240" indent="-28575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 plays a crucial role in how our model works.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30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39552" y="195486"/>
            <a:ext cx="1656184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:</a:t>
            </a:r>
            <a:endParaRPr lang="en-IN" sz="2400" b="1" i="1" u="sng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09600" y="1211580"/>
            <a:ext cx="8228965" cy="2877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96240" indent="-28575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IN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helps in overcoming the problem of under fitting due to less number of training dataset.</a:t>
            </a:r>
          </a:p>
          <a:p>
            <a:pPr marL="396240" indent="-28575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IN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Augmentation techniques helps us in overcoming the overfitting problem of different conditions.</a:t>
            </a:r>
          </a:p>
          <a:p>
            <a:pPr marL="396240" indent="-28575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IN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generated a 64 times greater dataset than the original dataset.</a:t>
            </a:r>
          </a:p>
        </p:txBody>
      </p:sp>
      <p:sp>
        <p:nvSpPr>
          <p:cNvPr id="8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31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611505" y="771525"/>
            <a:ext cx="8228965" cy="4243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70" algn="just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Peng Lu , Baoye Song &amp; Lin Xu (2020): Human face recognition based on convolutional neural network and augmented dataset, Systems Science &amp; Control Engineering, DOI: 10.1080/21642583.2020.1836526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Peng, X., Ma, J., Liu, Y., He, J., Wang, W., &amp; Wang, Y. (2019). Research on Face Recognition Based on Small Samples of CNN. 2019 IEEE International Conference on Electron Devices and Solid-State Circuits (EDSSC). doi:10.1109/edssc.2019.8754183</a:t>
            </a:r>
          </a:p>
          <a:p>
            <a:pPr marL="365760" indent="-255270" algn="just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Kim, Y., Uddin, A. F. M. S., &amp; Bae, S.-H. (2021). Local Augment: Utilizing Local Bias Property of Convolutional Neural Networks for Data Augmentation. IEEE Access, 9, 15191–15199. doi:10.1109/access.2021.3050758</a:t>
            </a:r>
          </a:p>
          <a:p>
            <a:pPr marL="365760" indent="-255270" algn="just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Kutlugün, M. A., Şirin, Y., &amp; Karakaya, M. A. (2019). The Effects of Augmented Training Dataset on Performance of Convolutional Neural Networks in Face Recognition System. Proceedings of the 2019 Federated Conference on Computer Science and Information Systems. doi:10.15439/2019f181 </a:t>
            </a:r>
          </a:p>
          <a:p>
            <a:pPr marL="365760" indent="-255270" algn="just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8D41B63-CCD0-41E7-AEB0-8A1FA75A8131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32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11505" y="51435"/>
            <a:ext cx="1813560" cy="63373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i="1" u="sng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GB" sz="2400" spc="-1" dirty="0">
                <a:solidFill>
                  <a:srgbClr val="424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Editable Thanks PPT Templates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640" y="1275480"/>
            <a:ext cx="5759280" cy="3239640"/>
          </a:xfrm>
          <a:prstGeom prst="rect">
            <a:avLst/>
          </a:prstGeom>
          <a:ln w="0">
            <a:noFill/>
          </a:ln>
        </p:spPr>
      </p:pic>
      <p:sp>
        <p:nvSpPr>
          <p:cNvPr id="6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D58E3B-CECA-4520-90A4-E938CDB0746C}" type="slidenum">
              <a:rPr lang="en-US" sz="1800" b="0" strike="noStrike" spc="-1">
                <a:solidFill>
                  <a:schemeClr val="bg1"/>
                </a:solidFill>
                <a:latin typeface="Georgia" panose="02040502050405020303"/>
              </a:rPr>
              <a:t>33</a:t>
            </a:fld>
            <a:endParaRPr lang="en-US" sz="1800" b="0" strike="noStrike" spc="-1" dirty="0">
              <a:solidFill>
                <a:schemeClr val="bg1"/>
              </a:solidFill>
              <a:latin typeface="Georgia" panose="020405020504050203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1560" y="267494"/>
            <a:ext cx="1944216" cy="633600"/>
          </a:xfrm>
          <a:prstGeom prst="rect">
            <a:avLst/>
          </a:prstGeom>
          <a:solidFill>
            <a:schemeClr val="bg1"/>
          </a:solidFill>
          <a:ln w="31680">
            <a:noFill/>
          </a:ln>
          <a:effectLst>
            <a:outerShdw dist="28080" dir="5400000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67544" y="1131590"/>
            <a:ext cx="8228880" cy="3867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is a recognition technique used to detect faces in a photograph and recognising the individual through trained models.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the point that other methods of identification can be more accurate, face recognition has always remained a significant focus of research because of its non-meddling nature and because it is people’s facile method of personal identification.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Covolutional neural networks(CNN) is a deep learning model.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is a very popular algorithm to work on images classification and image processing, like object detection, face detection, posture detection and many more.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2BAA3A7-6A96-461F-8B89-06B15A95AA77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4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8" descr="Understanding of Convolutional Neural Network (CNN) — Deep Learning | by  Prabhu | Medium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70" y="2715840"/>
            <a:ext cx="8963640" cy="230364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395536" y="411381"/>
            <a:ext cx="8228880" cy="22322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neural networks performs matrix multiplication to get appropriate result, but in CNN we use a mathematical technique called convolution.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5270" algn="just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 panose="02040502050405020303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layers in a CNN some are input layer, convo layer(convolution + RelU), pooling layer, flatten layer, fully connected layer, softmax layer, and output layer.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55520" y="-136440"/>
            <a:ext cx="297720" cy="29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155520" y="-136440"/>
            <a:ext cx="297720" cy="29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155520" y="-136440"/>
            <a:ext cx="297720" cy="29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TextShape 5"/>
          <p:cNvSpPr txBox="1"/>
          <p:nvPr/>
        </p:nvSpPr>
        <p:spPr>
          <a:xfrm>
            <a:off x="7010280" y="4869720"/>
            <a:ext cx="2133360" cy="2736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1FFB68-7067-4664-9D64-5E3BACE6CB1E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5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F5044-338B-483C-A223-075A64C02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699542"/>
            <a:ext cx="8097380" cy="37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99004E-1809-42E9-8FA6-4B1A6509E56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11510"/>
            <a:ext cx="8229240" cy="424847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eveloped CNN is composed of two convolutional layers (C1 and C2) and two pooling layers (S1 and S2). These layers are arranged alternately in the form of C1-S1-C2-S2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featuremap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input layer, which is used to put the normalized face image into the CNN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 is the first convolutional layer that includes 6 feature maps, in which each neuron is convoluted with a randomly generated convolution kernel with size of 5 × 5. S1 is the first pooling layer, whose output is 6 feature maps calculated based on the output of previous layer. </a:t>
            </a:r>
          </a:p>
        </p:txBody>
      </p:sp>
    </p:spTree>
    <p:extLst>
      <p:ext uri="{BB962C8B-B14F-4D97-AF65-F5344CB8AC3E}">
        <p14:creationId xmlns:p14="http://schemas.microsoft.com/office/powerpoint/2010/main" val="202720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DBCEBB-9973-45E2-B636-2B5473D7AD1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771550"/>
            <a:ext cx="8229240" cy="341489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in the feature map is connected with the mean convolution kernel of the corresponding feature map in C1 layer, and the receptive fields of the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elementswill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overlapped with each other.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 and S2 are,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respectively, the second convolutional layer and pooling layer, both of which have 12 feature maps and similar calculation steps with their previous counterparts.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a fully connected single-layer perceptron is placed between the S2 layer and the output layer.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0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67360" y="915670"/>
            <a:ext cx="8228965" cy="201041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 augmentation is a technique that can be used to artificially expand the size of a training dataset by creating modified versions of images in the dataset.</a:t>
            </a: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 augmentation is used to expand the training dataset in order to improve the performance and ability of the model to generalize.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7010640" y="486990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1A01284-584F-4065-9302-68A310464274}" type="slidenum">
              <a:rPr lang="en-US" sz="1800" b="0" strike="noStrike" spc="-1">
                <a:solidFill>
                  <a:srgbClr val="000000"/>
                </a:solidFill>
                <a:latin typeface="Georgia" panose="02040502050405020303"/>
              </a:rPr>
              <a:t>9</a:t>
            </a:fld>
            <a:endParaRPr lang="en-IN" sz="1800" b="0" strike="noStrike" spc="-1" dirty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1685</Words>
  <Application>Microsoft Office PowerPoint</Application>
  <PresentationFormat>On-screen Show (16:9)</PresentationFormat>
  <Paragraphs>179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Georgia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Srikanth Nelluri</dc:creator>
  <cp:lastModifiedBy>Srikanth Nelluri</cp:lastModifiedBy>
  <cp:revision>243</cp:revision>
  <dcterms:created xsi:type="dcterms:W3CDTF">2021-08-10T03:33:00Z</dcterms:created>
  <dcterms:modified xsi:type="dcterms:W3CDTF">2022-04-30T02:55:27Z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  <property fmtid="{D5CDD505-2E9C-101B-9397-08002B2CF9AE}" pid="12" name="ICV">
    <vt:lpwstr>05F3465D3130421C908CB9BFD0EA3671</vt:lpwstr>
  </property>
  <property fmtid="{D5CDD505-2E9C-101B-9397-08002B2CF9AE}" pid="13" name="KSOProductBuildVer">
    <vt:lpwstr>1033-11.2.0.10463</vt:lpwstr>
  </property>
</Properties>
</file>