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30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234bd4bf1_2_7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1234bd4bf1_2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234bd4bf1_2_7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234bd4bf1_2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234bd4bf1_2_7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1234bd4bf1_2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234bd4bf1_2_7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1234bd4bf1_2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1234bd4bf1_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1234bd4bf1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234bd4bf1_0_8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1234bd4bf1_0_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234bd4bf1_0_1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1234bd4bf1_0_1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234bd4bf1_2_6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1234bd4bf1_2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234bd4bf1_2_6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234bd4bf1_2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234bd4bf1_2_6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1234bd4bf1_2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1234bd4bf1_2_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1234bd4bf1_2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234bd4bf1_2_6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234bd4bf1_2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234bd4bf1_2_7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1234bd4bf1_2_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5"/>
        <p:cNvGrpSpPr/>
        <p:nvPr/>
      </p:nvGrpSpPr>
      <p:grpSpPr>
        <a:xfrm>
          <a:off x="0" y="0"/>
          <a:ext cx="0" cy="0"/>
          <a:chOff x="0" y="0"/>
          <a:chExt cx="0" cy="0"/>
        </a:xfrm>
      </p:grpSpPr>
      <p:grpSp>
        <p:nvGrpSpPr>
          <p:cNvPr id="86" name="Google Shape;86;p14"/>
          <p:cNvGrpSpPr/>
          <p:nvPr/>
        </p:nvGrpSpPr>
        <p:grpSpPr>
          <a:xfrm>
            <a:off x="6098378" y="5"/>
            <a:ext cx="3045625" cy="2030570"/>
            <a:chOff x="6098378" y="5"/>
            <a:chExt cx="3045625" cy="2030570"/>
          </a:xfrm>
        </p:grpSpPr>
        <p:sp>
          <p:nvSpPr>
            <p:cNvPr id="87" name="Google Shape;87;p1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4"/>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93" name="Google Shape;93;p1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94" name="Google Shape;94;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5"/>
        <p:cNvGrpSpPr/>
        <p:nvPr/>
      </p:nvGrpSpPr>
      <p:grpSpPr>
        <a:xfrm>
          <a:off x="0" y="0"/>
          <a:ext cx="0" cy="0"/>
          <a:chOff x="0" y="0"/>
          <a:chExt cx="0" cy="0"/>
        </a:xfrm>
      </p:grpSpPr>
      <p:grpSp>
        <p:nvGrpSpPr>
          <p:cNvPr id="96" name="Google Shape;96;p15"/>
          <p:cNvGrpSpPr/>
          <p:nvPr/>
        </p:nvGrpSpPr>
        <p:grpSpPr>
          <a:xfrm>
            <a:off x="6098378" y="5"/>
            <a:ext cx="3045625" cy="2030570"/>
            <a:chOff x="6098378" y="5"/>
            <a:chExt cx="3045625" cy="2030570"/>
          </a:xfrm>
        </p:grpSpPr>
        <p:sp>
          <p:nvSpPr>
            <p:cNvPr id="97" name="Google Shape;97;p15"/>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5"/>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03" name="Google Shape;103;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
        <p:cNvGrpSpPr/>
        <p:nvPr/>
      </p:nvGrpSpPr>
      <p:grpSpPr>
        <a:xfrm>
          <a:off x="0" y="0"/>
          <a:ext cx="0" cy="0"/>
          <a:chOff x="0" y="0"/>
          <a:chExt cx="0" cy="0"/>
        </a:xfrm>
      </p:grpSpPr>
      <p:grpSp>
        <p:nvGrpSpPr>
          <p:cNvPr id="105" name="Google Shape;105;p16"/>
          <p:cNvGrpSpPr/>
          <p:nvPr/>
        </p:nvGrpSpPr>
        <p:grpSpPr>
          <a:xfrm>
            <a:off x="0" y="3903669"/>
            <a:ext cx="9144000" cy="1239925"/>
            <a:chOff x="0" y="3903669"/>
            <a:chExt cx="9144000" cy="1239925"/>
          </a:xfrm>
        </p:grpSpPr>
        <p:sp>
          <p:nvSpPr>
            <p:cNvPr id="106" name="Google Shape;106;p16"/>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2" name="Google Shape;112;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13" name="Google Shape;113;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6" name="Google Shape;116;p17"/>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17" name="Google Shape;117;p17"/>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18" name="Google Shape;118;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21" name="Google Shape;121;p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24" name="Google Shape;124;p19"/>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25" name="Google Shape;125;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126"/>
        <p:cNvGrpSpPr/>
        <p:nvPr/>
      </p:nvGrpSpPr>
      <p:grpSpPr>
        <a:xfrm>
          <a:off x="0" y="0"/>
          <a:ext cx="0" cy="0"/>
          <a:chOff x="0" y="0"/>
          <a:chExt cx="0" cy="0"/>
        </a:xfrm>
      </p:grpSpPr>
      <p:grpSp>
        <p:nvGrpSpPr>
          <p:cNvPr id="127" name="Google Shape;127;p20"/>
          <p:cNvGrpSpPr/>
          <p:nvPr/>
        </p:nvGrpSpPr>
        <p:grpSpPr>
          <a:xfrm>
            <a:off x="6098378" y="5"/>
            <a:ext cx="3045625" cy="2030570"/>
            <a:chOff x="6098378" y="5"/>
            <a:chExt cx="3045625" cy="2030570"/>
          </a:xfrm>
        </p:grpSpPr>
        <p:sp>
          <p:nvSpPr>
            <p:cNvPr id="128" name="Google Shape;128;p20"/>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20"/>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34" name="Google Shape;134;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5"/>
        <p:cNvGrpSpPr/>
        <p:nvPr/>
      </p:nvGrpSpPr>
      <p:grpSpPr>
        <a:xfrm>
          <a:off x="0" y="0"/>
          <a:ext cx="0" cy="0"/>
          <a:chOff x="0" y="0"/>
          <a:chExt cx="0" cy="0"/>
        </a:xfrm>
      </p:grpSpPr>
      <p:sp>
        <p:nvSpPr>
          <p:cNvPr id="136" name="Google Shape;136;p21"/>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 name="Google Shape;137;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38" name="Google Shape;138;p2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39" name="Google Shape;139;p21"/>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0" name="Google Shape;140;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141" name="Google Shape;141;p2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2"/>
        <p:cNvGrpSpPr/>
        <p:nvPr/>
      </p:nvGrpSpPr>
      <p:grpSpPr>
        <a:xfrm>
          <a:off x="0" y="0"/>
          <a:ext cx="0" cy="0"/>
          <a:chOff x="0" y="0"/>
          <a:chExt cx="0" cy="0"/>
        </a:xfrm>
      </p:grpSpPr>
      <p:sp>
        <p:nvSpPr>
          <p:cNvPr id="143" name="Google Shape;143;p22"/>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44" name="Google Shape;144;p2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45"/>
        <p:cNvGrpSpPr/>
        <p:nvPr/>
      </p:nvGrpSpPr>
      <p:grpSpPr>
        <a:xfrm>
          <a:off x="0" y="0"/>
          <a:ext cx="0" cy="0"/>
          <a:chOff x="0" y="0"/>
          <a:chExt cx="0" cy="0"/>
        </a:xfrm>
      </p:grpSpPr>
      <p:grpSp>
        <p:nvGrpSpPr>
          <p:cNvPr id="146" name="Google Shape;146;p23"/>
          <p:cNvGrpSpPr/>
          <p:nvPr/>
        </p:nvGrpSpPr>
        <p:grpSpPr>
          <a:xfrm>
            <a:off x="6098378" y="5"/>
            <a:ext cx="3045625" cy="2030570"/>
            <a:chOff x="6098378" y="5"/>
            <a:chExt cx="3045625" cy="2030570"/>
          </a:xfrm>
        </p:grpSpPr>
        <p:sp>
          <p:nvSpPr>
            <p:cNvPr id="147" name="Google Shape;147;p2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3"/>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153" name="Google Shape;153;p23"/>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154" name="Google Shape;154;p2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
        <p:cNvGrpSpPr/>
        <p:nvPr/>
      </p:nvGrpSpPr>
      <p:grpSpPr>
        <a:xfrm>
          <a:off x="0" y="0"/>
          <a:ext cx="0" cy="0"/>
          <a:chOff x="0" y="0"/>
          <a:chExt cx="0" cy="0"/>
        </a:xfrm>
      </p:grpSpPr>
      <p:sp>
        <p:nvSpPr>
          <p:cNvPr id="156" name="Google Shape;156;p2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83" name="Google Shape;83;p1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4" name="Google Shape;84;p1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ctrTitle"/>
          </p:nvPr>
        </p:nvSpPr>
        <p:spPr>
          <a:xfrm>
            <a:off x="598100" y="382025"/>
            <a:ext cx="6980700" cy="1837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solidFill>
                  <a:srgbClr val="00FFFF"/>
                </a:solidFill>
              </a:rPr>
              <a:t>Emotion Recognition by Textual Tweets Classification Using Voting Classifier (LR-SGD)</a:t>
            </a:r>
            <a:endParaRPr>
              <a:solidFill>
                <a:srgbClr val="00FFFF"/>
              </a:solidFill>
            </a:endParaRPr>
          </a:p>
        </p:txBody>
      </p:sp>
      <p:sp>
        <p:nvSpPr>
          <p:cNvPr id="162" name="Google Shape;162;p25"/>
          <p:cNvSpPr txBox="1">
            <a:spLocks noGrp="1"/>
          </p:cNvSpPr>
          <p:nvPr>
            <p:ph type="subTitle" idx="1"/>
          </p:nvPr>
        </p:nvSpPr>
        <p:spPr>
          <a:xfrm>
            <a:off x="708325" y="2355300"/>
            <a:ext cx="4398300" cy="7068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Clr>
                <a:srgbClr val="000000"/>
              </a:buClr>
              <a:buSzPts val="688"/>
              <a:buFont typeface="Arial"/>
              <a:buNone/>
            </a:pPr>
            <a:r>
              <a:rPr lang="en" sz="1800" dirty="0">
                <a:solidFill>
                  <a:srgbClr val="FFFF00"/>
                </a:solidFill>
                <a:highlight>
                  <a:schemeClr val="dk1"/>
                </a:highlight>
                <a:latin typeface="Lato"/>
                <a:ea typeface="Lato"/>
                <a:cs typeface="Lato"/>
                <a:sym typeface="Lato"/>
              </a:rPr>
              <a:t>Guide : Mr. M. Srikanth ,</a:t>
            </a:r>
            <a:endParaRPr sz="1800" dirty="0">
              <a:solidFill>
                <a:srgbClr val="FFFF00"/>
              </a:solidFill>
              <a:highlight>
                <a:schemeClr val="dk1"/>
              </a:highlight>
              <a:latin typeface="Lato"/>
              <a:ea typeface="Lato"/>
              <a:cs typeface="Lato"/>
              <a:sym typeface="Lato"/>
            </a:endParaRPr>
          </a:p>
          <a:p>
            <a:pPr marL="0" lvl="0" indent="0" algn="l" rtl="0">
              <a:lnSpc>
                <a:spcPct val="80000"/>
              </a:lnSpc>
              <a:spcBef>
                <a:spcPts val="0"/>
              </a:spcBef>
              <a:spcAft>
                <a:spcPts val="0"/>
              </a:spcAft>
              <a:buClr>
                <a:srgbClr val="000000"/>
              </a:buClr>
              <a:buSzPts val="688"/>
              <a:buFont typeface="Arial"/>
              <a:buNone/>
            </a:pPr>
            <a:r>
              <a:rPr lang="en" sz="1800">
                <a:solidFill>
                  <a:srgbClr val="FFFF00"/>
                </a:solidFill>
                <a:highlight>
                  <a:schemeClr val="dk1"/>
                </a:highlight>
                <a:latin typeface="Lato"/>
                <a:ea typeface="Lato"/>
                <a:cs typeface="Lato"/>
                <a:sym typeface="Lato"/>
              </a:rPr>
              <a:t>                 Associate </a:t>
            </a:r>
            <a:r>
              <a:rPr lang="en" sz="1800" dirty="0">
                <a:solidFill>
                  <a:srgbClr val="FFFF00"/>
                </a:solidFill>
                <a:highlight>
                  <a:schemeClr val="dk1"/>
                </a:highlight>
                <a:latin typeface="Lato"/>
                <a:ea typeface="Lato"/>
                <a:cs typeface="Lato"/>
                <a:sym typeface="Lato"/>
              </a:rPr>
              <a:t>Professor</a:t>
            </a:r>
            <a:endParaRPr sz="2112" dirty="0">
              <a:highlight>
                <a:schemeClr val="dk1"/>
              </a:highlight>
            </a:endParaRPr>
          </a:p>
        </p:txBody>
      </p:sp>
      <p:sp>
        <p:nvSpPr>
          <p:cNvPr id="163" name="Google Shape;163;p25"/>
          <p:cNvSpPr txBox="1"/>
          <p:nvPr/>
        </p:nvSpPr>
        <p:spPr>
          <a:xfrm>
            <a:off x="5568500" y="3585200"/>
            <a:ext cx="33126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00"/>
                </a:solidFill>
                <a:latin typeface="Roboto"/>
                <a:ea typeface="Roboto"/>
                <a:cs typeface="Roboto"/>
                <a:sym typeface="Roboto"/>
              </a:rPr>
              <a:t>P.Naveen Kumar(Y18CS131)</a:t>
            </a:r>
            <a:endParaRPr sz="1800">
              <a:solidFill>
                <a:srgbClr val="FFFF00"/>
              </a:solidFill>
              <a:latin typeface="Roboto"/>
              <a:ea typeface="Roboto"/>
              <a:cs typeface="Roboto"/>
              <a:sym typeface="Roboto"/>
            </a:endParaRPr>
          </a:p>
          <a:p>
            <a:pPr marL="0" lvl="0" indent="0" algn="l" rtl="0">
              <a:spcBef>
                <a:spcPts val="0"/>
              </a:spcBef>
              <a:spcAft>
                <a:spcPts val="0"/>
              </a:spcAft>
              <a:buNone/>
            </a:pPr>
            <a:r>
              <a:rPr lang="en" sz="1800">
                <a:solidFill>
                  <a:srgbClr val="FFFF00"/>
                </a:solidFill>
                <a:latin typeface="Roboto"/>
                <a:ea typeface="Roboto"/>
                <a:cs typeface="Roboto"/>
                <a:sym typeface="Roboto"/>
              </a:rPr>
              <a:t>N.Deepak(Y18CS122)</a:t>
            </a:r>
            <a:endParaRPr sz="1800">
              <a:solidFill>
                <a:srgbClr val="FFFF00"/>
              </a:solidFill>
              <a:latin typeface="Roboto"/>
              <a:ea typeface="Roboto"/>
              <a:cs typeface="Roboto"/>
              <a:sym typeface="Roboto"/>
            </a:endParaRPr>
          </a:p>
          <a:p>
            <a:pPr marL="0" lvl="0" indent="0" algn="l" rtl="0">
              <a:spcBef>
                <a:spcPts val="0"/>
              </a:spcBef>
              <a:spcAft>
                <a:spcPts val="0"/>
              </a:spcAft>
              <a:buNone/>
            </a:pPr>
            <a:r>
              <a:rPr lang="en" sz="1800">
                <a:solidFill>
                  <a:srgbClr val="FFFF00"/>
                </a:solidFill>
                <a:latin typeface="Roboto"/>
                <a:ea typeface="Roboto"/>
                <a:cs typeface="Roboto"/>
                <a:sym typeface="Roboto"/>
              </a:rPr>
              <a:t>P.Revanth(Y18CS141)</a:t>
            </a:r>
            <a:endParaRPr sz="1800">
              <a:solidFill>
                <a:srgbClr val="FFFF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a:t>
            </a:r>
            <a:endParaRPr/>
          </a:p>
        </p:txBody>
      </p:sp>
      <p:sp>
        <p:nvSpPr>
          <p:cNvPr id="217" name="Google Shape;217;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DT algorithm is the category of supervised ML and is being widely used in regression and classification tasks. Selection of root node of a tree of each level is its main challenge which is called as attribute selection.</a:t>
            </a:r>
            <a:endParaRPr/>
          </a:p>
          <a:p>
            <a:pPr marL="457200" lvl="0" indent="-342900" algn="l" rtl="0">
              <a:spcBef>
                <a:spcPts val="0"/>
              </a:spcBef>
              <a:spcAft>
                <a:spcPts val="0"/>
              </a:spcAft>
              <a:buSzPts val="1800"/>
              <a:buChar char="●"/>
            </a:pPr>
            <a:r>
              <a:rPr lang="en"/>
              <a:t>In this , Gini index is used to find probability of root node by calculating sum of squares of attribute values and then subtracted by 1.</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Voting Classifier</a:t>
            </a:r>
            <a:endParaRPr/>
          </a:p>
        </p:txBody>
      </p:sp>
      <p:sp>
        <p:nvSpPr>
          <p:cNvPr id="223" name="Google Shape;223;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a:t>Voting Classifier(VC) is a cooperative learning which engages multiple individual classifiers and combines their predictions, which could attain better performance than a single classifier</a:t>
            </a:r>
            <a:endParaRPr/>
          </a:p>
          <a:p>
            <a:pPr marL="457200" lvl="0" indent="-342900" algn="just" rtl="0">
              <a:spcBef>
                <a:spcPts val="0"/>
              </a:spcBef>
              <a:spcAft>
                <a:spcPts val="0"/>
              </a:spcAft>
              <a:buSzPts val="1800"/>
              <a:buChar char="●"/>
            </a:pPr>
            <a:r>
              <a:rPr lang="en"/>
              <a:t>The VC is a meta-classifier for joining tantamount or hypothetically exceptional ML classifiers for order through greater part throwing a voting form.</a:t>
            </a:r>
            <a:endParaRPr/>
          </a:p>
          <a:p>
            <a:pPr marL="457200" lvl="0" indent="-342900" algn="just" rtl="0">
              <a:spcBef>
                <a:spcPts val="0"/>
              </a:spcBef>
              <a:spcAft>
                <a:spcPts val="0"/>
              </a:spcAft>
              <a:buSzPts val="1800"/>
              <a:buAutoNum type="arabicPeriod"/>
            </a:pPr>
            <a:r>
              <a:rPr lang="en"/>
              <a:t>LOGISTIC REGRESSION</a:t>
            </a:r>
            <a:endParaRPr/>
          </a:p>
          <a:p>
            <a:pPr marL="457200" lvl="0" indent="-342900" algn="just" rtl="0">
              <a:spcBef>
                <a:spcPts val="0"/>
              </a:spcBef>
              <a:spcAft>
                <a:spcPts val="0"/>
              </a:spcAft>
              <a:buSzPts val="1800"/>
              <a:buAutoNum type="arabicPeriod"/>
            </a:pPr>
            <a:r>
              <a:rPr lang="en"/>
              <a:t>STOCHASTIC GRADIENT DESCENT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311700" y="239750"/>
            <a:ext cx="8520600" cy="68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Proposed voting classifier architecture (LR-SGD)</a:t>
            </a:r>
            <a:endParaRPr/>
          </a:p>
        </p:txBody>
      </p:sp>
      <p:pic>
        <p:nvPicPr>
          <p:cNvPr id="229" name="Google Shape;229;p36"/>
          <p:cNvPicPr preferRelativeResize="0"/>
          <p:nvPr/>
        </p:nvPicPr>
        <p:blipFill>
          <a:blip r:embed="rId3">
            <a:alphaModFix/>
          </a:blip>
          <a:stretch>
            <a:fillRect/>
          </a:stretch>
        </p:blipFill>
        <p:spPr>
          <a:xfrm>
            <a:off x="1601850" y="843000"/>
            <a:ext cx="5264275" cy="392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set</a:t>
            </a:r>
            <a:endParaRPr/>
          </a:p>
        </p:txBody>
      </p:sp>
      <p:pic>
        <p:nvPicPr>
          <p:cNvPr id="235" name="Google Shape;235;p37"/>
          <p:cNvPicPr preferRelativeResize="0"/>
          <p:nvPr/>
        </p:nvPicPr>
        <p:blipFill>
          <a:blip r:embed="rId3">
            <a:alphaModFix/>
          </a:blip>
          <a:stretch>
            <a:fillRect/>
          </a:stretch>
        </p:blipFill>
        <p:spPr>
          <a:xfrm>
            <a:off x="439825" y="1111775"/>
            <a:ext cx="8392475" cy="324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8"/>
          <p:cNvPicPr preferRelativeResize="0"/>
          <p:nvPr/>
        </p:nvPicPr>
        <p:blipFill>
          <a:blip r:embed="rId3">
            <a:alphaModFix/>
          </a:blip>
          <a:stretch>
            <a:fillRect/>
          </a:stretch>
        </p:blipFill>
        <p:spPr>
          <a:xfrm>
            <a:off x="0" y="1187800"/>
            <a:ext cx="8126075" cy="344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394350" y="410000"/>
            <a:ext cx="84381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p:txBody>
      </p:sp>
      <p:sp>
        <p:nvSpPr>
          <p:cNvPr id="169" name="Google Shape;169;p26"/>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fontScale="25000"/>
          </a:bodyPr>
          <a:lstStyle/>
          <a:p>
            <a:pPr marL="0" lvl="0" indent="0" algn="just" rtl="0">
              <a:spcBef>
                <a:spcPts val="0"/>
              </a:spcBef>
              <a:spcAft>
                <a:spcPts val="1200"/>
              </a:spcAft>
              <a:buNone/>
            </a:pPr>
            <a:r>
              <a:rPr lang="en" sz="6700"/>
              <a:t>The proliferation of user-generated content on social media has made opinion mining an arduous job. As a microblogging platform,Twitter is being used to collect views about products, trends, and politics. Sentiment analysis is a technique used to analyze the attitude, emotions and opinions of different people towards anything, and it can be carried out on tweets to analyze public opinion on news, policies, social movements, and personalities. By employing Machine Learning models, opinion mining can be performed without reading tweets manually. Their results could assist governments and businesses in rolling out policies, products, and events. Seven Machine Learning models are implemented for emotion recognition by classifying tweets as happy or unhappy. With an in-depth comparative performance analysis.</a:t>
            </a:r>
            <a:endParaRPr sz="6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Existing System</a:t>
            </a:r>
            <a:endParaRPr/>
          </a:p>
        </p:txBody>
      </p:sp>
      <p:sp>
        <p:nvSpPr>
          <p:cNvPr id="175" name="Google Shape;175;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a:t>Sentiment analysis is applied on  Twitter dataset and its conclusions.</a:t>
            </a:r>
            <a:endParaRPr/>
          </a:p>
          <a:p>
            <a:pPr marL="457200" lvl="0" indent="-342900" algn="just" rtl="0">
              <a:spcBef>
                <a:spcPts val="0"/>
              </a:spcBef>
              <a:spcAft>
                <a:spcPts val="0"/>
              </a:spcAft>
              <a:buSzPts val="1800"/>
              <a:buChar char="●"/>
            </a:pPr>
            <a:r>
              <a:rPr lang="en"/>
              <a:t>The distinct approaches and conclusions of algorithm performance were compared.</a:t>
            </a:r>
            <a:endParaRPr/>
          </a:p>
          <a:p>
            <a:pPr marL="457200" lvl="0" indent="-342900" algn="just" rtl="0">
              <a:spcBef>
                <a:spcPts val="0"/>
              </a:spcBef>
              <a:spcAft>
                <a:spcPts val="0"/>
              </a:spcAft>
              <a:buSzPts val="1800"/>
              <a:buChar char="●"/>
            </a:pPr>
            <a:r>
              <a:rPr lang="en"/>
              <a:t>Lexicon based approaches have been explored by many researchers for emotion classification. </a:t>
            </a:r>
            <a:endParaRPr/>
          </a:p>
          <a:p>
            <a:pPr marL="457200" lvl="0" indent="-342900" algn="just" rtl="0">
              <a:spcBef>
                <a:spcPts val="0"/>
              </a:spcBef>
              <a:spcAft>
                <a:spcPts val="0"/>
              </a:spcAft>
              <a:buSzPts val="1800"/>
              <a:buChar char="●"/>
            </a:pPr>
            <a:r>
              <a:rPr lang="en"/>
              <a:t>Previously emotion-based feature extraction using domain specific lexicon generation. They captured association of words and emotions using a unigram mixture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311700" y="261525"/>
            <a:ext cx="8520600" cy="555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System</a:t>
            </a:r>
            <a:endParaRPr/>
          </a:p>
        </p:txBody>
      </p:sp>
      <p:sp>
        <p:nvSpPr>
          <p:cNvPr id="181" name="Google Shape;181;p28"/>
          <p:cNvSpPr txBox="1">
            <a:spLocks noGrp="1"/>
          </p:cNvSpPr>
          <p:nvPr>
            <p:ph type="body" idx="1"/>
          </p:nvPr>
        </p:nvSpPr>
        <p:spPr>
          <a:xfrm>
            <a:off x="311700" y="817425"/>
            <a:ext cx="8520600" cy="39993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
              <a:t>models for emotion recognition by tweet classification using Tf and TF-IDF. This research presents a voting classifier (LR-SGD) and aims to estimate the performance of famous ML classifiers on twitter datasets</a:t>
            </a:r>
            <a:endParaRPr/>
          </a:p>
          <a:p>
            <a:pPr marL="457200" lvl="0" indent="-342900" algn="just" rtl="0">
              <a:spcBef>
                <a:spcPts val="0"/>
              </a:spcBef>
              <a:spcAft>
                <a:spcPts val="0"/>
              </a:spcAft>
              <a:buSzPts val="1800"/>
              <a:buChar char="●"/>
            </a:pPr>
            <a:r>
              <a:rPr lang="en"/>
              <a:t>Machine learning-based classifiers including support vector machine (SVM), Decision Tree Classifier (DTC), Naive Bayes (NB), Random Forest (RF), Gradient Boosting Machine (GBM) and Logistic Regression (LR) trained on Twitter dataset are compared for emotion recognition.</a:t>
            </a:r>
            <a:endParaRPr/>
          </a:p>
          <a:p>
            <a:pPr marL="457200" lvl="0" indent="-342900" algn="just" rtl="0">
              <a:spcBef>
                <a:spcPts val="0"/>
              </a:spcBef>
              <a:spcAft>
                <a:spcPts val="0"/>
              </a:spcAft>
              <a:buSzPts val="1800"/>
              <a:buChar char="●"/>
            </a:pPr>
            <a:r>
              <a:rPr lang="en"/>
              <a:t>• A voting classifier (VC) designed to classify tweets which combines LR and SGD and outperformed using TF-IDF</a:t>
            </a:r>
            <a:endParaRPr/>
          </a:p>
          <a:p>
            <a:pPr marL="457200" lvl="0" indent="-342900" algn="just" rtl="0">
              <a:spcBef>
                <a:spcPts val="0"/>
              </a:spcBef>
              <a:spcAft>
                <a:spcPts val="0"/>
              </a:spcAft>
              <a:buSzPts val="1800"/>
              <a:buChar char="●"/>
            </a:pPr>
            <a:r>
              <a:rPr lang="en"/>
              <a:t>The proposed model stability is further validated by applying it on two different datasets, one binary dataset (containing hatred or non-hatred classes) and other multi-class dataset (containing product reviews having 1 to 5 ratings)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body" idx="1"/>
          </p:nvPr>
        </p:nvSpPr>
        <p:spPr>
          <a:xfrm>
            <a:off x="654675" y="419000"/>
            <a:ext cx="7845300" cy="3994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7" name="Google Shape;187;p29"/>
          <p:cNvPicPr preferRelativeResize="0"/>
          <p:nvPr/>
        </p:nvPicPr>
        <p:blipFill>
          <a:blip r:embed="rId3">
            <a:alphaModFix/>
          </a:blip>
          <a:stretch>
            <a:fillRect/>
          </a:stretch>
        </p:blipFill>
        <p:spPr>
          <a:xfrm>
            <a:off x="445300" y="244350"/>
            <a:ext cx="8253375" cy="445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Descriptions of Methods</a:t>
            </a:r>
            <a:endParaRPr/>
          </a:p>
          <a:p>
            <a:pPr marL="0" lvl="0" indent="0" algn="l" rtl="0">
              <a:spcBef>
                <a:spcPts val="0"/>
              </a:spcBef>
              <a:spcAft>
                <a:spcPts val="0"/>
              </a:spcAft>
              <a:buNone/>
            </a:pPr>
            <a:endParaRPr/>
          </a:p>
        </p:txBody>
      </p:sp>
      <p:sp>
        <p:nvSpPr>
          <p:cNvPr id="193" name="Google Shape;193;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This work utilized five supervised machine learning algorithms: </a:t>
            </a:r>
            <a:endParaRPr/>
          </a:p>
          <a:p>
            <a:pPr marL="457200" lvl="0" indent="-342900" algn="just" rtl="0">
              <a:spcBef>
                <a:spcPts val="1200"/>
              </a:spcBef>
              <a:spcAft>
                <a:spcPts val="0"/>
              </a:spcAft>
              <a:buSzPts val="1800"/>
              <a:buAutoNum type="arabicPeriod"/>
            </a:pPr>
            <a:r>
              <a:rPr lang="en"/>
              <a:t>Random Forest (RF)</a:t>
            </a:r>
            <a:endParaRPr/>
          </a:p>
          <a:p>
            <a:pPr marL="457200" lvl="0" indent="-342900" algn="just" rtl="0">
              <a:spcBef>
                <a:spcPts val="0"/>
              </a:spcBef>
              <a:spcAft>
                <a:spcPts val="0"/>
              </a:spcAft>
              <a:buSzPts val="1800"/>
              <a:buAutoNum type="arabicPeriod"/>
            </a:pPr>
            <a:r>
              <a:rPr lang="en"/>
              <a:t>Support Vector Machines (SVM)</a:t>
            </a:r>
            <a:endParaRPr/>
          </a:p>
          <a:p>
            <a:pPr marL="457200" lvl="0" indent="-342900" algn="just" rtl="0">
              <a:spcBef>
                <a:spcPts val="0"/>
              </a:spcBef>
              <a:spcAft>
                <a:spcPts val="0"/>
              </a:spcAft>
              <a:buSzPts val="1800"/>
              <a:buAutoNum type="arabicPeriod"/>
            </a:pPr>
            <a:r>
              <a:rPr lang="en"/>
              <a:t>Naive Bayes (NB) </a:t>
            </a:r>
            <a:endParaRPr/>
          </a:p>
          <a:p>
            <a:pPr marL="457200" lvl="0" indent="-342900" algn="just" rtl="0">
              <a:spcBef>
                <a:spcPts val="0"/>
              </a:spcBef>
              <a:spcAft>
                <a:spcPts val="0"/>
              </a:spcAft>
              <a:buSzPts val="1800"/>
              <a:buAutoNum type="arabicPeriod"/>
            </a:pPr>
            <a:r>
              <a:rPr lang="en"/>
              <a:t>Decision Tree (DT)</a:t>
            </a:r>
            <a:endParaRPr/>
          </a:p>
          <a:p>
            <a:pPr marL="457200" lvl="0" indent="-342900" algn="just" rtl="0">
              <a:spcBef>
                <a:spcPts val="0"/>
              </a:spcBef>
              <a:spcAft>
                <a:spcPts val="0"/>
              </a:spcAft>
              <a:buSzPts val="1800"/>
              <a:buAutoNum type="arabicPeriod"/>
            </a:pPr>
            <a:r>
              <a:rPr lang="en"/>
              <a:t>Voting Classifier(Logistic Regression + Stochastic Gradient Descent classifier).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a:t>
            </a:r>
            <a:endParaRPr/>
          </a:p>
        </p:txBody>
      </p:sp>
      <p:sp>
        <p:nvSpPr>
          <p:cNvPr id="199" name="Google Shape;199;p31"/>
          <p:cNvSpPr txBox="1">
            <a:spLocks noGrp="1"/>
          </p:cNvSpPr>
          <p:nvPr>
            <p:ph type="body" idx="1"/>
          </p:nvPr>
        </p:nvSpPr>
        <p:spPr>
          <a:xfrm>
            <a:off x="311700" y="1251650"/>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RF is a tree based classifier in which input vector generated trees randomly. RF uses random features, to create multiple decision trees, to make a forest. Then class labels of test data are predicted by aggregating voting of all trees. Higher weights are assigned to the decision trees with low value error. Overall prediction accuracy is improved by considering trees with low error rate.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Support Vector Machine</a:t>
            </a:r>
            <a:endParaRPr/>
          </a:p>
        </p:txBody>
      </p:sp>
      <p:sp>
        <p:nvSpPr>
          <p:cNvPr id="205" name="Google Shape;205;p32"/>
          <p:cNvSpPr txBox="1">
            <a:spLocks noGrp="1"/>
          </p:cNvSpPr>
          <p:nvPr>
            <p:ph type="body" idx="1"/>
          </p:nvPr>
        </p:nvSpPr>
        <p:spPr>
          <a:xfrm>
            <a:off x="311700" y="1229875"/>
            <a:ext cx="8520600" cy="354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Support vector machine (SVM) is understood that executes properly as sentiment analysis.</a:t>
            </a:r>
            <a:endParaRPr/>
          </a:p>
          <a:p>
            <a:pPr marL="457200" lvl="0" indent="-342900" algn="l" rtl="0">
              <a:spcBef>
                <a:spcPts val="0"/>
              </a:spcBef>
              <a:spcAft>
                <a:spcPts val="0"/>
              </a:spcAft>
              <a:buSzPts val="1800"/>
              <a:buChar char="●"/>
            </a:pPr>
            <a:r>
              <a:rPr lang="en"/>
              <a:t>SVM typifies preference, confines and makes usage of the mechanisms for the assessment and examines records.</a:t>
            </a:r>
            <a:endParaRPr/>
          </a:p>
          <a:p>
            <a:pPr marL="457200" lvl="0" indent="-374650" algn="l" rtl="0">
              <a:spcBef>
                <a:spcPts val="0"/>
              </a:spcBef>
              <a:spcAft>
                <a:spcPts val="0"/>
              </a:spcAft>
              <a:buSzPts val="2300"/>
              <a:buChar char="●"/>
            </a:pPr>
            <a:r>
              <a:rPr lang="en" sz="1700">
                <a:solidFill>
                  <a:srgbClr val="333333"/>
                </a:solidFill>
                <a:highlight>
                  <a:srgbClr val="FFFFFF"/>
                </a:highlight>
              </a:rPr>
              <a:t>The goal of the SVM algorithm is to create the best line or decision boundary that can segregate n-dimensional space into classes so that we can easily put the new data point in the correct category in the future.</a:t>
            </a:r>
            <a:endParaRPr sz="1700">
              <a:solidFill>
                <a:srgbClr val="333333"/>
              </a:solidFill>
              <a:highlight>
                <a:srgbClr val="FFFFFF"/>
              </a:highlight>
            </a:endParaRPr>
          </a:p>
          <a:p>
            <a:pPr marL="457200" lvl="0" indent="-342900" algn="l" rtl="0">
              <a:spcBef>
                <a:spcPts val="0"/>
              </a:spcBef>
              <a:spcAft>
                <a:spcPts val="0"/>
              </a:spcAft>
              <a:buClr>
                <a:srgbClr val="333333"/>
              </a:buClr>
              <a:buSzPts val="1800"/>
              <a:buChar char="●"/>
            </a:pPr>
            <a:r>
              <a:rPr lang="en">
                <a:solidFill>
                  <a:srgbClr val="333333"/>
                </a:solidFill>
                <a:highlight>
                  <a:srgbClr val="FFFFFF"/>
                </a:highlight>
              </a:rPr>
              <a:t>Support-vector machines in machine learning includes focused learning models connected to learning evaluations which inspect material that is exploited to categorize, also revert inspection.</a:t>
            </a:r>
            <a:endParaRPr>
              <a:solidFill>
                <a:srgbClr val="333333"/>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Naive Bayes</a:t>
            </a:r>
            <a:endParaRPr/>
          </a:p>
        </p:txBody>
      </p:sp>
      <p:sp>
        <p:nvSpPr>
          <p:cNvPr id="211" name="Google Shape;211;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 In machine learning, Naive Bayes classifiers are a gathering of essential "probabilistic classifiers" considering applying Bayes’ speculation with gullible opportunity assumptions between the features. </a:t>
            </a:r>
            <a:endParaRPr/>
          </a:p>
          <a:p>
            <a:pPr marL="457200" lvl="0" indent="-342900" algn="l" rtl="0">
              <a:spcBef>
                <a:spcPts val="0"/>
              </a:spcBef>
              <a:spcAft>
                <a:spcPts val="0"/>
              </a:spcAft>
              <a:buSzPts val="1800"/>
              <a:buChar char="●"/>
            </a:pPr>
            <a:r>
              <a:rPr lang="en"/>
              <a:t>They are considered as the minimum problematic Bayesian network models. </a:t>
            </a:r>
            <a:endParaRPr/>
          </a:p>
          <a:p>
            <a:pPr marL="45720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781</Words>
  <Application>Microsoft Office PowerPoint</Application>
  <PresentationFormat>On-screen Show (16:9)</PresentationFormat>
  <Paragraphs>45</Paragraphs>
  <Slides>14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Lato</vt:lpstr>
      <vt:lpstr>Roboto</vt:lpstr>
      <vt:lpstr>Arial</vt:lpstr>
      <vt:lpstr>Geometric</vt:lpstr>
      <vt:lpstr>Geometric</vt:lpstr>
      <vt:lpstr>Emotion Recognition by Textual Tweets Classification Using Voting Classifier (LR-SGD)</vt:lpstr>
      <vt:lpstr>Abstract</vt:lpstr>
      <vt:lpstr>Existing System</vt:lpstr>
      <vt:lpstr>Proposed System</vt:lpstr>
      <vt:lpstr>PowerPoint Presentation</vt:lpstr>
      <vt:lpstr>Descriptions of Methods </vt:lpstr>
      <vt:lpstr>Random Forest</vt:lpstr>
      <vt:lpstr>Support Vector Machine</vt:lpstr>
      <vt:lpstr>Naive Bayes</vt:lpstr>
      <vt:lpstr>Decision Tree</vt:lpstr>
      <vt:lpstr>Voting Classifier</vt:lpstr>
      <vt:lpstr>Proposed voting classifier architecture (LR-SGD)</vt:lpstr>
      <vt:lpstr>Data 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by Textual Tweets Classification Using Voting Classifier (LR-SGD)</dc:title>
  <cp:lastModifiedBy>revanth chowdary</cp:lastModifiedBy>
  <cp:revision>1</cp:revision>
  <dcterms:modified xsi:type="dcterms:W3CDTF">2022-04-26T06:42:40Z</dcterms:modified>
</cp:coreProperties>
</file>