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E288-6A97-44D3-A4DC-5C2CF75667E2}"/>
              </a:ext>
            </a:extLst>
          </p:cNvPr>
          <p:cNvSpPr>
            <a:spLocks noGrp="1"/>
          </p:cNvSpPr>
          <p:nvPr>
            <p:ph type="ctrTitle"/>
          </p:nvPr>
        </p:nvSpPr>
        <p:spPr>
          <a:xfrm>
            <a:off x="810909" y="777110"/>
            <a:ext cx="9844258" cy="2376014"/>
          </a:xfrm>
        </p:spPr>
        <p:txBody>
          <a:bodyPr/>
          <a:lstStyle/>
          <a:p>
            <a:r>
              <a:rPr lang="en-US" sz="3600" b="1" dirty="0"/>
              <a:t>Comparing Prediction Performance for Crash Injury Severity Among Various Machine Learning and Statistical Methods</a:t>
            </a:r>
            <a:endParaRPr lang="en-IN" sz="3600" b="1" dirty="0"/>
          </a:p>
        </p:txBody>
      </p:sp>
      <p:sp>
        <p:nvSpPr>
          <p:cNvPr id="3" name="Subtitle 2">
            <a:extLst>
              <a:ext uri="{FF2B5EF4-FFF2-40B4-BE49-F238E27FC236}">
                <a16:creationId xmlns:a16="http://schemas.microsoft.com/office/drawing/2014/main" id="{09CBEE51-05FC-4C6F-B689-2E4E97364278}"/>
              </a:ext>
            </a:extLst>
          </p:cNvPr>
          <p:cNvSpPr>
            <a:spLocks noGrp="1"/>
          </p:cNvSpPr>
          <p:nvPr>
            <p:ph type="subTitle" idx="1"/>
          </p:nvPr>
        </p:nvSpPr>
        <p:spPr>
          <a:xfrm>
            <a:off x="883881" y="4026608"/>
            <a:ext cx="10424237" cy="1707771"/>
          </a:xfrm>
        </p:spPr>
        <p:txBody>
          <a:bodyPr>
            <a:normAutofit/>
          </a:bodyPr>
          <a:lstStyle/>
          <a:p>
            <a:r>
              <a:rPr lang="en-IN" sz="2000" b="1" dirty="0"/>
              <a:t>Guided by- p. Rama Krishna									Batch no- 11</a:t>
            </a:r>
          </a:p>
          <a:p>
            <a:r>
              <a:rPr lang="en-IN" sz="2000" b="1" dirty="0"/>
              <a:t>																P. Lakshmi Gouthami</a:t>
            </a:r>
          </a:p>
          <a:p>
            <a:r>
              <a:rPr lang="en-IN" sz="2000" b="1" dirty="0"/>
              <a:t>																P. Himaja</a:t>
            </a:r>
          </a:p>
          <a:p>
            <a:r>
              <a:rPr lang="en-IN" sz="2000" b="1" dirty="0"/>
              <a:t>																P. Lavanya</a:t>
            </a:r>
          </a:p>
        </p:txBody>
      </p:sp>
    </p:spTree>
    <p:extLst>
      <p:ext uri="{BB962C8B-B14F-4D97-AF65-F5344CB8AC3E}">
        <p14:creationId xmlns:p14="http://schemas.microsoft.com/office/powerpoint/2010/main" val="309736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186421-0CF7-4B65-90E3-4C628CABCB13}"/>
              </a:ext>
            </a:extLst>
          </p:cNvPr>
          <p:cNvSpPr txBox="1"/>
          <p:nvPr/>
        </p:nvSpPr>
        <p:spPr>
          <a:xfrm>
            <a:off x="777239" y="1129703"/>
            <a:ext cx="9646920" cy="4401205"/>
          </a:xfrm>
          <a:prstGeom prst="rect">
            <a:avLst/>
          </a:prstGeom>
          <a:noFill/>
        </p:spPr>
        <p:txBody>
          <a:bodyPr wrap="square">
            <a:spAutoFit/>
          </a:bodyPr>
          <a:lstStyle/>
          <a:p>
            <a:pPr marL="285750" indent="-285750" algn="just">
              <a:buFont typeface="Wingdings" panose="05000000000000000000" pitchFamily="2" charset="2"/>
              <a:buChar char="Ø"/>
            </a:pPr>
            <a:r>
              <a:rPr lang="en-US" sz="2000" dirty="0"/>
              <a:t>The four Machine Learning models are supervised learning in nature which treat crash injury severity modeling as a classification problem: the crashes are classified into different categories according to their severity level.</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The machine learning models need to be trained by the labeled dataset, and then can predict the injury severity given the crash attributes.</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In the two statistical models, the OP model treats crash injury severity as an ordinal variable and estimates the relationships between injury severity and explanatory factors.</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The MNL model treats crash injury severity as a category variable without recognizing the ordinal feature of injury severity, but allows each severity level change independently.</a:t>
            </a:r>
            <a:endParaRPr lang="en-IN" sz="2000" dirty="0"/>
          </a:p>
        </p:txBody>
      </p:sp>
    </p:spTree>
    <p:extLst>
      <p:ext uri="{BB962C8B-B14F-4D97-AF65-F5344CB8AC3E}">
        <p14:creationId xmlns:p14="http://schemas.microsoft.com/office/powerpoint/2010/main" val="179039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B8D26-3912-4CA5-9C8F-90EF99A1292F}"/>
              </a:ext>
            </a:extLst>
          </p:cNvPr>
          <p:cNvSpPr txBox="1"/>
          <p:nvPr/>
        </p:nvSpPr>
        <p:spPr>
          <a:xfrm>
            <a:off x="1017870" y="891207"/>
            <a:ext cx="9281161" cy="2862322"/>
          </a:xfrm>
          <a:prstGeom prst="rect">
            <a:avLst/>
          </a:prstGeom>
          <a:noFill/>
        </p:spPr>
        <p:txBody>
          <a:bodyPr wrap="square">
            <a:spAutoFit/>
          </a:bodyPr>
          <a:lstStyle/>
          <a:p>
            <a:pPr marL="285750" indent="-285750" algn="just">
              <a:buFont typeface="Wingdings" panose="05000000000000000000" pitchFamily="2" charset="2"/>
              <a:buChar char="Ø"/>
            </a:pPr>
            <a:r>
              <a:rPr lang="en-US" dirty="0"/>
              <a:t>Ten experiments with differently sampled training and testing datasets will be conducted to reduce the bias associated with random separation of datasets.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For the five-level classification task, the accuracy of prediction is the most important indicator for the predicting performance.</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The mean classification accuracy of ten estimates and the standard deviation will be considered for comparison analysis.</a:t>
            </a:r>
          </a:p>
          <a:p>
            <a:pPr algn="just"/>
            <a:endParaRPr lang="en-US" dirty="0"/>
          </a:p>
          <a:p>
            <a:pPr algn="just"/>
            <a:endParaRPr lang="en-IN" dirty="0"/>
          </a:p>
        </p:txBody>
      </p:sp>
      <p:pic>
        <p:nvPicPr>
          <p:cNvPr id="5" name="Picture 4">
            <a:extLst>
              <a:ext uri="{FF2B5EF4-FFF2-40B4-BE49-F238E27FC236}">
                <a16:creationId xmlns:a16="http://schemas.microsoft.com/office/drawing/2014/main" id="{941D9C5D-1177-48BA-BC46-D779B6403C85}"/>
              </a:ext>
            </a:extLst>
          </p:cNvPr>
          <p:cNvPicPr>
            <a:picLocks noChangeAspect="1"/>
          </p:cNvPicPr>
          <p:nvPr/>
        </p:nvPicPr>
        <p:blipFill rotWithShape="1">
          <a:blip r:embed="rId2"/>
          <a:srcRect b="3039"/>
          <a:stretch/>
        </p:blipFill>
        <p:spPr>
          <a:xfrm>
            <a:off x="1255249" y="3429000"/>
            <a:ext cx="6685594" cy="2553686"/>
          </a:xfrm>
          <a:prstGeom prst="rect">
            <a:avLst/>
          </a:prstGeom>
        </p:spPr>
      </p:pic>
    </p:spTree>
    <p:extLst>
      <p:ext uri="{BB962C8B-B14F-4D97-AF65-F5344CB8AC3E}">
        <p14:creationId xmlns:p14="http://schemas.microsoft.com/office/powerpoint/2010/main" val="5505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6B70-0F05-40AD-8500-E7B37F28B6F0}"/>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592D9AA2-A1E6-4ABD-90E4-D55A50F15473}"/>
              </a:ext>
            </a:extLst>
          </p:cNvPr>
          <p:cNvSpPr txBox="1"/>
          <p:nvPr/>
        </p:nvSpPr>
        <p:spPr>
          <a:xfrm>
            <a:off x="760325" y="2618886"/>
            <a:ext cx="10404979" cy="326544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t>Focusses on the comparison of the predictive performance for crash injury severity between various machine learning and statistical models with distinct modeling logic.</a:t>
            </a:r>
          </a:p>
          <a:p>
            <a:pPr marL="342900" indent="-342900" algn="just">
              <a:lnSpc>
                <a:spcPct val="150000"/>
              </a:lnSpc>
              <a:buFont typeface="Arial" panose="020B0604020202020204" pitchFamily="34" charset="0"/>
              <a:buChar char="•"/>
            </a:pPr>
            <a:r>
              <a:rPr lang="en-US" sz="2000" dirty="0"/>
              <a:t>Based on crash data collected at freeway diverge areas, the models were developed for predicting the injury severity associated with each crash.</a:t>
            </a:r>
          </a:p>
          <a:p>
            <a:pPr marL="342900" indent="-342900" algn="just">
              <a:lnSpc>
                <a:spcPct val="150000"/>
              </a:lnSpc>
              <a:buFont typeface="Arial" panose="020B0604020202020204" pitchFamily="34" charset="0"/>
              <a:buChar char="•"/>
            </a:pPr>
            <a:r>
              <a:rPr lang="en-US" sz="2000" dirty="0"/>
              <a:t>The predicting accuracy of each model on the training set and testing set was calculated and compared.</a:t>
            </a:r>
            <a:endParaRPr lang="en-IN" sz="2000" dirty="0"/>
          </a:p>
        </p:txBody>
      </p:sp>
    </p:spTree>
    <p:extLst>
      <p:ext uri="{BB962C8B-B14F-4D97-AF65-F5344CB8AC3E}">
        <p14:creationId xmlns:p14="http://schemas.microsoft.com/office/powerpoint/2010/main" val="330102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A87E-6836-48DF-B06E-980A360EC9B6}"/>
              </a:ext>
            </a:extLst>
          </p:cNvPr>
          <p:cNvSpPr>
            <a:spLocks noGrp="1"/>
          </p:cNvSpPr>
          <p:nvPr>
            <p:ph type="title"/>
          </p:nvPr>
        </p:nvSpPr>
        <p:spPr>
          <a:xfrm>
            <a:off x="1966888" y="1068762"/>
            <a:ext cx="8453906" cy="2696632"/>
          </a:xfrm>
        </p:spPr>
        <p:txBody>
          <a:bodyPr/>
          <a:lstStyle/>
          <a:p>
            <a:r>
              <a:rPr lang="en-IN" sz="9600" b="1" dirty="0"/>
              <a:t>THANK YOU</a:t>
            </a:r>
          </a:p>
        </p:txBody>
      </p:sp>
    </p:spTree>
    <p:extLst>
      <p:ext uri="{BB962C8B-B14F-4D97-AF65-F5344CB8AC3E}">
        <p14:creationId xmlns:p14="http://schemas.microsoft.com/office/powerpoint/2010/main" val="48121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5F2E-0829-4865-BF2F-70C7067D220E}"/>
              </a:ext>
            </a:extLst>
          </p:cNvPr>
          <p:cNvSpPr>
            <a:spLocks noGrp="1"/>
          </p:cNvSpPr>
          <p:nvPr>
            <p:ph type="title"/>
          </p:nvPr>
        </p:nvSpPr>
        <p:spPr/>
        <p:txBody>
          <a:bodyPr/>
          <a:lstStyle/>
          <a:p>
            <a:r>
              <a:rPr lang="en-IN" sz="4000" dirty="0"/>
              <a:t>ABSTRACT</a:t>
            </a:r>
          </a:p>
        </p:txBody>
      </p:sp>
      <p:sp>
        <p:nvSpPr>
          <p:cNvPr id="3" name="Content Placeholder 2">
            <a:extLst>
              <a:ext uri="{FF2B5EF4-FFF2-40B4-BE49-F238E27FC236}">
                <a16:creationId xmlns:a16="http://schemas.microsoft.com/office/drawing/2014/main" id="{81504645-3454-4A68-A371-A382EEB72B17}"/>
              </a:ext>
            </a:extLst>
          </p:cNvPr>
          <p:cNvSpPr>
            <a:spLocks noGrp="1"/>
          </p:cNvSpPr>
          <p:nvPr>
            <p:ph idx="1"/>
          </p:nvPr>
        </p:nvSpPr>
        <p:spPr>
          <a:xfrm>
            <a:off x="739501" y="2463219"/>
            <a:ext cx="10993695" cy="3639198"/>
          </a:xfrm>
        </p:spPr>
        <p:txBody>
          <a:bodyPr>
            <a:noAutofit/>
          </a:bodyPr>
          <a:lstStyle/>
          <a:p>
            <a:pPr algn="just">
              <a:lnSpc>
                <a:spcPct val="150000"/>
              </a:lnSpc>
            </a:pPr>
            <a:r>
              <a:rPr lang="en-US" sz="2400" dirty="0">
                <a:solidFill>
                  <a:schemeClr val="tx1">
                    <a:lumMod val="85000"/>
                    <a:lumOff val="15000"/>
                  </a:schemeClr>
                </a:solidFill>
              </a:rPr>
              <a:t>Crash injury severity prediction is a promising research target in traffic safety.</a:t>
            </a:r>
          </a:p>
          <a:p>
            <a:pPr algn="just">
              <a:lnSpc>
                <a:spcPct val="150000"/>
              </a:lnSpc>
            </a:pPr>
            <a:r>
              <a:rPr lang="en-US" sz="2400" dirty="0">
                <a:solidFill>
                  <a:schemeClr val="tx1">
                    <a:lumMod val="85000"/>
                    <a:lumOff val="15000"/>
                  </a:schemeClr>
                </a:solidFill>
              </a:rPr>
              <a:t>Traditionally, various statistical methods were used for modeling crash injury severities.</a:t>
            </a:r>
          </a:p>
          <a:p>
            <a:pPr algn="just">
              <a:lnSpc>
                <a:spcPct val="150000"/>
              </a:lnSpc>
            </a:pPr>
            <a:r>
              <a:rPr lang="en-US" sz="2400" dirty="0">
                <a:solidFill>
                  <a:schemeClr val="tx1">
                    <a:lumMod val="85000"/>
                    <a:lumOff val="15000"/>
                  </a:schemeClr>
                </a:solidFill>
              </a:rPr>
              <a:t>In recent years, machine learning based methods are becoming popular due to their good predictive performance.</a:t>
            </a:r>
          </a:p>
        </p:txBody>
      </p:sp>
    </p:spTree>
    <p:extLst>
      <p:ext uri="{BB962C8B-B14F-4D97-AF65-F5344CB8AC3E}">
        <p14:creationId xmlns:p14="http://schemas.microsoft.com/office/powerpoint/2010/main" val="42434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3E01A-222E-44B2-A3FE-A11A2751BC59}"/>
              </a:ext>
            </a:extLst>
          </p:cNvPr>
          <p:cNvSpPr txBox="1"/>
          <p:nvPr/>
        </p:nvSpPr>
        <p:spPr>
          <a:xfrm>
            <a:off x="786864" y="799743"/>
            <a:ext cx="9454415" cy="571226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t>The aim is focused at comparing the predictive performance, including prediction accuracy and estimation of variable importance, among various machine learning and statistical methods with distinct modeling logic for crash severity analysis.</a:t>
            </a:r>
          </a:p>
          <a:p>
            <a:pPr marL="285750" indent="-285750" algn="just">
              <a:lnSpc>
                <a:spcPct val="150000"/>
              </a:lnSpc>
              <a:buFont typeface="Wingdings" panose="05000000000000000000" pitchFamily="2" charset="2"/>
              <a:buChar char="Ø"/>
            </a:pPr>
            <a:endParaRPr lang="en-US" sz="1200" dirty="0"/>
          </a:p>
          <a:p>
            <a:pPr marL="285750" indent="-285750" algn="just">
              <a:lnSpc>
                <a:spcPct val="150000"/>
              </a:lnSpc>
              <a:buFont typeface="Wingdings" panose="05000000000000000000" pitchFamily="2" charset="2"/>
              <a:buChar char="Ø"/>
            </a:pPr>
            <a:r>
              <a:rPr lang="en-US" sz="2000" dirty="0"/>
              <a:t>The correct prediction rate for each crash severity level and the overall correct prediction rate were calculated. </a:t>
            </a:r>
          </a:p>
          <a:p>
            <a:pPr marL="285750" indent="-285750" algn="just">
              <a:lnSpc>
                <a:spcPct val="150000"/>
              </a:lnSpc>
              <a:buFont typeface="Wingdings" panose="05000000000000000000" pitchFamily="2" charset="2"/>
              <a:buChar char="Ø"/>
            </a:pPr>
            <a:endParaRPr lang="en-US" sz="1200" dirty="0"/>
          </a:p>
          <a:p>
            <a:pPr marL="285750" indent="-285750" algn="just">
              <a:lnSpc>
                <a:spcPct val="150000"/>
              </a:lnSpc>
              <a:buFont typeface="Wingdings" panose="05000000000000000000" pitchFamily="2" charset="2"/>
              <a:buChar char="Ø"/>
            </a:pPr>
            <a:r>
              <a:rPr lang="en-US" sz="1900" dirty="0"/>
              <a:t>The Main task is:</a:t>
            </a:r>
            <a:endParaRPr lang="en-US" dirty="0"/>
          </a:p>
          <a:p>
            <a:pPr marL="742950" lvl="1" indent="-285750" algn="just">
              <a:lnSpc>
                <a:spcPct val="150000"/>
              </a:lnSpc>
              <a:buFont typeface="Arial" panose="020B0604020202020204" pitchFamily="34" charset="0"/>
              <a:buChar char="•"/>
            </a:pPr>
            <a:r>
              <a:rPr lang="en-US" sz="1900" dirty="0"/>
              <a:t>Comparison of prediction accuracy of six methods including the K-Nearest Neighbor (KNN), Decision Tree (DT), RF, SVM, OP and MNL in predicting each crash severity</a:t>
            </a:r>
          </a:p>
          <a:p>
            <a:pPr marL="285750" indent="-285750" algn="just">
              <a:lnSpc>
                <a:spcPct val="150000"/>
              </a:lnSpc>
              <a:buFont typeface="Wingdings" panose="05000000000000000000" pitchFamily="2" charset="2"/>
              <a:buChar char="Ø"/>
            </a:pPr>
            <a:endParaRPr lang="en-IN" sz="2000" dirty="0"/>
          </a:p>
        </p:txBody>
      </p:sp>
    </p:spTree>
    <p:extLst>
      <p:ext uri="{BB962C8B-B14F-4D97-AF65-F5344CB8AC3E}">
        <p14:creationId xmlns:p14="http://schemas.microsoft.com/office/powerpoint/2010/main" val="417308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9D85-105E-48AE-865F-665588B74494}"/>
              </a:ext>
            </a:extLst>
          </p:cNvPr>
          <p:cNvSpPr>
            <a:spLocks noGrp="1"/>
          </p:cNvSpPr>
          <p:nvPr>
            <p:ph type="title"/>
          </p:nvPr>
        </p:nvSpPr>
        <p:spPr/>
        <p:txBody>
          <a:bodyPr/>
          <a:lstStyle/>
          <a:p>
            <a:r>
              <a:rPr lang="en-IN" sz="4000" dirty="0"/>
              <a:t>INTRODUCTION</a:t>
            </a:r>
          </a:p>
        </p:txBody>
      </p:sp>
      <p:sp>
        <p:nvSpPr>
          <p:cNvPr id="3" name="Content Placeholder 2">
            <a:extLst>
              <a:ext uri="{FF2B5EF4-FFF2-40B4-BE49-F238E27FC236}">
                <a16:creationId xmlns:a16="http://schemas.microsoft.com/office/drawing/2014/main" id="{66385142-B15B-492E-85F8-B0A840005E59}"/>
              </a:ext>
            </a:extLst>
          </p:cNvPr>
          <p:cNvSpPr>
            <a:spLocks noGrp="1"/>
          </p:cNvSpPr>
          <p:nvPr>
            <p:ph idx="1"/>
          </p:nvPr>
        </p:nvSpPr>
        <p:spPr>
          <a:xfrm>
            <a:off x="866196" y="2362154"/>
            <a:ext cx="10058478" cy="3416300"/>
          </a:xfrm>
        </p:spPr>
        <p:txBody>
          <a:bodyPr>
            <a:noAutofit/>
          </a:bodyPr>
          <a:lstStyle/>
          <a:p>
            <a:pPr algn="just">
              <a:lnSpc>
                <a:spcPct val="150000"/>
              </a:lnSpc>
            </a:pPr>
            <a:r>
              <a:rPr lang="en-US" sz="2000" dirty="0">
                <a:solidFill>
                  <a:schemeClr val="tx1">
                    <a:lumMod val="85000"/>
                    <a:lumOff val="15000"/>
                  </a:schemeClr>
                </a:solidFill>
              </a:rPr>
              <a:t>Crash injury severity modeling is of great interest to many traffic safety researchers.</a:t>
            </a:r>
          </a:p>
          <a:p>
            <a:pPr algn="just">
              <a:lnSpc>
                <a:spcPct val="150000"/>
              </a:lnSpc>
            </a:pPr>
            <a:r>
              <a:rPr lang="en-US" sz="2000" dirty="0">
                <a:solidFill>
                  <a:schemeClr val="tx1">
                    <a:lumMod val="85000"/>
                    <a:lumOff val="15000"/>
                  </a:schemeClr>
                </a:solidFill>
              </a:rPr>
              <a:t>Crash severity models can predict the severity that may be expected to occur for a crash, which helps hospitals provide proper medical care as fast as possible.</a:t>
            </a:r>
          </a:p>
          <a:p>
            <a:pPr algn="just">
              <a:lnSpc>
                <a:spcPct val="150000"/>
              </a:lnSpc>
            </a:pPr>
            <a:r>
              <a:rPr lang="en-US" sz="2000" dirty="0">
                <a:solidFill>
                  <a:schemeClr val="tx1">
                    <a:lumMod val="85000"/>
                    <a:lumOff val="15000"/>
                  </a:schemeClr>
                </a:solidFill>
              </a:rPr>
              <a:t>In addition, studies on crash injury severity can also help better understand what factors contribute to injury severity once a crash occurred which helps reduce crash severity and improve road safety.</a:t>
            </a:r>
          </a:p>
          <a:p>
            <a:pPr algn="just">
              <a:lnSpc>
                <a:spcPct val="150000"/>
              </a:lnSpc>
            </a:pPr>
            <a:endParaRPr lang="en-US" sz="2000" dirty="0">
              <a:solidFill>
                <a:schemeClr val="tx1">
                  <a:lumMod val="85000"/>
                  <a:lumOff val="15000"/>
                </a:schemeClr>
              </a:solidFill>
            </a:endParaRPr>
          </a:p>
          <a:p>
            <a:pPr algn="just">
              <a:lnSpc>
                <a:spcPct val="150000"/>
              </a:lnSpc>
            </a:pPr>
            <a:endParaRPr lang="en-IN" sz="2000" dirty="0">
              <a:solidFill>
                <a:schemeClr val="tx1">
                  <a:lumMod val="85000"/>
                  <a:lumOff val="15000"/>
                </a:schemeClr>
              </a:solidFill>
            </a:endParaRPr>
          </a:p>
        </p:txBody>
      </p:sp>
    </p:spTree>
    <p:extLst>
      <p:ext uri="{BB962C8B-B14F-4D97-AF65-F5344CB8AC3E}">
        <p14:creationId xmlns:p14="http://schemas.microsoft.com/office/powerpoint/2010/main" val="140064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E0D7B-3252-4186-B7A4-E462C3B79483}"/>
              </a:ext>
            </a:extLst>
          </p:cNvPr>
          <p:cNvSpPr txBox="1"/>
          <p:nvPr/>
        </p:nvSpPr>
        <p:spPr>
          <a:xfrm>
            <a:off x="825366" y="988229"/>
            <a:ext cx="9464039" cy="5016758"/>
          </a:xfrm>
          <a:prstGeom prst="rect">
            <a:avLst/>
          </a:prstGeom>
          <a:noFill/>
        </p:spPr>
        <p:txBody>
          <a:bodyPr wrap="square">
            <a:spAutoFit/>
          </a:bodyPr>
          <a:lstStyle/>
          <a:p>
            <a:pPr marL="285750" indent="-285750" algn="just">
              <a:buFont typeface="Wingdings" panose="05000000000000000000" pitchFamily="2" charset="2"/>
              <a:buChar char="Ø"/>
            </a:pPr>
            <a:r>
              <a:rPr lang="en-US" sz="2000" dirty="0"/>
              <a:t>Crash severities are usually measured by several discrete categories which are fatal, incapacitating injury, non-incapacitating injury, possible injury, and property damage only.</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Traditionally, the most commonly used methods for crash injury severity analysis are statistical models.</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Statistical models have advantages that they output clear formulas between dependent and explanatory variables and the results are easy to interpret.</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But, statistical models have some limitations. For example, statistical modeling technique requires assumption about the distribution of data, and a linear function is used to link the dependent variable to explanatory variables.</a:t>
            </a:r>
          </a:p>
          <a:p>
            <a:pPr algn="just"/>
            <a:endParaRPr lang="en-US" sz="2000" dirty="0"/>
          </a:p>
        </p:txBody>
      </p:sp>
    </p:spTree>
    <p:extLst>
      <p:ext uri="{BB962C8B-B14F-4D97-AF65-F5344CB8AC3E}">
        <p14:creationId xmlns:p14="http://schemas.microsoft.com/office/powerpoint/2010/main" val="139352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04089-4FF8-4C2B-99D1-B309DF756F0D}"/>
              </a:ext>
            </a:extLst>
          </p:cNvPr>
          <p:cNvSpPr txBox="1"/>
          <p:nvPr/>
        </p:nvSpPr>
        <p:spPr>
          <a:xfrm>
            <a:off x="719488" y="809936"/>
            <a:ext cx="9569918" cy="3600986"/>
          </a:xfrm>
          <a:prstGeom prst="rect">
            <a:avLst/>
          </a:prstGeom>
          <a:noFill/>
        </p:spPr>
        <p:txBody>
          <a:bodyPr wrap="square">
            <a:spAutoFit/>
          </a:bodyPr>
          <a:lstStyle/>
          <a:p>
            <a:pPr marL="285750" indent="-285750" algn="just">
              <a:buFont typeface="Wingdings" panose="05000000000000000000" pitchFamily="2" charset="2"/>
              <a:buChar char="Ø"/>
            </a:pPr>
            <a:r>
              <a:rPr lang="en-US" sz="1900" dirty="0"/>
              <a:t>To overcome the limitation of statistical models, previous studies have applied machine learning methods for crash injury severity prediction.</a:t>
            </a:r>
            <a:endParaRPr lang="en-IN" sz="1900" dirty="0"/>
          </a:p>
          <a:p>
            <a:pPr marL="285750" indent="-285750" algn="just">
              <a:buFont typeface="Wingdings" panose="05000000000000000000" pitchFamily="2" charset="2"/>
              <a:buChar char="Ø"/>
            </a:pPr>
            <a:endParaRPr lang="en-US" sz="1900" dirty="0"/>
          </a:p>
          <a:p>
            <a:pPr marL="285750" indent="-285750" algn="just">
              <a:buFont typeface="Wingdings" panose="05000000000000000000" pitchFamily="2" charset="2"/>
              <a:buChar char="Ø"/>
            </a:pPr>
            <a:r>
              <a:rPr lang="en-US" sz="1900" dirty="0"/>
              <a:t>Machine learning models do not contain pre-assumed relationships between variables. Thus, machine learning methods have been reported to produce better fitting than statistical methods.</a:t>
            </a:r>
          </a:p>
          <a:p>
            <a:pPr marL="285750" indent="-285750" algn="just">
              <a:buFont typeface="Wingdings" panose="05000000000000000000" pitchFamily="2" charset="2"/>
              <a:buChar char="Ø"/>
            </a:pPr>
            <a:endParaRPr lang="en-US" sz="1900" dirty="0"/>
          </a:p>
          <a:p>
            <a:pPr marL="285750" indent="-285750" algn="just">
              <a:buFont typeface="Wingdings" panose="05000000000000000000" pitchFamily="2" charset="2"/>
              <a:buChar char="Ø"/>
            </a:pPr>
            <a:r>
              <a:rPr lang="en-US" sz="1900" dirty="0"/>
              <a:t>A major limitation associated with the aforementioned machine learning methods is that they generally work like a black-box, which does not directly report the correlation between crash injury severity and explanatory variables.</a:t>
            </a:r>
          </a:p>
          <a:p>
            <a:pPr algn="just"/>
            <a:endParaRPr lang="en-US" sz="1900" dirty="0"/>
          </a:p>
        </p:txBody>
      </p:sp>
    </p:spTree>
    <p:extLst>
      <p:ext uri="{BB962C8B-B14F-4D97-AF65-F5344CB8AC3E}">
        <p14:creationId xmlns:p14="http://schemas.microsoft.com/office/powerpoint/2010/main" val="352390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0E41-24EB-41FB-BFFB-78C7108F9312}"/>
              </a:ext>
            </a:extLst>
          </p:cNvPr>
          <p:cNvSpPr>
            <a:spLocks noGrp="1"/>
          </p:cNvSpPr>
          <p:nvPr>
            <p:ph type="title"/>
          </p:nvPr>
        </p:nvSpPr>
        <p:spPr/>
        <p:txBody>
          <a:bodyPr/>
          <a:lstStyle/>
          <a:p>
            <a:r>
              <a:rPr lang="en-IN" dirty="0"/>
              <a:t>DATASET</a:t>
            </a:r>
          </a:p>
        </p:txBody>
      </p:sp>
      <p:sp>
        <p:nvSpPr>
          <p:cNvPr id="4" name="TextBox 3">
            <a:extLst>
              <a:ext uri="{FF2B5EF4-FFF2-40B4-BE49-F238E27FC236}">
                <a16:creationId xmlns:a16="http://schemas.microsoft.com/office/drawing/2014/main" id="{BF691EA3-1993-428B-B8F6-EF3D4D5E8F27}"/>
              </a:ext>
            </a:extLst>
          </p:cNvPr>
          <p:cNvSpPr txBox="1"/>
          <p:nvPr/>
        </p:nvSpPr>
        <p:spPr>
          <a:xfrm>
            <a:off x="945544" y="2496045"/>
            <a:ext cx="8970823" cy="1477328"/>
          </a:xfrm>
          <a:prstGeom prst="rect">
            <a:avLst/>
          </a:prstGeom>
          <a:noFill/>
        </p:spPr>
        <p:txBody>
          <a:bodyPr wrap="square">
            <a:spAutoFit/>
          </a:bodyPr>
          <a:lstStyle/>
          <a:p>
            <a:r>
              <a:rPr lang="en-US" dirty="0"/>
              <a:t>Three-year crash data were collected at the segments of interests. A total of 5538 crashes were used for the analysis.</a:t>
            </a:r>
          </a:p>
          <a:p>
            <a:endParaRPr lang="en-US" dirty="0"/>
          </a:p>
          <a:p>
            <a:r>
              <a:rPr lang="en-US" dirty="0"/>
              <a:t>The injury severity data includes five levels:</a:t>
            </a:r>
          </a:p>
          <a:p>
            <a:endParaRPr lang="en-IN" dirty="0"/>
          </a:p>
        </p:txBody>
      </p:sp>
      <p:pic>
        <p:nvPicPr>
          <p:cNvPr id="6" name="Picture 5">
            <a:extLst>
              <a:ext uri="{FF2B5EF4-FFF2-40B4-BE49-F238E27FC236}">
                <a16:creationId xmlns:a16="http://schemas.microsoft.com/office/drawing/2014/main" id="{4854A5DF-4BC0-437B-870D-BBBD3B3ECBA7}"/>
              </a:ext>
            </a:extLst>
          </p:cNvPr>
          <p:cNvPicPr>
            <a:picLocks noChangeAspect="1"/>
          </p:cNvPicPr>
          <p:nvPr/>
        </p:nvPicPr>
        <p:blipFill>
          <a:blip r:embed="rId2"/>
          <a:stretch>
            <a:fillRect/>
          </a:stretch>
        </p:blipFill>
        <p:spPr>
          <a:xfrm>
            <a:off x="2923975" y="3790558"/>
            <a:ext cx="5700260" cy="2520860"/>
          </a:xfrm>
          <a:prstGeom prst="rect">
            <a:avLst/>
          </a:prstGeom>
        </p:spPr>
      </p:pic>
    </p:spTree>
    <p:extLst>
      <p:ext uri="{BB962C8B-B14F-4D97-AF65-F5344CB8AC3E}">
        <p14:creationId xmlns:p14="http://schemas.microsoft.com/office/powerpoint/2010/main" val="125279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5E3E38-DCE1-4718-BE2B-461E5A538C6D}"/>
              </a:ext>
            </a:extLst>
          </p:cNvPr>
          <p:cNvPicPr>
            <a:picLocks noChangeAspect="1"/>
          </p:cNvPicPr>
          <p:nvPr/>
        </p:nvPicPr>
        <p:blipFill>
          <a:blip r:embed="rId2"/>
          <a:stretch>
            <a:fillRect/>
          </a:stretch>
        </p:blipFill>
        <p:spPr>
          <a:xfrm>
            <a:off x="1173770" y="1423305"/>
            <a:ext cx="10127595" cy="1358396"/>
          </a:xfrm>
          <a:prstGeom prst="rect">
            <a:avLst/>
          </a:prstGeom>
        </p:spPr>
      </p:pic>
      <p:pic>
        <p:nvPicPr>
          <p:cNvPr id="5" name="Picture 4">
            <a:extLst>
              <a:ext uri="{FF2B5EF4-FFF2-40B4-BE49-F238E27FC236}">
                <a16:creationId xmlns:a16="http://schemas.microsoft.com/office/drawing/2014/main" id="{DC6D6D33-D497-457D-909C-D41284AA9EC2}"/>
              </a:ext>
            </a:extLst>
          </p:cNvPr>
          <p:cNvPicPr>
            <a:picLocks noChangeAspect="1"/>
          </p:cNvPicPr>
          <p:nvPr/>
        </p:nvPicPr>
        <p:blipFill>
          <a:blip r:embed="rId3"/>
          <a:stretch>
            <a:fillRect/>
          </a:stretch>
        </p:blipFill>
        <p:spPr>
          <a:xfrm>
            <a:off x="1173770" y="3602196"/>
            <a:ext cx="10127595" cy="1943483"/>
          </a:xfrm>
          <a:prstGeom prst="rect">
            <a:avLst/>
          </a:prstGeom>
        </p:spPr>
      </p:pic>
    </p:spTree>
    <p:extLst>
      <p:ext uri="{BB962C8B-B14F-4D97-AF65-F5344CB8AC3E}">
        <p14:creationId xmlns:p14="http://schemas.microsoft.com/office/powerpoint/2010/main" val="202480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B230-0B32-4524-AEF9-B6671DBA1738}"/>
              </a:ext>
            </a:extLst>
          </p:cNvPr>
          <p:cNvSpPr>
            <a:spLocks noGrp="1"/>
          </p:cNvSpPr>
          <p:nvPr>
            <p:ph type="title"/>
          </p:nvPr>
        </p:nvSpPr>
        <p:spPr/>
        <p:txBody>
          <a:bodyPr/>
          <a:lstStyle/>
          <a:p>
            <a:r>
              <a:rPr lang="en-IN" sz="4000" dirty="0"/>
              <a:t>METHODS</a:t>
            </a:r>
          </a:p>
        </p:txBody>
      </p:sp>
      <p:sp>
        <p:nvSpPr>
          <p:cNvPr id="3" name="Content Placeholder 2">
            <a:extLst>
              <a:ext uri="{FF2B5EF4-FFF2-40B4-BE49-F238E27FC236}">
                <a16:creationId xmlns:a16="http://schemas.microsoft.com/office/drawing/2014/main" id="{0F56C13C-8ABC-429D-BB2F-9C188C7AC74D}"/>
              </a:ext>
            </a:extLst>
          </p:cNvPr>
          <p:cNvSpPr>
            <a:spLocks noGrp="1"/>
          </p:cNvSpPr>
          <p:nvPr>
            <p:ph idx="1"/>
          </p:nvPr>
        </p:nvSpPr>
        <p:spPr>
          <a:xfrm>
            <a:off x="1000949" y="2468032"/>
            <a:ext cx="8825659" cy="3416300"/>
          </a:xfrm>
        </p:spPr>
        <p:txBody>
          <a:bodyPr>
            <a:noAutofit/>
          </a:bodyPr>
          <a:lstStyle/>
          <a:p>
            <a:r>
              <a:rPr lang="en-IN" sz="2000" dirty="0">
                <a:solidFill>
                  <a:schemeClr val="tx1">
                    <a:lumMod val="85000"/>
                    <a:lumOff val="15000"/>
                  </a:schemeClr>
                </a:solidFill>
              </a:rPr>
              <a:t>Machine Learning Methods:</a:t>
            </a:r>
          </a:p>
          <a:p>
            <a:pPr lvl="3" indent="-342900">
              <a:buFont typeface="Wingdings" panose="05000000000000000000" pitchFamily="2" charset="2"/>
              <a:buChar char="§"/>
            </a:pPr>
            <a:r>
              <a:rPr lang="en-IN" sz="2000" dirty="0">
                <a:solidFill>
                  <a:schemeClr val="tx1">
                    <a:lumMod val="85000"/>
                    <a:lumOff val="15000"/>
                  </a:schemeClr>
                </a:solidFill>
              </a:rPr>
              <a:t>KNN</a:t>
            </a:r>
          </a:p>
          <a:p>
            <a:pPr lvl="3" indent="-342900">
              <a:buFont typeface="Wingdings" panose="05000000000000000000" pitchFamily="2" charset="2"/>
              <a:buChar char="§"/>
            </a:pPr>
            <a:r>
              <a:rPr lang="en-IN" sz="2000" dirty="0">
                <a:solidFill>
                  <a:schemeClr val="tx1">
                    <a:lumMod val="85000"/>
                    <a:lumOff val="15000"/>
                  </a:schemeClr>
                </a:solidFill>
              </a:rPr>
              <a:t>Decision Tree</a:t>
            </a:r>
          </a:p>
          <a:p>
            <a:pPr lvl="3" indent="-342900">
              <a:buFont typeface="Wingdings" panose="05000000000000000000" pitchFamily="2" charset="2"/>
              <a:buChar char="§"/>
            </a:pPr>
            <a:r>
              <a:rPr lang="en-IN" sz="2000" dirty="0">
                <a:solidFill>
                  <a:schemeClr val="tx1">
                    <a:lumMod val="85000"/>
                    <a:lumOff val="15000"/>
                  </a:schemeClr>
                </a:solidFill>
              </a:rPr>
              <a:t>Random Forest</a:t>
            </a:r>
          </a:p>
          <a:p>
            <a:pPr lvl="3" indent="-342900">
              <a:buFont typeface="Wingdings" panose="05000000000000000000" pitchFamily="2" charset="2"/>
              <a:buChar char="§"/>
            </a:pPr>
            <a:r>
              <a:rPr lang="en-IN" sz="2000" dirty="0">
                <a:solidFill>
                  <a:schemeClr val="tx1">
                    <a:lumMod val="85000"/>
                    <a:lumOff val="15000"/>
                  </a:schemeClr>
                </a:solidFill>
              </a:rPr>
              <a:t>Support Vector Machine</a:t>
            </a:r>
          </a:p>
          <a:p>
            <a:pPr marL="0" indent="0">
              <a:buNone/>
            </a:pPr>
            <a:endParaRPr lang="en-IN" sz="900" dirty="0">
              <a:solidFill>
                <a:schemeClr val="tx1">
                  <a:lumMod val="85000"/>
                  <a:lumOff val="15000"/>
                </a:schemeClr>
              </a:solidFill>
            </a:endParaRPr>
          </a:p>
          <a:p>
            <a:r>
              <a:rPr lang="en-IN" sz="2000" dirty="0">
                <a:solidFill>
                  <a:schemeClr val="tx1">
                    <a:lumMod val="85000"/>
                    <a:lumOff val="15000"/>
                  </a:schemeClr>
                </a:solidFill>
              </a:rPr>
              <a:t>Statistical Methods:</a:t>
            </a:r>
          </a:p>
          <a:p>
            <a:pPr marL="1543050" lvl="3" indent="-285750">
              <a:buFont typeface="Wingdings" panose="05000000000000000000" pitchFamily="2" charset="2"/>
              <a:buChar char="§"/>
            </a:pPr>
            <a:r>
              <a:rPr lang="en-IN" sz="2000" dirty="0">
                <a:solidFill>
                  <a:schemeClr val="tx1">
                    <a:lumMod val="85000"/>
                    <a:lumOff val="15000"/>
                  </a:schemeClr>
                </a:solidFill>
              </a:rPr>
              <a:t>OP Model</a:t>
            </a:r>
          </a:p>
          <a:p>
            <a:pPr marL="1543050" lvl="3" indent="-285750">
              <a:buFont typeface="Wingdings" panose="05000000000000000000" pitchFamily="2" charset="2"/>
              <a:buChar char="§"/>
            </a:pPr>
            <a:r>
              <a:rPr lang="en-IN" sz="2000" dirty="0">
                <a:solidFill>
                  <a:schemeClr val="tx1">
                    <a:lumMod val="85000"/>
                    <a:lumOff val="15000"/>
                  </a:schemeClr>
                </a:solidFill>
              </a:rPr>
              <a:t>MNL Model</a:t>
            </a:r>
          </a:p>
        </p:txBody>
      </p:sp>
    </p:spTree>
    <p:extLst>
      <p:ext uri="{BB962C8B-B14F-4D97-AF65-F5344CB8AC3E}">
        <p14:creationId xmlns:p14="http://schemas.microsoft.com/office/powerpoint/2010/main" val="826390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117</TotalTime>
  <Words>781</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Comparing Prediction Performance for Crash Injury Severity Among Various Machine Learning and Statistical Methods</vt:lpstr>
      <vt:lpstr>ABSTRACT</vt:lpstr>
      <vt:lpstr>PowerPoint Presentation</vt:lpstr>
      <vt:lpstr>INTRODUCTION</vt:lpstr>
      <vt:lpstr>PowerPoint Presentation</vt:lpstr>
      <vt:lpstr>PowerPoint Presentation</vt:lpstr>
      <vt:lpstr>DATASET</vt:lpstr>
      <vt:lpstr>PowerPoint Presentation</vt:lpstr>
      <vt:lpstr>METHODS</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Prediction Performance for Crash Injury Severity Among Various Machine Learning and Statistical Methods</dc:title>
  <dc:creator>Manoj Penumaka</dc:creator>
  <cp:lastModifiedBy>Manoj Penumaka</cp:lastModifiedBy>
  <cp:revision>22</cp:revision>
  <dcterms:created xsi:type="dcterms:W3CDTF">2022-02-13T19:27:12Z</dcterms:created>
  <dcterms:modified xsi:type="dcterms:W3CDTF">2022-03-25T18:02:26Z</dcterms:modified>
</cp:coreProperties>
</file>