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2" r:id="rId3"/>
    <p:sldId id="257" r:id="rId4"/>
    <p:sldId id="258" r:id="rId5"/>
    <p:sldId id="259" r:id="rId6"/>
    <p:sldId id="260" r:id="rId7"/>
    <p:sldId id="294" r:id="rId8"/>
    <p:sldId id="295" r:id="rId9"/>
    <p:sldId id="264" r:id="rId10"/>
    <p:sldId id="262" r:id="rId11"/>
    <p:sldId id="265" r:id="rId12"/>
    <p:sldId id="266" r:id="rId13"/>
    <p:sldId id="267" r:id="rId14"/>
    <p:sldId id="268" r:id="rId15"/>
    <p:sldId id="270" r:id="rId16"/>
    <p:sldId id="271" r:id="rId17"/>
    <p:sldId id="273" r:id="rId18"/>
    <p:sldId id="274" r:id="rId19"/>
    <p:sldId id="275" r:id="rId20"/>
    <p:sldId id="276" r:id="rId21"/>
    <p:sldId id="277" r:id="rId22"/>
    <p:sldId id="278" r:id="rId23"/>
    <p:sldId id="279" r:id="rId24"/>
    <p:sldId id="2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p:scale>
          <a:sx n="81" d="100"/>
          <a:sy n="81" d="100"/>
        </p:scale>
        <p:origin x="-258"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4/30/2022</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4/30/2022</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0" y="1701800"/>
            <a:ext cx="9211945" cy="1775460"/>
          </a:xfrm>
        </p:spPr>
        <p:txBody>
          <a:bodyPr/>
          <a:lstStyle/>
          <a:p>
            <a:pPr algn="ctr"/>
            <a:r>
              <a:rPr lang="en-US" sz="4000" dirty="0"/>
              <a:t>Classification of Poetry Text Into the Emotional States Using Deep Learning Technique</a:t>
            </a:r>
          </a:p>
        </p:txBody>
      </p:sp>
      <p:sp>
        <p:nvSpPr>
          <p:cNvPr id="3" name="Subtitle 2"/>
          <p:cNvSpPr>
            <a:spLocks noGrp="1"/>
          </p:cNvSpPr>
          <p:nvPr>
            <p:ph type="subTitle" idx="1"/>
          </p:nvPr>
        </p:nvSpPr>
        <p:spPr>
          <a:xfrm>
            <a:off x="773430" y="4612005"/>
            <a:ext cx="10721975" cy="2169160"/>
          </a:xfrm>
        </p:spPr>
        <p:txBody>
          <a:bodyPr/>
          <a:lstStyle/>
          <a:p>
            <a:pPr algn="l"/>
            <a:r>
              <a:rPr lang="en-US" dirty="0">
                <a:solidFill>
                  <a:schemeClr val="tx1"/>
                </a:solidFill>
              </a:rPr>
              <a:t>GUIDE : SMT.M.VASAVI </a:t>
            </a:r>
            <a:r>
              <a:rPr lang="en-US" dirty="0" smtClean="0"/>
              <a:t>G		      </a:t>
            </a:r>
            <a:r>
              <a:rPr lang="en-US" sz="2800" dirty="0" smtClean="0">
                <a:solidFill>
                  <a:schemeClr val="tx1"/>
                </a:solidFill>
              </a:rPr>
              <a:t>Batch - 12</a:t>
            </a:r>
            <a:endParaRPr lang="en-US" dirty="0"/>
          </a:p>
          <a:p>
            <a:pPr algn="l"/>
            <a:r>
              <a:rPr lang="en-US" dirty="0">
                <a:solidFill>
                  <a:schemeClr val="tx1"/>
                </a:solidFill>
              </a:rPr>
              <a:t>							</a:t>
            </a:r>
            <a:r>
              <a:rPr lang="en-US" sz="2400" dirty="0">
                <a:solidFill>
                  <a:schemeClr val="tx1"/>
                </a:solidFill>
              </a:rPr>
              <a:t>P.TARUNI(Y18CS134)</a:t>
            </a:r>
          </a:p>
          <a:p>
            <a:pPr algn="l"/>
            <a:r>
              <a:rPr lang="en-US" sz="2400" dirty="0">
                <a:solidFill>
                  <a:schemeClr val="tx1"/>
                </a:solidFill>
              </a:rPr>
              <a:t>							P.VEENA(Y18CS145)</a:t>
            </a:r>
          </a:p>
          <a:p>
            <a:pPr algn="l"/>
            <a:r>
              <a:rPr lang="en-US" sz="2400" dirty="0">
                <a:solidFill>
                  <a:schemeClr val="tx1"/>
                </a:solidFill>
              </a:rPr>
              <a:t>							N.MOUNIKA(Y18CS123)</a:t>
            </a:r>
            <a:endParaRPr lang="en-US" dirty="0">
              <a:solidFill>
                <a:schemeClr val="tx1"/>
              </a:solidFill>
            </a:endParaRPr>
          </a:p>
          <a:p>
            <a:pPr algn="l"/>
            <a:r>
              <a:rPr lang="en-US" dirty="0">
                <a:solidFill>
                  <a:schemeClr val="tx1"/>
                </a:solidFill>
              </a:rPr>
              <a:t>					   </a:t>
            </a:r>
            <a:endParaRPr lang="en-US" dirty="0"/>
          </a:p>
          <a:p>
            <a:pPr algn="l"/>
            <a:r>
              <a:rPr lang="en-US" dirty="0"/>
              <a:t>					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Overview of the proposed system</a:t>
            </a:r>
          </a:p>
        </p:txBody>
      </p:sp>
      <p:pic>
        <p:nvPicPr>
          <p:cNvPr id="5" name="Content Placeholder 4"/>
          <p:cNvPicPr>
            <a:picLocks noGrp="1" noChangeAspect="1"/>
          </p:cNvPicPr>
          <p:nvPr>
            <p:ph idx="1"/>
          </p:nvPr>
        </p:nvPicPr>
        <p:blipFill>
          <a:blip r:embed="rId2"/>
          <a:stretch>
            <a:fillRect/>
          </a:stretch>
        </p:blipFill>
        <p:spPr>
          <a:xfrm>
            <a:off x="2830830" y="967105"/>
            <a:ext cx="6530340" cy="5701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ym typeface="+mn-ea"/>
              </a:rPr>
              <a:t> SYSTEM OVERVIEW(Cont.)</a:t>
            </a:r>
            <a:endParaRPr lang="en-US"/>
          </a:p>
        </p:txBody>
      </p:sp>
      <p:sp>
        <p:nvSpPr>
          <p:cNvPr id="3" name="Content Placeholder 2"/>
          <p:cNvSpPr>
            <a:spLocks noGrp="1"/>
          </p:cNvSpPr>
          <p:nvPr>
            <p:ph idx="1"/>
          </p:nvPr>
        </p:nvSpPr>
        <p:spPr/>
        <p:txBody>
          <a:bodyPr/>
          <a:lstStyle/>
          <a:p>
            <a:pPr marL="514350" indent="-514350">
              <a:buFont typeface="+mj-lt"/>
              <a:buAutoNum type="arabicParenR"/>
            </a:pPr>
            <a:r>
              <a:rPr lang="en-US" sz="2800" b="1"/>
              <a:t> DATA ACQUISITION</a:t>
            </a:r>
            <a:r>
              <a:rPr lang="en-US" sz="2800"/>
              <a:t> : To train a deep learning model one of the most important steps is to collect the data. For this purpose, we have used the poetry dataset which consists of 9142 posts.</a:t>
            </a:r>
          </a:p>
          <a:p>
            <a:pPr marL="514350" indent="-514350">
              <a:buAutoNum type="arabicParenR"/>
            </a:pPr>
            <a:endParaRPr lang="en-US" sz="2800"/>
          </a:p>
          <a:p>
            <a:pPr marL="514350" indent="-514350">
              <a:buAutoNum type="arabicParenR"/>
            </a:pPr>
            <a:r>
              <a:rPr lang="en-US" sz="2800" b="1"/>
              <a:t>PREPROCESSING</a:t>
            </a:r>
            <a:r>
              <a:rPr lang="en-US" sz="2800"/>
              <a:t> : To implement the deep learning model, the next step is to ransform the words into numbers. So some of the basic preprocessing steps such as stop-words removal, conversion to lowercase, and tokenization, are performed. After tokenization, a vocabulary is built which transforms the sequences of words into the sequences of integers, where each integer represents a specific word in a vocabulary.</a:t>
            </a:r>
          </a:p>
          <a:p>
            <a:pPr marL="0" indent="0">
              <a:buNone/>
            </a:pPr>
            <a:endParaRPr lang="en-US" sz="2800"/>
          </a:p>
          <a:p>
            <a:pPr marL="0" indent="0">
              <a:buNone/>
            </a:pPr>
            <a:endParaRPr lang="en-US" sz="2800"/>
          </a:p>
          <a:p>
            <a:pPr marL="0" indent="0">
              <a:buNone/>
            </a:pPr>
            <a:endParaRPr lang="en-US" sz="2800"/>
          </a:p>
          <a:p>
            <a:pPr marL="0" indent="0">
              <a:buNone/>
            </a:pPr>
            <a:endParaRPr lang="en-US" sz="2800"/>
          </a:p>
          <a:p>
            <a:pPr marL="514350" indent="-514350">
              <a:buAutoNum type="arabicPeriod"/>
            </a:pP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Contd..</a:t>
            </a:r>
          </a:p>
        </p:txBody>
      </p:sp>
      <p:sp>
        <p:nvSpPr>
          <p:cNvPr id="3" name="Content Placeholder 2"/>
          <p:cNvSpPr>
            <a:spLocks noGrp="1"/>
          </p:cNvSpPr>
          <p:nvPr>
            <p:ph idx="1"/>
          </p:nvPr>
        </p:nvSpPr>
        <p:spPr/>
        <p:txBody>
          <a:bodyPr/>
          <a:lstStyle/>
          <a:p>
            <a:pPr marL="0" indent="0">
              <a:buNone/>
            </a:pPr>
            <a:r>
              <a:rPr lang="en-US" sz="2800" b="1" dirty="0">
                <a:sym typeface="+mn-ea"/>
              </a:rPr>
              <a:t>3) FEATURE REPRESENTATION</a:t>
            </a:r>
            <a:r>
              <a:rPr lang="en-US" sz="2800" dirty="0">
                <a:sym typeface="+mn-ea"/>
              </a:rPr>
              <a:t> : To enable the model to learn, each word is further transformed into an embedding vector by using the </a:t>
            </a:r>
            <a:r>
              <a:rPr lang="en-US" sz="2800" dirty="0" err="1">
                <a:sym typeface="+mn-ea"/>
              </a:rPr>
              <a:t>Keras</a:t>
            </a:r>
            <a:r>
              <a:rPr lang="en-US" sz="2800" dirty="0">
                <a:sym typeface="+mn-ea"/>
              </a:rPr>
              <a:t> embedding layer .</a:t>
            </a:r>
          </a:p>
          <a:p>
            <a:pPr marL="0" indent="0">
              <a:buNone/>
            </a:pPr>
            <a:endParaRPr lang="en-US" sz="2800" dirty="0">
              <a:sym typeface="+mn-ea"/>
            </a:endParaRPr>
          </a:p>
          <a:p>
            <a:pPr marL="0" indent="0">
              <a:buNone/>
            </a:pPr>
            <a:r>
              <a:rPr lang="en-US" sz="2800" b="1" dirty="0">
                <a:sym typeface="+mn-ea"/>
              </a:rPr>
              <a:t>4) FEATURE EXTRACTION</a:t>
            </a:r>
            <a:r>
              <a:rPr lang="en-US" sz="2800" dirty="0">
                <a:sym typeface="+mn-ea"/>
              </a:rPr>
              <a:t> :  In this module, the proposed model extracts the n-gram features from the input received from the previous embedding layer. </a:t>
            </a:r>
          </a:p>
          <a:p>
            <a:pPr marL="0" indent="0">
              <a:buNone/>
            </a:pPr>
            <a:endParaRPr lang="en-US" sz="2800" dirty="0"/>
          </a:p>
          <a:p>
            <a:pPr marL="0" indent="0">
              <a:buNone/>
            </a:pPr>
            <a:r>
              <a:rPr lang="en-US" sz="2800" b="1" dirty="0">
                <a:sym typeface="+mn-ea"/>
              </a:rPr>
              <a:t>5) FEATURE ENCODING </a:t>
            </a:r>
            <a:r>
              <a:rPr lang="en-US" sz="2800" dirty="0">
                <a:sym typeface="+mn-ea"/>
              </a:rPr>
              <a:t>: A Bidirectional LSTM model is used in the proposed system to capture both the backward and forward dependencies of a word.</a:t>
            </a:r>
            <a:endParaRPr lang="en-US" sz="2800" dirty="0"/>
          </a:p>
          <a:p>
            <a:pPr marL="0" indent="0">
              <a:buFont typeface="+mj-lt"/>
              <a:buNone/>
            </a:pP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Contd..</a:t>
            </a:r>
          </a:p>
        </p:txBody>
      </p:sp>
      <p:sp>
        <p:nvSpPr>
          <p:cNvPr id="3" name="Content Placeholder 2"/>
          <p:cNvSpPr>
            <a:spLocks noGrp="1"/>
          </p:cNvSpPr>
          <p:nvPr>
            <p:ph idx="1"/>
          </p:nvPr>
        </p:nvSpPr>
        <p:spPr/>
        <p:txBody>
          <a:bodyPr/>
          <a:lstStyle/>
          <a:p>
            <a:pPr marL="0" indent="0">
              <a:buNone/>
            </a:pPr>
            <a:r>
              <a:rPr lang="en-US" sz="2800" b="1" dirty="0">
                <a:sym typeface="+mn-ea"/>
              </a:rPr>
              <a:t>6)  CONTEXT INFORMATION</a:t>
            </a:r>
            <a:r>
              <a:rPr lang="en-US" sz="2800" dirty="0">
                <a:sym typeface="+mn-ea"/>
              </a:rPr>
              <a:t> : To make the system capable of retaining contextual information, we exploited the attention mechanism in the proposed model. Using this capability, the system can </a:t>
            </a:r>
            <a:r>
              <a:rPr lang="en-US" sz="2800" dirty="0" err="1">
                <a:sym typeface="+mn-ea"/>
              </a:rPr>
              <a:t>understand,which</a:t>
            </a:r>
            <a:r>
              <a:rPr lang="en-US" sz="2800" dirty="0">
                <a:sym typeface="+mn-ea"/>
              </a:rPr>
              <a:t> tokens are useful. The attention mechanism determines which words to focus on the most, by considering only the most relevant input feature and removing the unnecessary or irrelevant information from the input feature.</a:t>
            </a:r>
          </a:p>
          <a:p>
            <a:pPr marL="0" indent="0">
              <a:buNone/>
            </a:pPr>
            <a:endParaRPr lang="en-US" sz="2800" dirty="0"/>
          </a:p>
          <a:p>
            <a:pPr marL="0" indent="0">
              <a:buNone/>
            </a:pPr>
            <a:r>
              <a:rPr lang="en-US" sz="2800" b="1" dirty="0">
                <a:sym typeface="+mn-ea"/>
              </a:rPr>
              <a:t>7) CLASSIFICATION LAYER</a:t>
            </a:r>
            <a:r>
              <a:rPr lang="en-US" sz="2800" dirty="0">
                <a:sym typeface="+mn-ea"/>
              </a:rPr>
              <a:t> : The final step is to apply the </a:t>
            </a:r>
            <a:r>
              <a:rPr lang="en-US" sz="2800" dirty="0" err="1">
                <a:sym typeface="+mn-ea"/>
              </a:rPr>
              <a:t>softmax</a:t>
            </a:r>
            <a:r>
              <a:rPr lang="en-US" sz="2800" dirty="0">
                <a:sym typeface="+mn-ea"/>
              </a:rPr>
              <a:t> function, implemented in CNN architecture so that the given input text is classified into one of the </a:t>
            </a:r>
            <a:r>
              <a:rPr lang="en-US" sz="2800" dirty="0" smtClean="0">
                <a:sym typeface="+mn-ea"/>
              </a:rPr>
              <a:t>5 </a:t>
            </a:r>
            <a:r>
              <a:rPr lang="en-US" sz="2800" dirty="0" smtClean="0">
                <a:sym typeface="+mn-ea"/>
              </a:rPr>
              <a:t>emotion </a:t>
            </a:r>
            <a:r>
              <a:rPr lang="en-US" sz="2800" dirty="0">
                <a:sym typeface="+mn-ea"/>
              </a:rPr>
              <a:t>types.</a:t>
            </a:r>
            <a:endParaRPr lang="en-US" sz="2800" dirty="0"/>
          </a:p>
          <a:p>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SYSTEM ARCHITECTURE</a:t>
            </a:r>
          </a:p>
        </p:txBody>
      </p:sp>
      <p:sp>
        <p:nvSpPr>
          <p:cNvPr id="3" name="Content Placeholder 2"/>
          <p:cNvSpPr>
            <a:spLocks noGrp="1"/>
          </p:cNvSpPr>
          <p:nvPr>
            <p:ph idx="1"/>
          </p:nvPr>
        </p:nvSpPr>
        <p:spPr/>
        <p:txBody>
          <a:bodyPr/>
          <a:lstStyle/>
          <a:p>
            <a:r>
              <a:rPr lang="en-US" sz="2400" dirty="0"/>
              <a:t>The proposed architecture for emotion classification in poetry text, is composed of seven layers, described as follows:</a:t>
            </a:r>
          </a:p>
          <a:p>
            <a:pPr marL="0" indent="0">
              <a:buNone/>
            </a:pPr>
            <a:r>
              <a:rPr lang="en-US" sz="2400" dirty="0"/>
              <a:t>   </a:t>
            </a:r>
            <a:r>
              <a:rPr lang="en-US" sz="2400" dirty="0" err="1"/>
              <a:t>i</a:t>
            </a:r>
            <a:r>
              <a:rPr lang="en-US" sz="2400" dirty="0"/>
              <a:t>) Embedding layer</a:t>
            </a:r>
          </a:p>
          <a:p>
            <a:pPr marL="0" indent="0">
              <a:buNone/>
            </a:pPr>
            <a:r>
              <a:rPr lang="en-US" sz="2400" dirty="0"/>
              <a:t>   ii) Convolution layer</a:t>
            </a:r>
          </a:p>
          <a:p>
            <a:pPr marL="0" indent="0">
              <a:buNone/>
            </a:pPr>
            <a:r>
              <a:rPr lang="en-US" sz="2400" dirty="0"/>
              <a:t>   iii) </a:t>
            </a:r>
            <a:r>
              <a:rPr lang="en-US" sz="2400" dirty="0" err="1"/>
              <a:t>Maxpooling</a:t>
            </a:r>
            <a:r>
              <a:rPr lang="en-US" sz="2400" dirty="0"/>
              <a:t> layer</a:t>
            </a:r>
          </a:p>
          <a:p>
            <a:pPr marL="0" indent="0">
              <a:buNone/>
            </a:pPr>
            <a:r>
              <a:rPr lang="en-US" sz="2400" dirty="0"/>
              <a:t>   iv) </a:t>
            </a:r>
            <a:r>
              <a:rPr lang="en-US" sz="2400" dirty="0" err="1"/>
              <a:t>BiLSTM</a:t>
            </a:r>
            <a:r>
              <a:rPr lang="en-US" sz="2400" dirty="0"/>
              <a:t> layer </a:t>
            </a:r>
          </a:p>
          <a:p>
            <a:pPr marL="0" indent="0">
              <a:buNone/>
            </a:pPr>
            <a:r>
              <a:rPr lang="en-US" sz="2400" dirty="0"/>
              <a:t>   v) Attention layer </a:t>
            </a:r>
          </a:p>
          <a:p>
            <a:pPr marL="0" indent="0">
              <a:buNone/>
            </a:pPr>
            <a:r>
              <a:rPr lang="en-US" sz="2400" dirty="0"/>
              <a:t>   vi) classification layer</a:t>
            </a:r>
            <a:r>
              <a:rPr lang="en-US" sz="28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Proposed system architecture</a:t>
            </a:r>
          </a:p>
        </p:txBody>
      </p:sp>
      <p:pic>
        <p:nvPicPr>
          <p:cNvPr id="4" name="Content Placeholder 3"/>
          <p:cNvPicPr>
            <a:picLocks noGrp="1" noChangeAspect="1"/>
          </p:cNvPicPr>
          <p:nvPr>
            <p:ph idx="1"/>
          </p:nvPr>
        </p:nvPicPr>
        <p:blipFill>
          <a:blip r:embed="rId2"/>
          <a:stretch>
            <a:fillRect/>
          </a:stretch>
        </p:blipFill>
        <p:spPr>
          <a:xfrm>
            <a:off x="929005" y="1461770"/>
            <a:ext cx="10116820" cy="48964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Contd..</a:t>
            </a:r>
          </a:p>
        </p:txBody>
      </p:sp>
      <p:sp>
        <p:nvSpPr>
          <p:cNvPr id="3" name="Content Placeholder 2"/>
          <p:cNvSpPr>
            <a:spLocks noGrp="1"/>
          </p:cNvSpPr>
          <p:nvPr>
            <p:ph idx="1"/>
          </p:nvPr>
        </p:nvSpPr>
        <p:spPr>
          <a:xfrm>
            <a:off x="609600" y="1263650"/>
            <a:ext cx="10972800" cy="4953000"/>
          </a:xfrm>
        </p:spPr>
        <p:txBody>
          <a:bodyPr/>
          <a:lstStyle/>
          <a:p>
            <a:pPr marL="0" indent="0">
              <a:buNone/>
            </a:pPr>
            <a:r>
              <a:rPr lang="en-US" sz="2800" b="1"/>
              <a:t>1)  EMBEDDING LAYER</a:t>
            </a:r>
            <a:r>
              <a:rPr lang="en-US" sz="2800"/>
              <a:t> : </a:t>
            </a:r>
          </a:p>
          <a:p>
            <a:pPr marL="0" indent="0">
              <a:buNone/>
            </a:pPr>
            <a:r>
              <a:rPr lang="en-US" sz="2600"/>
              <a:t>There are two main problems that occur in conventional word representations (one-hot vector): losing words order along with high dimensionality. In comparison to one hot representation, the word embedding is more powerful and suitable . So this work utilizes the word embedding representation scheme. Take a text t with a n length of words(tokens), each word is mapped to its corresponding word embedding e.Now, the sentence matrix is further sent to the Convolutional layers.</a:t>
            </a:r>
          </a:p>
          <a:p>
            <a:pPr marL="0" indent="0">
              <a:buNone/>
            </a:pPr>
            <a:r>
              <a:rPr lang="en-US" sz="2600"/>
              <a:t>Two Operations are performed by the CNN layer: Convolution and Maxpooling, to extract the features.</a:t>
            </a:r>
          </a:p>
          <a:p>
            <a:pPr marL="0" indent="0">
              <a:buNone/>
            </a:pPr>
            <a:r>
              <a:rPr lang="en-US" sz="280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Contd..</a:t>
            </a:r>
          </a:p>
        </p:txBody>
      </p:sp>
      <p:sp>
        <p:nvSpPr>
          <p:cNvPr id="3" name="Content Placeholder 2"/>
          <p:cNvSpPr>
            <a:spLocks noGrp="1"/>
          </p:cNvSpPr>
          <p:nvPr>
            <p:ph idx="1"/>
          </p:nvPr>
        </p:nvSpPr>
        <p:spPr>
          <a:xfrm>
            <a:off x="487045" y="1097280"/>
            <a:ext cx="10972800" cy="4953000"/>
          </a:xfrm>
        </p:spPr>
        <p:txBody>
          <a:bodyPr/>
          <a:lstStyle/>
          <a:p>
            <a:pPr marL="0" indent="0">
              <a:buNone/>
            </a:pPr>
            <a:r>
              <a:rPr lang="en-US" sz="2800" b="1" dirty="0"/>
              <a:t>2)  CONVOLUTION OPERATION :</a:t>
            </a:r>
          </a:p>
          <a:p>
            <a:pPr marL="0" indent="0">
              <a:buNone/>
            </a:pPr>
            <a:r>
              <a:rPr lang="en-US" sz="2600" dirty="0"/>
              <a:t>The convolutional layer involves a convolutional operation ‘‘∗’’, between a poetry text matrix S ∈ </a:t>
            </a:r>
            <a:r>
              <a:rPr lang="en-US" sz="2600" dirty="0" err="1"/>
              <a:t>Rdxn</a:t>
            </a:r>
            <a:r>
              <a:rPr lang="en-US" sz="2600" dirty="0"/>
              <a:t> and a filter matrix F ∈ </a:t>
            </a:r>
            <a:r>
              <a:rPr lang="en-US" sz="2600" dirty="0" err="1"/>
              <a:t>Rmxk</a:t>
            </a:r>
            <a:r>
              <a:rPr lang="en-US" sz="2600" dirty="0"/>
              <a:t> , which results in an output matrix </a:t>
            </a:r>
            <a:r>
              <a:rPr lang="en-US" sz="2600" dirty="0" err="1"/>
              <a:t>O,known</a:t>
            </a:r>
            <a:r>
              <a:rPr lang="en-US" sz="2600" dirty="0"/>
              <a:t> as feature map. For instance, the feature map is learned as follows:</a:t>
            </a:r>
          </a:p>
          <a:p>
            <a:pPr marL="0" indent="0">
              <a:buNone/>
            </a:pPr>
            <a:endParaRPr lang="en-US" sz="2600" dirty="0"/>
          </a:p>
          <a:p>
            <a:pPr marL="0" indent="0">
              <a:buNone/>
            </a:pPr>
            <a:endParaRPr lang="en-US" sz="2600" dirty="0"/>
          </a:p>
          <a:p>
            <a:pPr marL="0" indent="0">
              <a:buNone/>
            </a:pPr>
            <a:r>
              <a:rPr lang="en-US" sz="2600" dirty="0"/>
              <a:t>where the bias vector is the b, the weight matrix is W and f represents the nonlinear activation function of the convolutional operation. We used </a:t>
            </a:r>
            <a:r>
              <a:rPr lang="en-US" sz="2600" dirty="0" err="1"/>
              <a:t>Relu</a:t>
            </a:r>
            <a:r>
              <a:rPr lang="en-US" sz="2600" dirty="0"/>
              <a:t> (Rectified nonlinear activation function) as a non-linear activation function because it speeds up the training and produces significantly better results .</a:t>
            </a:r>
          </a:p>
        </p:txBody>
      </p:sp>
      <p:pic>
        <p:nvPicPr>
          <p:cNvPr id="4" name="Picture 3"/>
          <p:cNvPicPr>
            <a:picLocks noChangeAspect="1"/>
          </p:cNvPicPr>
          <p:nvPr/>
        </p:nvPicPr>
        <p:blipFill>
          <a:blip r:embed="rId2"/>
          <a:stretch>
            <a:fillRect/>
          </a:stretch>
        </p:blipFill>
        <p:spPr>
          <a:xfrm>
            <a:off x="3093085" y="3530600"/>
            <a:ext cx="4530725" cy="6153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Contd..</a:t>
            </a:r>
          </a:p>
        </p:txBody>
      </p:sp>
      <p:sp>
        <p:nvSpPr>
          <p:cNvPr id="3" name="Content Placeholder 2"/>
          <p:cNvSpPr>
            <a:spLocks noGrp="1"/>
          </p:cNvSpPr>
          <p:nvPr>
            <p:ph idx="1"/>
          </p:nvPr>
        </p:nvSpPr>
        <p:spPr>
          <a:xfrm>
            <a:off x="609600" y="1174750"/>
            <a:ext cx="10972800" cy="5296535"/>
          </a:xfrm>
        </p:spPr>
        <p:txBody>
          <a:bodyPr/>
          <a:lstStyle/>
          <a:p>
            <a:pPr marL="0" indent="0">
              <a:buNone/>
            </a:pPr>
            <a:r>
              <a:rPr lang="en-US" sz="2600" b="1"/>
              <a:t>3)  MAXPOOLING OPERATION : </a:t>
            </a:r>
            <a:r>
              <a:rPr lang="en-US" sz="2600"/>
              <a:t> The output of the Convolutional layer is now passed on to the pooling layer. This layer aims to further reduce the representation by choosing the maximum value from the pool</a:t>
            </a:r>
          </a:p>
          <a:p>
            <a:pPr marL="0" indent="0">
              <a:buNone/>
            </a:pPr>
            <a:r>
              <a:rPr lang="en-US" sz="2600"/>
              <a:t>of numbers, Thereby, discarding the unnecessary information. The pooling operation is formulated as:</a:t>
            </a:r>
          </a:p>
          <a:p>
            <a:pPr marL="0" indent="0">
              <a:buNone/>
            </a:pPr>
            <a:endParaRPr lang="en-US" sz="2600"/>
          </a:p>
          <a:p>
            <a:pPr marL="0" indent="0">
              <a:buNone/>
            </a:pPr>
            <a:endParaRPr lang="en-US" sz="2600" b="1"/>
          </a:p>
          <a:p>
            <a:pPr marL="0" indent="0">
              <a:buNone/>
            </a:pPr>
            <a:r>
              <a:rPr lang="en-US" sz="2600" b="1"/>
              <a:t>4)  BIDIRECTIONAL LSTM LAYER : </a:t>
            </a:r>
            <a:r>
              <a:rPr lang="en-US" sz="2600"/>
              <a:t> To achieve exact predictions, it is necessary that the model should learn the long term dependency in text data.The convolutional layer lacks this capability Therefore, to include this functionality to the proposed model,we applied BiLSTM. BiLSTM allows the model to learn data from both right to left and left to right directions. Hence BiLSTM improves the classification accuracy.</a:t>
            </a:r>
          </a:p>
          <a:p>
            <a:pPr marL="0" indent="0">
              <a:buNone/>
            </a:pPr>
            <a:endParaRPr lang="en-US" sz="2600"/>
          </a:p>
        </p:txBody>
      </p:sp>
      <p:pic>
        <p:nvPicPr>
          <p:cNvPr id="5" name="Picture 4"/>
          <p:cNvPicPr>
            <a:picLocks noChangeAspect="1"/>
          </p:cNvPicPr>
          <p:nvPr/>
        </p:nvPicPr>
        <p:blipFill>
          <a:blip r:embed="rId2"/>
          <a:stretch>
            <a:fillRect/>
          </a:stretch>
        </p:blipFill>
        <p:spPr>
          <a:xfrm>
            <a:off x="3811270" y="3505835"/>
            <a:ext cx="3326765" cy="6337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Contd..</a:t>
            </a:r>
          </a:p>
        </p:txBody>
      </p:sp>
      <p:sp>
        <p:nvSpPr>
          <p:cNvPr id="3" name="Content Placeholder 2"/>
          <p:cNvSpPr>
            <a:spLocks noGrp="1"/>
          </p:cNvSpPr>
          <p:nvPr>
            <p:ph idx="1"/>
          </p:nvPr>
        </p:nvSpPr>
        <p:spPr/>
        <p:txBody>
          <a:bodyPr/>
          <a:lstStyle/>
          <a:p>
            <a:pPr marL="0" indent="0">
              <a:buNone/>
            </a:pPr>
            <a:r>
              <a:rPr lang="en-US" sz="2800" b="1"/>
              <a:t>5) ATTENTION LAYER : </a:t>
            </a:r>
            <a:r>
              <a:rPr lang="en-US" sz="2800"/>
              <a:t>Inside a sentence, there are some words, which are irrelevant, while others are decisive. To attend such informative words, the attention mechanism is introduced. Therefore, we added this layer to automatically mine the significant words.</a:t>
            </a:r>
          </a:p>
          <a:p>
            <a:pPr marL="0" indent="0">
              <a:buNone/>
            </a:pPr>
            <a:endParaRPr lang="en-US" sz="2800"/>
          </a:p>
          <a:p>
            <a:pPr marL="0" indent="0">
              <a:buNone/>
            </a:pPr>
            <a:r>
              <a:rPr lang="en-US" sz="2800" b="1"/>
              <a:t>6)  FLATTEN LAYER :</a:t>
            </a:r>
            <a:r>
              <a:rPr lang="en-US" sz="2800"/>
              <a:t> To transform the context matrix obtained from the previous layer into a context vector, and to prepare the input for the final classification layer, we applied the flatten layer [29]. The flatten layer operation is performed using the below eq.</a:t>
            </a:r>
          </a:p>
        </p:txBody>
      </p:sp>
      <p:pic>
        <p:nvPicPr>
          <p:cNvPr id="6" name="Picture 5"/>
          <p:cNvPicPr>
            <a:picLocks noChangeAspect="1"/>
          </p:cNvPicPr>
          <p:nvPr/>
        </p:nvPicPr>
        <p:blipFill>
          <a:blip r:embed="rId2"/>
          <a:stretch>
            <a:fillRect/>
          </a:stretch>
        </p:blipFill>
        <p:spPr>
          <a:xfrm>
            <a:off x="4234815" y="5676265"/>
            <a:ext cx="2758440" cy="7423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CONTENTS</a:t>
            </a:r>
          </a:p>
        </p:txBody>
      </p:sp>
      <p:sp>
        <p:nvSpPr>
          <p:cNvPr id="3" name="Content Placeholder 2"/>
          <p:cNvSpPr>
            <a:spLocks noGrp="1"/>
          </p:cNvSpPr>
          <p:nvPr>
            <p:ph idx="1"/>
          </p:nvPr>
        </p:nvSpPr>
        <p:spPr/>
        <p:txBody>
          <a:bodyPr/>
          <a:lstStyle/>
          <a:p>
            <a:r>
              <a:rPr lang="en-US" dirty="0"/>
              <a:t>Abstract</a:t>
            </a:r>
          </a:p>
          <a:p>
            <a:r>
              <a:rPr lang="en-US" dirty="0"/>
              <a:t>Introduction</a:t>
            </a:r>
          </a:p>
          <a:p>
            <a:r>
              <a:rPr lang="en-US" dirty="0"/>
              <a:t>Existing Methods</a:t>
            </a:r>
          </a:p>
          <a:p>
            <a:r>
              <a:rPr lang="en-US" dirty="0"/>
              <a:t>System Overview</a:t>
            </a:r>
          </a:p>
          <a:p>
            <a:r>
              <a:rPr lang="en-US" dirty="0"/>
              <a:t>System Architecture</a:t>
            </a:r>
          </a:p>
          <a:p>
            <a:r>
              <a:rPr lang="en-US" dirty="0"/>
              <a:t>Dataset</a:t>
            </a:r>
          </a:p>
          <a:p>
            <a:r>
              <a:rPr lang="en-US" dirty="0"/>
              <a:t>Conclusion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Contd..</a:t>
            </a:r>
          </a:p>
        </p:txBody>
      </p:sp>
      <p:sp>
        <p:nvSpPr>
          <p:cNvPr id="3" name="Content Placeholder 2"/>
          <p:cNvSpPr>
            <a:spLocks noGrp="1"/>
          </p:cNvSpPr>
          <p:nvPr>
            <p:ph idx="1"/>
          </p:nvPr>
        </p:nvSpPr>
        <p:spPr/>
        <p:txBody>
          <a:bodyPr/>
          <a:lstStyle/>
          <a:p>
            <a:pPr marL="0" indent="0">
              <a:buNone/>
            </a:pPr>
            <a:r>
              <a:rPr lang="en-US" sz="2800" b="1" dirty="0"/>
              <a:t>7)  OUTPUT LAYER :</a:t>
            </a:r>
          </a:p>
          <a:p>
            <a:pPr marL="0" indent="0">
              <a:buNone/>
            </a:pPr>
            <a:r>
              <a:rPr lang="en-US" sz="2800" dirty="0"/>
              <a:t>It is the final layer of our architecture that determines, either the emotion expressed in poetry text is anger, </a:t>
            </a:r>
            <a:r>
              <a:rPr lang="en-US" sz="2800" dirty="0" err="1" smtClean="0"/>
              <a:t>love,joy,sadness,fear</a:t>
            </a:r>
            <a:r>
              <a:rPr lang="en-US" sz="2800" dirty="0" smtClean="0"/>
              <a:t> and neutral</a:t>
            </a:r>
            <a:r>
              <a:rPr lang="en-US" sz="2800" dirty="0" smtClean="0"/>
              <a:t>. </a:t>
            </a:r>
            <a:r>
              <a:rPr lang="en-US" sz="2800" dirty="0"/>
              <a:t>A function of </a:t>
            </a:r>
            <a:r>
              <a:rPr lang="en-US" sz="2800" dirty="0" err="1"/>
              <a:t>softmax</a:t>
            </a:r>
            <a:r>
              <a:rPr lang="en-US" sz="2800" dirty="0"/>
              <a:t> activation receives the output of the flatten layer and computes the probability of the emotion class label. It is computed as follows:</a:t>
            </a:r>
          </a:p>
          <a:p>
            <a:pPr marL="0" indent="0">
              <a:buNone/>
            </a:pPr>
            <a:endParaRPr lang="en-US" sz="2800" dirty="0"/>
          </a:p>
        </p:txBody>
      </p:sp>
      <p:pic>
        <p:nvPicPr>
          <p:cNvPr id="4" name="Picture 3"/>
          <p:cNvPicPr>
            <a:picLocks noChangeAspect="1"/>
          </p:cNvPicPr>
          <p:nvPr/>
        </p:nvPicPr>
        <p:blipFill>
          <a:blip r:embed="rId2"/>
          <a:stretch>
            <a:fillRect/>
          </a:stretch>
        </p:blipFill>
        <p:spPr>
          <a:xfrm>
            <a:off x="3088640" y="4681855"/>
            <a:ext cx="3440430" cy="9899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  EXPERIMENTAL SETTING AND DATASET </a:t>
            </a:r>
          </a:p>
        </p:txBody>
      </p:sp>
      <p:sp>
        <p:nvSpPr>
          <p:cNvPr id="3" name="Content Placeholder 2"/>
          <p:cNvSpPr>
            <a:spLocks noGrp="1"/>
          </p:cNvSpPr>
          <p:nvPr>
            <p:ph idx="1"/>
          </p:nvPr>
        </p:nvSpPr>
        <p:spPr/>
        <p:txBody>
          <a:bodyPr/>
          <a:lstStyle/>
          <a:p>
            <a:r>
              <a:rPr lang="en-US" dirty="0"/>
              <a:t>To train our suggested model, we divide the dataset into two parts </a:t>
            </a:r>
          </a:p>
          <a:p>
            <a:pPr marL="514350" indent="-514350">
              <a:buAutoNum type="arabicPeriod"/>
            </a:pPr>
            <a:r>
              <a:rPr lang="en-US" dirty="0"/>
              <a:t>Train data</a:t>
            </a:r>
          </a:p>
          <a:p>
            <a:pPr marL="514350" indent="-514350">
              <a:buAutoNum type="arabicPeriod"/>
            </a:pPr>
            <a:r>
              <a:rPr lang="en-US" dirty="0"/>
              <a:t>Test data</a:t>
            </a:r>
          </a:p>
          <a:p>
            <a:pPr marL="0" indent="0">
              <a:buNone/>
            </a:pPr>
            <a:endParaRPr lang="en-US" b="1" dirty="0"/>
          </a:p>
          <a:p>
            <a:pPr marL="0" indent="0">
              <a:buNone/>
            </a:pPr>
            <a:r>
              <a:rPr lang="en-US" b="1" dirty="0"/>
              <a:t>1) Train data</a:t>
            </a:r>
            <a:r>
              <a:rPr lang="en-US" dirty="0"/>
              <a:t> :  We have utilized </a:t>
            </a:r>
            <a:r>
              <a:rPr lang="en-US" dirty="0" smtClean="0"/>
              <a:t>70</a:t>
            </a:r>
            <a:r>
              <a:rPr lang="en-US" dirty="0"/>
              <a:t>% of the data for training set through which the model learns and is used to fit the model. It contains both the class label and input.</a:t>
            </a:r>
          </a:p>
          <a:p>
            <a:pPr marL="0" indent="0">
              <a:buNone/>
            </a:pP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SETTING AND DATASET(Cont..)</a:t>
            </a:r>
          </a:p>
        </p:txBody>
      </p:sp>
      <p:sp>
        <p:nvSpPr>
          <p:cNvPr id="3" name="Content Placeholder 2"/>
          <p:cNvSpPr>
            <a:spLocks noGrp="1"/>
          </p:cNvSpPr>
          <p:nvPr>
            <p:ph idx="1"/>
          </p:nvPr>
        </p:nvSpPr>
        <p:spPr/>
        <p:txBody>
          <a:bodyPr/>
          <a:lstStyle/>
          <a:p>
            <a:pPr marL="0" indent="0">
              <a:buNone/>
            </a:pPr>
            <a:r>
              <a:rPr lang="en-US" b="1" dirty="0"/>
              <a:t>2)  Test data : </a:t>
            </a:r>
            <a:r>
              <a:rPr lang="en-US" dirty="0"/>
              <a:t>To evaluate the results of the model on the unseen data. we have applied </a:t>
            </a:r>
            <a:r>
              <a:rPr lang="en-US" dirty="0" smtClean="0"/>
              <a:t>30</a:t>
            </a:r>
            <a:r>
              <a:rPr lang="en-US" dirty="0"/>
              <a:t>% of the dataset as testing data . When the model is completely trained, then the test</a:t>
            </a:r>
          </a:p>
          <a:p>
            <a:pPr marL="0" indent="0">
              <a:buNone/>
            </a:pPr>
            <a:r>
              <a:rPr lang="en-US" dirty="0"/>
              <a:t>set is used. It includes only the input. The description of the</a:t>
            </a:r>
          </a:p>
          <a:p>
            <a:pPr marL="0" indent="0">
              <a:buNone/>
            </a:pPr>
            <a:r>
              <a:rPr lang="en-US" dirty="0"/>
              <a:t>dataset is below.</a:t>
            </a:r>
          </a:p>
          <a:p>
            <a:pPr marL="0" indent="0">
              <a:buNone/>
            </a:pPr>
            <a:endParaRPr lang="en-US" dirty="0"/>
          </a:p>
        </p:txBody>
      </p:sp>
      <p:pic>
        <p:nvPicPr>
          <p:cNvPr id="4" name="Picture 3"/>
          <p:cNvPicPr>
            <a:picLocks noChangeAspect="1"/>
          </p:cNvPicPr>
          <p:nvPr/>
        </p:nvPicPr>
        <p:blipFill>
          <a:blip r:embed="rId2"/>
          <a:stretch>
            <a:fillRect/>
          </a:stretch>
        </p:blipFill>
        <p:spPr>
          <a:xfrm>
            <a:off x="2399079" y="4293723"/>
            <a:ext cx="6021070" cy="1555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CONCLUSION</a:t>
            </a:r>
          </a:p>
        </p:txBody>
      </p:sp>
      <p:sp>
        <p:nvSpPr>
          <p:cNvPr id="3" name="Content Placeholder 2"/>
          <p:cNvSpPr>
            <a:spLocks noGrp="1"/>
          </p:cNvSpPr>
          <p:nvPr>
            <p:ph idx="1"/>
          </p:nvPr>
        </p:nvSpPr>
        <p:spPr/>
        <p:txBody>
          <a:bodyPr/>
          <a:lstStyle/>
          <a:p>
            <a:r>
              <a:rPr lang="en-US" sz="2600" dirty="0"/>
              <a:t>To categorize English poetry text within multiple emotion classes, we have exploited a deep learning technique namely, Attention-based C-</a:t>
            </a:r>
            <a:r>
              <a:rPr lang="en-US" sz="2600" dirty="0" err="1"/>
              <a:t>BiLSTM</a:t>
            </a:r>
            <a:r>
              <a:rPr lang="en-US" sz="2600" dirty="0"/>
              <a:t> model. </a:t>
            </a:r>
          </a:p>
          <a:p>
            <a:r>
              <a:rPr lang="en-US" sz="2600" dirty="0"/>
              <a:t>For experimentation, a benchmark dataset is used with an extension into the emotion classes: </a:t>
            </a:r>
            <a:r>
              <a:rPr lang="en-US" sz="2600" dirty="0" err="1" smtClean="0"/>
              <a:t>anger,love,hope</a:t>
            </a:r>
            <a:r>
              <a:rPr lang="en-US" sz="2600" dirty="0" smtClean="0"/>
              <a:t> etc.</a:t>
            </a:r>
            <a:r>
              <a:rPr lang="en-US" sz="2600" dirty="0" smtClean="0"/>
              <a:t> </a:t>
            </a:r>
            <a:r>
              <a:rPr lang="en-US" sz="2600" dirty="0"/>
              <a:t>along with their respective poems. Then this dataset is passed through the following modules, </a:t>
            </a:r>
            <a:r>
              <a:rPr lang="en-US" sz="2600" dirty="0" err="1"/>
              <a:t>i</a:t>
            </a:r>
            <a:r>
              <a:rPr lang="en-US" sz="2600" dirty="0"/>
              <a:t>) Data Acquisition, ii) </a:t>
            </a:r>
            <a:r>
              <a:rPr lang="en-US" sz="2600" dirty="0" err="1"/>
              <a:t>PreProcessing</a:t>
            </a:r>
            <a:r>
              <a:rPr lang="en-US" sz="2600" dirty="0"/>
              <a:t>, iii) Feature representation, iv) Feature extraction v) Feature encoding, vi) Context information generation, and vii) classification.</a:t>
            </a:r>
          </a:p>
          <a:p>
            <a:r>
              <a:rPr lang="en-US" sz="2600" dirty="0"/>
              <a:t>The proposed model outperformed all the models and performs best in terms of accuracy.</a:t>
            </a:r>
          </a:p>
          <a:p>
            <a:endParaRPr lang="en-US" sz="2600" dirty="0"/>
          </a:p>
          <a:p>
            <a:endParaRPr lang="en-US" sz="2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Thank You Messages For Him | Sample Pos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0" y="1485900"/>
            <a:ext cx="6586855" cy="4371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ABSTRACT</a:t>
            </a:r>
          </a:p>
        </p:txBody>
      </p:sp>
      <p:sp>
        <p:nvSpPr>
          <p:cNvPr id="3" name="Content Placeholder 2"/>
          <p:cNvSpPr>
            <a:spLocks noGrp="1"/>
          </p:cNvSpPr>
          <p:nvPr>
            <p:ph idx="1"/>
          </p:nvPr>
        </p:nvSpPr>
        <p:spPr>
          <a:xfrm>
            <a:off x="609600" y="1366520"/>
            <a:ext cx="10972800" cy="4996180"/>
          </a:xfrm>
        </p:spPr>
        <p:txBody>
          <a:bodyPr/>
          <a:lstStyle/>
          <a:p>
            <a:r>
              <a:rPr lang="en-US" sz="2800"/>
              <a:t>The classification of emotional states from poetry or formal text has received less attention by the experts of computational intelligence in recent times as compared to informal textual content like SMS,email, chat, and online user reviews.</a:t>
            </a:r>
          </a:p>
          <a:p>
            <a:r>
              <a:rPr lang="en-US" sz="2800"/>
              <a:t> In this study, an emotional state classification system for poetry text is proposed using the latest and cutting edge technology of Artificial Intelligence, called Deep Learning.</a:t>
            </a:r>
          </a:p>
          <a:p>
            <a:r>
              <a:rPr lang="en-US" sz="2800"/>
              <a:t>For this purpose, an attention-based Bi-LSTM model is implemented on the poetry corpus.</a:t>
            </a:r>
          </a:p>
          <a:p>
            <a:r>
              <a:rPr lang="en-US" sz="2800">
                <a:sym typeface="+mn-ea"/>
              </a:rPr>
              <a:t>The proposed approach classifies the text of poetry into different emotional states, like love, joy, hope, sadness, anger, etc.</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ym typeface="+mn-ea"/>
              </a:rPr>
              <a:t>Contd</a:t>
            </a:r>
            <a:r>
              <a:rPr lang="en-US" dirty="0">
                <a:sym typeface="+mn-ea"/>
              </a:rPr>
              <a:t>…</a:t>
            </a:r>
            <a:endParaRPr lang="en-US" dirty="0"/>
          </a:p>
        </p:txBody>
      </p:sp>
      <p:sp>
        <p:nvSpPr>
          <p:cNvPr id="3" name="Content Placeholder 2"/>
          <p:cNvSpPr>
            <a:spLocks noGrp="1"/>
          </p:cNvSpPr>
          <p:nvPr>
            <p:ph idx="1"/>
          </p:nvPr>
        </p:nvSpPr>
        <p:spPr>
          <a:xfrm>
            <a:off x="609600" y="1238885"/>
            <a:ext cx="10972800" cy="5529580"/>
          </a:xfrm>
        </p:spPr>
        <p:txBody>
          <a:bodyPr/>
          <a:lstStyle/>
          <a:p>
            <a:r>
              <a:rPr lang="en-US" sz="3000" dirty="0"/>
              <a:t> The proposed approach classifies the text of poetry into different emotional states, like love, joy, hope, sadness, anger, etc.</a:t>
            </a:r>
          </a:p>
          <a:p>
            <a:r>
              <a:rPr lang="en-US" sz="3000" dirty="0"/>
              <a:t>Different experiments are conducted to evaluate the efficiency of the proposed system as compared to other state-of-art methods as well as machine learning and deep learning methods.</a:t>
            </a:r>
          </a:p>
          <a:p>
            <a:r>
              <a:rPr lang="en-US" sz="3000" dirty="0"/>
              <a:t> Experimental results depict that the proposed model outperformed the baselines studies with best accuracy. Furthermore, the analysis of the statistical experiment also validates the performance of the proposed approach</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INTRODUCTION</a:t>
            </a:r>
          </a:p>
        </p:txBody>
      </p:sp>
      <p:sp>
        <p:nvSpPr>
          <p:cNvPr id="3" name="Content Placeholder 2"/>
          <p:cNvSpPr>
            <a:spLocks noGrp="1"/>
          </p:cNvSpPr>
          <p:nvPr>
            <p:ph idx="1"/>
          </p:nvPr>
        </p:nvSpPr>
        <p:spPr/>
        <p:txBody>
          <a:bodyPr/>
          <a:lstStyle/>
          <a:p>
            <a:r>
              <a:rPr lang="en-US" sz="2400" dirty="0"/>
              <a:t>The classification of opinions, sentiments and emotional states has gained the attention of experts from different fields like natural language processing, computational linguistics and computational intelligence.</a:t>
            </a:r>
          </a:p>
          <a:p>
            <a:r>
              <a:rPr lang="en-US" sz="2400" dirty="0"/>
              <a:t> There are two types of writings that can be analyzed by machine: formal and informal. The formal textual content pertains to poetry, novels, essays, novel, plays, and official/legal </a:t>
            </a:r>
            <a:r>
              <a:rPr lang="en-US" sz="2400" dirty="0" err="1"/>
              <a:t>documentation,whereas</a:t>
            </a:r>
            <a:r>
              <a:rPr lang="en-US" sz="2400" dirty="0"/>
              <a:t> the informal textual content is about SMS, chat, and social media posts.</a:t>
            </a:r>
          </a:p>
          <a:p>
            <a:r>
              <a:rPr lang="en-US" sz="2400" dirty="0"/>
              <a:t>Due to complex nature of the formal text (poetry), detection and classification of emotional states is a challenging task. For instance, the verse ‘‘And the sunlight clasps the earth, And the moonbeams kiss the sea:’’, taken from the poem ‘‘Love Philosophy’’ (Shelley) conveys a love emotion. The manual strategy for detecting emotional states expressed by the poet in the poetry text is difficult and time-consuming.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dirty="0" err="1"/>
              <a:t>Contd</a:t>
            </a:r>
            <a:r>
              <a:rPr lang="en-US" dirty="0"/>
              <a:t>…</a:t>
            </a:r>
          </a:p>
        </p:txBody>
      </p:sp>
      <p:sp>
        <p:nvSpPr>
          <p:cNvPr id="3" name="Content Placeholder 2"/>
          <p:cNvSpPr>
            <a:spLocks noGrp="1"/>
          </p:cNvSpPr>
          <p:nvPr>
            <p:ph idx="1"/>
          </p:nvPr>
        </p:nvSpPr>
        <p:spPr/>
        <p:txBody>
          <a:bodyPr/>
          <a:lstStyle/>
          <a:p>
            <a:r>
              <a:rPr lang="en-US" sz="2800" dirty="0"/>
              <a:t>The existing studies on the detection of emotional states from poetry text have used traditional machine learning techniques with limited datasets tagged with a small number of emotion classes. </a:t>
            </a:r>
          </a:p>
          <a:p>
            <a:r>
              <a:rPr lang="en-US" sz="2800" dirty="0"/>
              <a:t>One of the study conducted on emotion classification from poetry text has used one machine learning classifier, namely Support Vector Machine (SVM) and a </a:t>
            </a:r>
            <a:r>
              <a:rPr lang="en-US" sz="2800" dirty="0" err="1"/>
              <a:t>BiLSTM</a:t>
            </a:r>
            <a:r>
              <a:rPr lang="en-US" sz="2800" dirty="0"/>
              <a:t> classifier, for classifying poetry text into two emotion classes.</a:t>
            </a:r>
          </a:p>
          <a:p>
            <a:r>
              <a:rPr lang="en-US" sz="2800" dirty="0"/>
              <a:t>This gap can be bridged by investigating Attention-based C-</a:t>
            </a:r>
            <a:r>
              <a:rPr lang="en-US" sz="2800" dirty="0" err="1"/>
              <a:t>BiLSTM</a:t>
            </a:r>
            <a:r>
              <a:rPr lang="en-US" sz="2800" dirty="0"/>
              <a:t> model, which can take advantage of both the Convolutional Neural Network (CNN), Bidirectional Long Short Term Memory (</a:t>
            </a:r>
            <a:r>
              <a:rPr lang="en-US" sz="2800" dirty="0" err="1"/>
              <a:t>BiLSTM</a:t>
            </a:r>
            <a:r>
              <a:rPr lang="en-US" sz="2800" dirty="0"/>
              <a:t>), as well as, we also exploited the Attention mechanism of deep learning.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sym typeface="+mn-ea"/>
              </a:rPr>
              <a:t>EXISTING METHODS</a:t>
            </a:r>
          </a:p>
        </p:txBody>
      </p:sp>
      <p:sp>
        <p:nvSpPr>
          <p:cNvPr id="3" name="Content Placeholder 2"/>
          <p:cNvSpPr>
            <a:spLocks noGrp="1"/>
          </p:cNvSpPr>
          <p:nvPr>
            <p:ph idx="1"/>
          </p:nvPr>
        </p:nvSpPr>
        <p:spPr/>
        <p:txBody>
          <a:bodyPr/>
          <a:lstStyle/>
          <a:p>
            <a:pPr marL="0" indent="0">
              <a:buNone/>
            </a:pPr>
            <a:r>
              <a:rPr lang="en-US" sz="2800" dirty="0">
                <a:solidFill>
                  <a:schemeClr val="tx1"/>
                </a:solidFill>
                <a:latin typeface="Arial" panose="020B0604020202020204" pitchFamily="34" charset="0"/>
                <a:ea typeface="Calibri" panose="020F0502020204030204" charset="0"/>
                <a:cs typeface="Arial" panose="020B0604020202020204" pitchFamily="34" charset="0"/>
              </a:rPr>
              <a:t>Some of the existing methods are:</a:t>
            </a:r>
          </a:p>
          <a:p>
            <a:pPr>
              <a:lnSpc>
                <a:spcPct val="150000"/>
              </a:lnSpc>
              <a:buFont typeface="Arial" panose="020B0604020202020204" pitchFamily="34" charset="0"/>
              <a:buChar char="•"/>
            </a:pPr>
            <a:r>
              <a:rPr lang="en-US" sz="2800" dirty="0">
                <a:solidFill>
                  <a:schemeClr val="tx1"/>
                </a:solidFill>
                <a:latin typeface="Arial" panose="020B0604020202020204" pitchFamily="34" charset="0"/>
                <a:ea typeface="Calibri" panose="020F0502020204030204" charset="0"/>
                <a:cs typeface="Arial" panose="020B0604020202020204" pitchFamily="34" charset="0"/>
              </a:rPr>
              <a:t>Naïve-Bayes</a:t>
            </a:r>
          </a:p>
          <a:p>
            <a:pPr>
              <a:lnSpc>
                <a:spcPct val="150000"/>
              </a:lnSpc>
              <a:buFont typeface="Arial" panose="020B0604020202020204" pitchFamily="34" charset="0"/>
              <a:buChar char="•"/>
            </a:pPr>
            <a:r>
              <a:rPr lang="en-US" sz="2800" dirty="0">
                <a:latin typeface="Arial" panose="020B0604020202020204" pitchFamily="34" charset="0"/>
                <a:ea typeface="Calibri" panose="020F0502020204030204" charset="0"/>
                <a:cs typeface="Arial" panose="020B0604020202020204" pitchFamily="34" charset="0"/>
              </a:rPr>
              <a:t>Random Forest</a:t>
            </a:r>
          </a:p>
          <a:p>
            <a:pPr>
              <a:lnSpc>
                <a:spcPct val="150000"/>
              </a:lnSpc>
              <a:buFont typeface="Arial" panose="020B0604020202020204" pitchFamily="34" charset="0"/>
              <a:buChar char="•"/>
            </a:pPr>
            <a:r>
              <a:rPr lang="en-US" sz="2800" dirty="0">
                <a:latin typeface="Arial" panose="020B0604020202020204" pitchFamily="34" charset="0"/>
                <a:ea typeface="Calibri" panose="020F0502020204030204" charset="0"/>
                <a:cs typeface="Arial" panose="020B0604020202020204" pitchFamily="34" charset="0"/>
              </a:rPr>
              <a:t>Linear Support Vector Machine</a:t>
            </a:r>
            <a:endParaRPr lang="en-US" sz="2800" dirty="0">
              <a:solidFill>
                <a:schemeClr val="tx1"/>
              </a:solidFill>
              <a:latin typeface="Arial" panose="020B0604020202020204" pitchFamily="34" charset="0"/>
              <a:ea typeface="Calibri" panose="020F0502020204030204" charset="0"/>
              <a:cs typeface="Arial" panose="020B0604020202020204" pitchFamily="34" charset="0"/>
            </a:endParaRPr>
          </a:p>
          <a:p>
            <a:pPr marL="0" indent="0">
              <a:lnSpc>
                <a:spcPct val="150000"/>
              </a:lnSpc>
              <a:buNone/>
            </a:pPr>
            <a:r>
              <a:rPr lang="en-US" sz="2800" dirty="0">
                <a:latin typeface="Arial" panose="020B0604020202020204" pitchFamily="34" charset="0"/>
                <a:cs typeface="Arial" panose="020B0604020202020204" pitchFamily="34" charset="0"/>
              </a:rPr>
              <a:t>Disadvantages in existing methods are:</a:t>
            </a:r>
          </a:p>
          <a:p>
            <a:pPr marL="514350" lvl="0" indent="-514350" algn="just">
              <a:lnSpc>
                <a:spcPct val="150000"/>
              </a:lnSpc>
              <a:spcBef>
                <a:spcPts val="0"/>
              </a:spcBef>
              <a:buAutoNum type="arabicPeriod"/>
            </a:pPr>
            <a:r>
              <a:rPr lang="en-US" sz="2800" dirty="0">
                <a:latin typeface="Arial" panose="020B0604020202020204" pitchFamily="34" charset="0"/>
                <a:ea typeface="Calibri" panose="020F0502020204030204" charset="0"/>
                <a:cs typeface="Arial" panose="020B0604020202020204" pitchFamily="34" charset="0"/>
                <a:sym typeface="+mn-ea"/>
              </a:rPr>
              <a:t>Low accuracy</a:t>
            </a:r>
            <a:endParaRPr lang="en-US" sz="2800" dirty="0">
              <a:solidFill>
                <a:schemeClr val="tx1"/>
              </a:solidFill>
              <a:latin typeface="Arial" panose="020B0604020202020204" pitchFamily="34" charset="0"/>
              <a:ea typeface="Calibri" panose="020F0502020204030204" charset="0"/>
              <a:cs typeface="Arial" panose="020B0604020202020204" pitchFamily="34" charset="0"/>
            </a:endParaRPr>
          </a:p>
          <a:p>
            <a:pPr marL="514350" lvl="0" indent="-514350" algn="just">
              <a:lnSpc>
                <a:spcPct val="150000"/>
              </a:lnSpc>
              <a:spcBef>
                <a:spcPts val="0"/>
              </a:spcBef>
              <a:buAutoNum type="arabicPeriod"/>
            </a:pPr>
            <a:r>
              <a:rPr lang="en-US" sz="2800" dirty="0">
                <a:latin typeface="Arial" panose="020B0604020202020204" pitchFamily="34" charset="0"/>
                <a:ea typeface="Calibri" panose="020F0502020204030204" charset="0"/>
                <a:cs typeface="Arial" panose="020B0604020202020204" pitchFamily="34" charset="0"/>
                <a:sym typeface="+mn-ea"/>
              </a:rPr>
              <a:t>Time consuming</a:t>
            </a:r>
            <a:endParaRPr lang="en-US" sz="2800" dirty="0">
              <a:solidFill>
                <a:schemeClr val="tx1"/>
              </a:solidFill>
              <a:latin typeface="Arial" panose="020B0604020202020204" pitchFamily="34" charset="0"/>
              <a:ea typeface="Calibri" panose="020F0502020204030204" charset="0"/>
              <a:cs typeface="Arial" panose="020B0604020202020204" pitchFamily="34" charset="0"/>
            </a:endParaRPr>
          </a:p>
          <a:p>
            <a:pPr marL="514350" lvl="0" indent="-514350" algn="just">
              <a:lnSpc>
                <a:spcPct val="150000"/>
              </a:lnSpc>
              <a:spcBef>
                <a:spcPts val="0"/>
              </a:spcBef>
              <a:buAutoNum type="arabicPeriod"/>
            </a:pPr>
            <a:r>
              <a:rPr lang="en-US" sz="2800" dirty="0">
                <a:latin typeface="Arial" panose="020B0604020202020204" pitchFamily="34" charset="0"/>
                <a:ea typeface="Calibri" panose="020F0502020204030204" charset="0"/>
                <a:cs typeface="Arial" panose="020B0604020202020204" pitchFamily="34" charset="0"/>
                <a:sym typeface="+mn-ea"/>
              </a:rPr>
              <a:t>High complexities</a:t>
            </a:r>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PROPOSED METHOD</a:t>
            </a:r>
          </a:p>
        </p:txBody>
      </p:sp>
      <p:sp>
        <p:nvSpPr>
          <p:cNvPr id="3" name="Content Placeholder 2"/>
          <p:cNvSpPr>
            <a:spLocks noGrp="1"/>
          </p:cNvSpPr>
          <p:nvPr>
            <p:ph idx="1"/>
          </p:nvPr>
        </p:nvSpPr>
        <p:spPr/>
        <p:txBody>
          <a:bodyPr/>
          <a:lstStyle/>
          <a:p>
            <a:r>
              <a:rPr lang="en-US" sz="2800" dirty="0">
                <a:latin typeface="Arial" panose="020B0604020202020204" pitchFamily="34" charset="0"/>
                <a:cs typeface="Arial" panose="020B0604020202020204" pitchFamily="34" charset="0"/>
                <a:sym typeface="+mn-ea"/>
              </a:rPr>
              <a:t>In our proposed model, we have created a system that which classifies the emotional states of the text by using the deep learning based Bi-LSTM. The proposed approach classifies the text into different emotional states, like neutral, joy, fear, sadness, anger, etc.</a:t>
            </a:r>
          </a:p>
          <a:p>
            <a:pPr marL="0" indent="0">
              <a:buNone/>
            </a:pPr>
            <a:r>
              <a:rPr lang="en-US" sz="2800" dirty="0">
                <a:latin typeface="Arial" panose="020B0604020202020204" pitchFamily="34" charset="0"/>
                <a:cs typeface="Arial" panose="020B0604020202020204" pitchFamily="34" charset="0"/>
              </a:rPr>
              <a:t>Advantages of Proposed Method:</a:t>
            </a:r>
          </a:p>
          <a:p>
            <a:pPr marL="514350" lvl="0" indent="-514350" algn="just">
              <a:lnSpc>
                <a:spcPct val="150000"/>
              </a:lnSpc>
              <a:spcBef>
                <a:spcPts val="0"/>
              </a:spcBef>
              <a:buAutoNum type="arabicPeriod"/>
            </a:pPr>
            <a:r>
              <a:rPr lang="en-US" sz="2800" dirty="0">
                <a:latin typeface="Arial" panose="020B0604020202020204" pitchFamily="34" charset="0"/>
                <a:ea typeface="Calibri" panose="020F0502020204030204" charset="0"/>
                <a:cs typeface="Arial" panose="020B0604020202020204" pitchFamily="34" charset="0"/>
                <a:sym typeface="+mn-ea"/>
              </a:rPr>
              <a:t>High accuracy</a:t>
            </a:r>
            <a:endParaRPr lang="en-US" sz="2800" dirty="0">
              <a:solidFill>
                <a:schemeClr val="tx1"/>
              </a:solidFill>
              <a:latin typeface="Arial" panose="020B0604020202020204" pitchFamily="34" charset="0"/>
              <a:ea typeface="Calibri" panose="020F0502020204030204" charset="0"/>
              <a:cs typeface="Arial" panose="020B0604020202020204" pitchFamily="34" charset="0"/>
            </a:endParaRPr>
          </a:p>
          <a:p>
            <a:pPr marL="514350" lvl="0" indent="-514350" algn="just">
              <a:lnSpc>
                <a:spcPct val="150000"/>
              </a:lnSpc>
              <a:spcBef>
                <a:spcPts val="0"/>
              </a:spcBef>
              <a:buAutoNum type="arabicPeriod"/>
            </a:pPr>
            <a:r>
              <a:rPr lang="en-US" sz="2800" dirty="0">
                <a:latin typeface="Arial" panose="020B0604020202020204" pitchFamily="34" charset="0"/>
                <a:ea typeface="Calibri" panose="020F0502020204030204" charset="0"/>
                <a:cs typeface="Arial" panose="020B0604020202020204" pitchFamily="34" charset="0"/>
                <a:sym typeface="+mn-ea"/>
              </a:rPr>
              <a:t>Time Saving</a:t>
            </a:r>
            <a:endParaRPr lang="en-US" sz="2800" dirty="0">
              <a:solidFill>
                <a:schemeClr val="tx1"/>
              </a:solidFill>
              <a:latin typeface="Arial" panose="020B0604020202020204" pitchFamily="34" charset="0"/>
              <a:ea typeface="Calibri" panose="020F0502020204030204" charset="0"/>
              <a:cs typeface="Arial" panose="020B0604020202020204" pitchFamily="34" charset="0"/>
            </a:endParaRPr>
          </a:p>
          <a:p>
            <a:pPr marL="514350" lvl="0" indent="-514350" algn="just">
              <a:lnSpc>
                <a:spcPct val="150000"/>
              </a:lnSpc>
              <a:spcBef>
                <a:spcPts val="0"/>
              </a:spcBef>
              <a:buAutoNum type="arabicPeriod"/>
            </a:pPr>
            <a:r>
              <a:rPr lang="en-US" sz="2800" dirty="0">
                <a:latin typeface="Arial" panose="020B0604020202020204" pitchFamily="34" charset="0"/>
                <a:ea typeface="Calibri" panose="020F0502020204030204" charset="0"/>
                <a:cs typeface="Arial" panose="020B0604020202020204" pitchFamily="34" charset="0"/>
                <a:sym typeface="+mn-ea"/>
              </a:rPr>
              <a:t>Low complexities</a:t>
            </a:r>
            <a:endParaRPr lang="en-US" sz="2800" dirty="0">
              <a:solidFill>
                <a:schemeClr val="tx1"/>
              </a:solidFill>
              <a:latin typeface="Arial" panose="020B0604020202020204" pitchFamily="34" charset="0"/>
              <a:ea typeface="Calibri" panose="020F0502020204030204" charset="0"/>
              <a:cs typeface="Arial" panose="020B0604020202020204" pitchFamily="34" charset="0"/>
            </a:endParaRPr>
          </a:p>
          <a:p>
            <a:pPr marL="514350" lvl="0" indent="-514350" algn="just">
              <a:lnSpc>
                <a:spcPct val="150000"/>
              </a:lnSpc>
              <a:spcBef>
                <a:spcPts val="0"/>
              </a:spcBef>
              <a:buAutoNum type="arabicPeriod"/>
            </a:pPr>
            <a:r>
              <a:rPr lang="en-US" sz="2800" dirty="0">
                <a:latin typeface="Arial" panose="020B0604020202020204" pitchFamily="34" charset="0"/>
                <a:ea typeface="Calibri" panose="020F0502020204030204" charset="0"/>
                <a:cs typeface="Arial" panose="020B0604020202020204" pitchFamily="34" charset="0"/>
                <a:sym typeface="+mn-ea"/>
              </a:rPr>
              <a:t>High reliability</a:t>
            </a:r>
            <a:endParaRPr lang="en-US" sz="2800" dirty="0">
              <a:latin typeface="Arial" panose="020B0604020202020204" pitchFamily="34" charset="0"/>
              <a:cs typeface="Arial" panose="020B0604020202020204" pitchFamily="34" charset="0"/>
            </a:endParaRPr>
          </a:p>
          <a:p>
            <a:pPr marL="514350" indent="-514350">
              <a:buAutoNum type="arabicPeriod"/>
            </a:pPr>
            <a:endParaRPr lang="en-US" sz="2800" dirty="0">
              <a:latin typeface="Arial" panose="020B0604020202020204" pitchFamily="34" charset="0"/>
              <a:cs typeface="Arial" panose="020B0604020202020204" pitchFamily="34" charset="0"/>
            </a:endParaRPr>
          </a:p>
          <a:p>
            <a:pPr marL="514350" indent="-514350"/>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 SYSTEM OVERVIEW</a:t>
            </a:r>
          </a:p>
        </p:txBody>
      </p:sp>
      <p:sp>
        <p:nvSpPr>
          <p:cNvPr id="3" name="Content Placeholder 2"/>
          <p:cNvSpPr>
            <a:spLocks noGrp="1"/>
          </p:cNvSpPr>
          <p:nvPr>
            <p:ph idx="1"/>
          </p:nvPr>
        </p:nvSpPr>
        <p:spPr/>
        <p:txBody>
          <a:bodyPr/>
          <a:lstStyle/>
          <a:p>
            <a:r>
              <a:rPr lang="en-US" sz="2400" dirty="0"/>
              <a:t>There are 7 major steps in building the proposed deep learning model for emotion classification from the given poetry text. This is accomplished by constructing a multi-label classification model i.e. </a:t>
            </a:r>
            <a:r>
              <a:rPr lang="en-US" sz="2400" dirty="0" smtClean="0"/>
              <a:t>5 </a:t>
            </a:r>
            <a:r>
              <a:rPr lang="en-US" sz="2400" dirty="0"/>
              <a:t>emotion classes.</a:t>
            </a:r>
          </a:p>
          <a:p>
            <a:r>
              <a:rPr lang="en-US" sz="2400" dirty="0"/>
              <a:t>The proposed system is composed of multiple modules</a:t>
            </a:r>
          </a:p>
          <a:p>
            <a:pPr marL="0" indent="0">
              <a:buNone/>
            </a:pPr>
            <a:r>
              <a:rPr lang="en-US" sz="2400" dirty="0"/>
              <a:t>	i) Data Acquisition</a:t>
            </a:r>
          </a:p>
          <a:p>
            <a:pPr marL="0" indent="0">
              <a:buNone/>
            </a:pPr>
            <a:r>
              <a:rPr lang="en-US" sz="2400" dirty="0"/>
              <a:t>	ii) Preprocessing</a:t>
            </a:r>
          </a:p>
          <a:p>
            <a:pPr marL="0" indent="0">
              <a:buNone/>
            </a:pPr>
            <a:r>
              <a:rPr lang="en-US" sz="2400" dirty="0"/>
              <a:t>	iii) Feature representations, </a:t>
            </a:r>
          </a:p>
          <a:p>
            <a:pPr marL="0" indent="0">
              <a:buNone/>
            </a:pPr>
            <a:r>
              <a:rPr lang="en-US" sz="2400" dirty="0"/>
              <a:t>	iv) Feature extraction </a:t>
            </a:r>
          </a:p>
          <a:p>
            <a:pPr marL="0" indent="0">
              <a:buNone/>
            </a:pPr>
            <a:r>
              <a:rPr lang="en-US" sz="2400" dirty="0"/>
              <a:t>	v) Feature encoding</a:t>
            </a:r>
          </a:p>
          <a:p>
            <a:pPr marL="0" indent="0">
              <a:buNone/>
            </a:pPr>
            <a:r>
              <a:rPr lang="en-US" sz="2400" dirty="0"/>
              <a:t>	vi) Context information generation</a:t>
            </a:r>
          </a:p>
          <a:p>
            <a:pPr marL="0" indent="0">
              <a:buNone/>
            </a:pPr>
            <a:r>
              <a:rPr lang="en-US" sz="2400" dirty="0"/>
              <a:t>	vi) classification</a:t>
            </a: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1737</Words>
  <Application>Microsoft Office PowerPoint</Application>
  <PresentationFormat>Custom</PresentationFormat>
  <Paragraphs>123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Communications and Dialogues</vt:lpstr>
      <vt:lpstr>Classification of Poetry Text Into the Emotional States Using Deep Learning Technique</vt:lpstr>
      <vt:lpstr>CONTENTS</vt:lpstr>
      <vt:lpstr>ABSTRACT</vt:lpstr>
      <vt:lpstr>Contd…</vt:lpstr>
      <vt:lpstr>INTRODUCTION</vt:lpstr>
      <vt:lpstr> Contd…</vt:lpstr>
      <vt:lpstr>EXISTING METHODS</vt:lpstr>
      <vt:lpstr>PROPOSED METHOD</vt:lpstr>
      <vt:lpstr> SYSTEM OVERVIEW</vt:lpstr>
      <vt:lpstr>Overview of the proposed system</vt:lpstr>
      <vt:lpstr> SYSTEM OVERVIEW(Cont.)</vt:lpstr>
      <vt:lpstr>Contd..</vt:lpstr>
      <vt:lpstr>Contd..</vt:lpstr>
      <vt:lpstr>SYSTEM ARCHITECTURE</vt:lpstr>
      <vt:lpstr>Proposed system architecture</vt:lpstr>
      <vt:lpstr>Contd..</vt:lpstr>
      <vt:lpstr>Contd..</vt:lpstr>
      <vt:lpstr>Contd..</vt:lpstr>
      <vt:lpstr>Contd..</vt:lpstr>
      <vt:lpstr>Contd..</vt:lpstr>
      <vt:lpstr>  EXPERIMENTAL SETTING AND DATASET </vt:lpstr>
      <vt:lpstr>EXPERIMENTAL SETTING AND DATASET(Cont..)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Classifiaction of Poetry Text Into the Emotional States Using Deep Learning Technique</dc:title>
  <dc:creator>y20cs108</dc:creator>
  <cp:lastModifiedBy>y20cs108</cp:lastModifiedBy>
  <cp:revision>14</cp:revision>
  <dcterms:created xsi:type="dcterms:W3CDTF">2022-02-07T06:19:00Z</dcterms:created>
  <dcterms:modified xsi:type="dcterms:W3CDTF">2022-04-30T04:12:16Z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269C502292694C878628460ECA37F384</vt:lpwstr>
  </property>
  <property fmtid="{D5CDD505-2E9C-101B-9397-08002B2CF9AE}" pid="3" name="KSOProductBuildVer">
    <vt:lpwstr>1033-11.2.0.11029</vt:lpwstr>
  </property>
</Properties>
</file>