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2" r:id="rId8"/>
    <p:sldId id="264" r:id="rId9"/>
    <p:sldId id="268" r:id="rId10"/>
    <p:sldId id="269" r:id="rId11"/>
    <p:sldId id="266" r:id="rId12"/>
    <p:sldId id="273" r:id="rId13"/>
    <p:sldId id="270" r:id="rId14"/>
    <p:sldId id="274" r:id="rId15"/>
    <p:sldId id="271" r:id="rId16"/>
    <p:sldId id="275" r:id="rId17"/>
    <p:sldId id="265" r:id="rId18"/>
    <p:sldId id="279" r:id="rId19"/>
    <p:sldId id="26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B8D73-5767-42C5-8371-B3C297AFF317}"/>
              </a:ext>
            </a:extLst>
          </p:cNvPr>
          <p:cNvSpPr>
            <a:spLocks noGrp="1"/>
          </p:cNvSpPr>
          <p:nvPr>
            <p:ph type="ctrTitle"/>
          </p:nvPr>
        </p:nvSpPr>
        <p:spPr>
          <a:xfrm>
            <a:off x="2120154" y="2965825"/>
            <a:ext cx="6772834" cy="463175"/>
          </a:xfrm>
        </p:spPr>
        <p:txBody>
          <a:bodyPr>
            <a:normAutofit fontScale="90000"/>
          </a:bodyPr>
          <a:lstStyle/>
          <a:p>
            <a:r>
              <a:rPr lang="en-IN" dirty="0" err="1"/>
              <a:t>Friendogram</a:t>
            </a:r>
            <a:br>
              <a:rPr lang="en-IN" dirty="0"/>
            </a:br>
            <a:br>
              <a:rPr lang="en-IN" dirty="0"/>
            </a:br>
            <a:r>
              <a:rPr lang="en-IN" sz="3600" dirty="0"/>
              <a:t>Guide: </a:t>
            </a:r>
            <a:r>
              <a:rPr lang="en-IN" sz="3600" dirty="0" err="1"/>
              <a:t>Dr.</a:t>
            </a:r>
            <a:r>
              <a:rPr lang="en-IN" sz="3600" dirty="0"/>
              <a:t> M. Sreelatha</a:t>
            </a:r>
          </a:p>
        </p:txBody>
      </p:sp>
      <p:sp>
        <p:nvSpPr>
          <p:cNvPr id="3" name="Subtitle 2">
            <a:extLst>
              <a:ext uri="{FF2B5EF4-FFF2-40B4-BE49-F238E27FC236}">
                <a16:creationId xmlns:a16="http://schemas.microsoft.com/office/drawing/2014/main" id="{FF953A58-A92B-4402-80C6-67BE62B900CD}"/>
              </a:ext>
            </a:extLst>
          </p:cNvPr>
          <p:cNvSpPr>
            <a:spLocks noGrp="1"/>
          </p:cNvSpPr>
          <p:nvPr>
            <p:ph type="subTitle" idx="1"/>
          </p:nvPr>
        </p:nvSpPr>
        <p:spPr>
          <a:xfrm>
            <a:off x="2120154" y="3763559"/>
            <a:ext cx="8915399" cy="2262781"/>
          </a:xfrm>
        </p:spPr>
        <p:txBody>
          <a:bodyPr/>
          <a:lstStyle/>
          <a:p>
            <a:r>
              <a:rPr lang="en-IN" dirty="0">
                <a:solidFill>
                  <a:schemeClr val="tx1"/>
                </a:solidFill>
              </a:rPr>
              <a:t>Presented By :- Batch no:16</a:t>
            </a:r>
          </a:p>
          <a:p>
            <a:r>
              <a:rPr lang="en-IN" dirty="0" err="1">
                <a:solidFill>
                  <a:schemeClr val="tx1"/>
                </a:solidFill>
              </a:rPr>
              <a:t>P.Poorna</a:t>
            </a:r>
            <a:r>
              <a:rPr lang="en-IN" dirty="0">
                <a:solidFill>
                  <a:schemeClr val="tx1"/>
                </a:solidFill>
              </a:rPr>
              <a:t> </a:t>
            </a:r>
            <a:r>
              <a:rPr lang="en-IN" dirty="0" err="1">
                <a:solidFill>
                  <a:schemeClr val="tx1"/>
                </a:solidFill>
              </a:rPr>
              <a:t>Saiteja</a:t>
            </a:r>
            <a:r>
              <a:rPr lang="en-IN" dirty="0">
                <a:solidFill>
                  <a:schemeClr val="tx1"/>
                </a:solidFill>
              </a:rPr>
              <a:t>(Y18CS140)</a:t>
            </a:r>
          </a:p>
          <a:p>
            <a:r>
              <a:rPr lang="en-IN" dirty="0" err="1">
                <a:solidFill>
                  <a:schemeClr val="tx1"/>
                </a:solidFill>
              </a:rPr>
              <a:t>P.S.V.Tarun</a:t>
            </a:r>
            <a:r>
              <a:rPr lang="en-IN" dirty="0">
                <a:solidFill>
                  <a:schemeClr val="tx1"/>
                </a:solidFill>
              </a:rPr>
              <a:t> Kumar(Y18CS128)</a:t>
            </a:r>
          </a:p>
          <a:p>
            <a:r>
              <a:rPr lang="en-IN" dirty="0" err="1">
                <a:solidFill>
                  <a:schemeClr val="tx1"/>
                </a:solidFill>
              </a:rPr>
              <a:t>SK.Davood</a:t>
            </a:r>
            <a:r>
              <a:rPr lang="en-IN" dirty="0">
                <a:solidFill>
                  <a:schemeClr val="tx1"/>
                </a:solidFill>
              </a:rPr>
              <a:t> Rabbani(Y18CS153)</a:t>
            </a:r>
          </a:p>
        </p:txBody>
      </p:sp>
      <p:pic>
        <p:nvPicPr>
          <p:cNvPr id="1026" name="Picture 2" descr="Instagram - Wikipedia">
            <a:extLst>
              <a:ext uri="{FF2B5EF4-FFF2-40B4-BE49-F238E27FC236}">
                <a16:creationId xmlns:a16="http://schemas.microsoft.com/office/drawing/2014/main" id="{72DE67EF-AA89-4D80-B7A8-B61590AC56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1237" y="2114862"/>
            <a:ext cx="2212693" cy="1793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375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2C3BD-159C-4496-A621-F0C846201A2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8319392-53F4-4097-B58A-36A54B193688}"/>
              </a:ext>
            </a:extLst>
          </p:cNvPr>
          <p:cNvSpPr>
            <a:spLocks noGrp="1"/>
          </p:cNvSpPr>
          <p:nvPr>
            <p:ph idx="1"/>
          </p:nvPr>
        </p:nvSpPr>
        <p:spPr/>
        <p:txBody>
          <a:bodyPr/>
          <a:lstStyle/>
          <a:p>
            <a:pPr algn="just">
              <a:buFont typeface="Wingdings" panose="05000000000000000000" pitchFamily="2" charset="2"/>
              <a:buChar char="Ø"/>
            </a:pPr>
            <a:r>
              <a:rPr lang="en-US" b="0" i="0" dirty="0">
                <a:solidFill>
                  <a:schemeClr val="tx1"/>
                </a:solidFill>
                <a:effectLst/>
              </a:rPr>
              <a:t>When Node.js performs an I/O operation, like reading from the network, accessing a database or the filesystem, instead of blocking the thread and wasting CPU cycles waiting, Node.js will resume the operations when the response comes back.</a:t>
            </a:r>
          </a:p>
          <a:p>
            <a:pPr algn="just">
              <a:buFont typeface="Wingdings" panose="05000000000000000000" pitchFamily="2" charset="2"/>
              <a:buChar char="Ø"/>
            </a:pPr>
            <a:r>
              <a:rPr lang="en-US" b="0" i="0" dirty="0">
                <a:solidFill>
                  <a:schemeClr val="tx1"/>
                </a:solidFill>
                <a:effectLst/>
              </a:rPr>
              <a:t>This allows Node.js to handle thousands of concurrent connections with a single server without introducing the burden of managing thread concurrency, which could be a significant source of bugs.</a:t>
            </a:r>
          </a:p>
          <a:p>
            <a:pPr algn="just">
              <a:buFont typeface="Wingdings" panose="05000000000000000000" pitchFamily="2" charset="2"/>
              <a:buChar char="Ø"/>
            </a:pPr>
            <a:r>
              <a:rPr lang="en-US" b="0" i="0" dirty="0">
                <a:solidFill>
                  <a:schemeClr val="tx1"/>
                </a:solidFill>
                <a:effectLst/>
              </a:rPr>
              <a:t>Node.js has a unique advantage because millions of frontend developers that write JavaScript for the browser are now able to write the server-side code in addition to the client-side code without the need to learn a completely different language.</a:t>
            </a:r>
          </a:p>
          <a:p>
            <a:endParaRPr lang="en-IN" dirty="0"/>
          </a:p>
        </p:txBody>
      </p:sp>
      <p:pic>
        <p:nvPicPr>
          <p:cNvPr id="4098" name="Picture 2" descr="Node.js">
            <a:extLst>
              <a:ext uri="{FF2B5EF4-FFF2-40B4-BE49-F238E27FC236}">
                <a16:creationId xmlns:a16="http://schemas.microsoft.com/office/drawing/2014/main" id="{5902BBA6-0CC8-42C9-968D-C3699651B6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4362" y="479111"/>
            <a:ext cx="2000250" cy="1540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312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8C58-CDC2-4631-B740-972E9A64CF2B}"/>
              </a:ext>
            </a:extLst>
          </p:cNvPr>
          <p:cNvSpPr>
            <a:spLocks noGrp="1"/>
          </p:cNvSpPr>
          <p:nvPr>
            <p:ph type="title"/>
          </p:nvPr>
        </p:nvSpPr>
        <p:spPr/>
        <p:txBody>
          <a:bodyPr/>
          <a:lstStyle/>
          <a:p>
            <a:r>
              <a:rPr lang="en-IN" dirty="0"/>
              <a:t>Redux </a:t>
            </a:r>
          </a:p>
        </p:txBody>
      </p:sp>
      <p:sp>
        <p:nvSpPr>
          <p:cNvPr id="3" name="Content Placeholder 2">
            <a:extLst>
              <a:ext uri="{FF2B5EF4-FFF2-40B4-BE49-F238E27FC236}">
                <a16:creationId xmlns:a16="http://schemas.microsoft.com/office/drawing/2014/main" id="{5EBBA234-9424-4222-9E70-BC6FAE25F66F}"/>
              </a:ext>
            </a:extLst>
          </p:cNvPr>
          <p:cNvSpPr>
            <a:spLocks noGrp="1"/>
          </p:cNvSpPr>
          <p:nvPr>
            <p:ph idx="1"/>
          </p:nvPr>
        </p:nvSpPr>
        <p:spPr>
          <a:xfrm>
            <a:off x="2589212" y="1631576"/>
            <a:ext cx="8915400" cy="4279646"/>
          </a:xfrm>
        </p:spPr>
        <p:txBody>
          <a:bodyPr>
            <a:noAutofit/>
          </a:bodyPr>
          <a:lstStyle/>
          <a:p>
            <a:pPr algn="just">
              <a:buFont typeface="Wingdings" panose="05000000000000000000" pitchFamily="2" charset="2"/>
              <a:buChar char="Ø"/>
            </a:pPr>
            <a:r>
              <a:rPr lang="en-US" b="0" i="0" dirty="0">
                <a:solidFill>
                  <a:schemeClr val="tx1"/>
                </a:solidFill>
                <a:effectLst/>
              </a:rPr>
              <a:t>Redux is a predictable state container for Java</a:t>
            </a:r>
          </a:p>
          <a:p>
            <a:pPr algn="just">
              <a:buFont typeface="Wingdings" panose="05000000000000000000" pitchFamily="2" charset="2"/>
              <a:buChar char="Ø"/>
            </a:pPr>
            <a:r>
              <a:rPr lang="en-US" b="0" i="0" dirty="0">
                <a:solidFill>
                  <a:schemeClr val="tx1"/>
                </a:solidFill>
                <a:effectLst/>
              </a:rPr>
              <a:t>It manages application’s state with a single global object called Store. Redux fundamental principles help in maintaining consistency throughout  application, which makes debugging and testing easier .</a:t>
            </a:r>
          </a:p>
          <a:p>
            <a:pPr algn="just">
              <a:buFont typeface="Wingdings" panose="05000000000000000000" pitchFamily="2" charset="2"/>
              <a:buChar char="Ø"/>
            </a:pPr>
            <a:r>
              <a:rPr lang="en-US" b="0" i="0" dirty="0">
                <a:solidFill>
                  <a:schemeClr val="tx1"/>
                </a:solidFill>
                <a:effectLst/>
              </a:rPr>
              <a:t>Principles of Redux:-</a:t>
            </a:r>
          </a:p>
          <a:p>
            <a:pPr algn="just">
              <a:buFont typeface="Wingdings" panose="05000000000000000000" pitchFamily="2" charset="2"/>
              <a:buChar char="Ø"/>
            </a:pPr>
            <a:r>
              <a:rPr lang="en-US" b="0" i="0" dirty="0">
                <a:solidFill>
                  <a:schemeClr val="tx1"/>
                </a:solidFill>
                <a:effectLst/>
              </a:rPr>
              <a:t>Single Source of Truth: The state of your whole application is stored in an object tree within a single store. As whole application state is stored in a single tree, it makes debugging easy, and development faster.</a:t>
            </a:r>
          </a:p>
          <a:p>
            <a:pPr algn="just">
              <a:buFont typeface="Wingdings" panose="05000000000000000000" pitchFamily="2" charset="2"/>
              <a:buChar char="Ø"/>
            </a:pPr>
            <a:r>
              <a:rPr lang="en-US" b="0" i="0" dirty="0">
                <a:solidFill>
                  <a:schemeClr val="tx1"/>
                </a:solidFill>
                <a:effectLst/>
              </a:rPr>
              <a:t>State is Read-only: The only way to change the state is to emit an action, an object describing what happened. This means nobody can directly change the state of your application.</a:t>
            </a:r>
          </a:p>
          <a:p>
            <a:pPr algn="just">
              <a:buFont typeface="Wingdings" panose="05000000000000000000" pitchFamily="2" charset="2"/>
              <a:buChar char="Ø"/>
            </a:pPr>
            <a:r>
              <a:rPr lang="en-US" b="0" i="0" dirty="0">
                <a:solidFill>
                  <a:schemeClr val="tx1"/>
                </a:solidFill>
                <a:effectLst/>
              </a:rPr>
              <a:t>Changes are made with pure functions: To specify how the state tree is transformed by actions, we write pure reducers. A reducer is a central place where state modification takes place.</a:t>
            </a:r>
          </a:p>
          <a:p>
            <a:pPr algn="just">
              <a:buFont typeface="Wingdings" panose="05000000000000000000" pitchFamily="2" charset="2"/>
              <a:buChar char="Ø"/>
            </a:pPr>
            <a:endParaRPr lang="en-US" dirty="0">
              <a:solidFill>
                <a:schemeClr val="tx1"/>
              </a:solidFill>
            </a:endParaRPr>
          </a:p>
          <a:p>
            <a:pPr algn="just">
              <a:buFont typeface="Wingdings" panose="05000000000000000000" pitchFamily="2" charset="2"/>
              <a:buChar char="Ø"/>
            </a:pPr>
            <a:endParaRPr lang="en-IN" dirty="0">
              <a:solidFill>
                <a:schemeClr val="tx1"/>
              </a:solidFill>
            </a:endParaRPr>
          </a:p>
        </p:txBody>
      </p:sp>
      <p:pic>
        <p:nvPicPr>
          <p:cNvPr id="6146" name="Picture 2" descr="Redux - A predictable state container for JavaScript apps. | Redux">
            <a:extLst>
              <a:ext uri="{FF2B5EF4-FFF2-40B4-BE49-F238E27FC236}">
                <a16:creationId xmlns:a16="http://schemas.microsoft.com/office/drawing/2014/main" id="{53F828E2-C503-411C-B502-C3AB2095D7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2193" y="210110"/>
            <a:ext cx="2143125" cy="1694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357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8B00A-CE9D-4D75-BC47-DBFFA59C48B0}"/>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D1ECFC5C-F930-4CD4-BFC1-C8BD07D80867}"/>
              </a:ext>
            </a:extLst>
          </p:cNvPr>
          <p:cNvSpPr>
            <a:spLocks noGrp="1"/>
          </p:cNvSpPr>
          <p:nvPr>
            <p:ph type="body" idx="1"/>
          </p:nvPr>
        </p:nvSpPr>
        <p:spPr>
          <a:xfrm>
            <a:off x="1997542" y="4443693"/>
            <a:ext cx="8915399" cy="1555864"/>
          </a:xfrm>
        </p:spPr>
        <p:txBody>
          <a:bodyPr/>
          <a:lstStyle/>
          <a:p>
            <a:pPr marL="285750" indent="-285750" algn="just">
              <a:buFont typeface="Wingdings" panose="05000000000000000000" pitchFamily="2" charset="2"/>
              <a:buChar char="Ø"/>
            </a:pPr>
            <a:r>
              <a:rPr lang="en-IN" dirty="0">
                <a:solidFill>
                  <a:schemeClr val="tx1"/>
                </a:solidFill>
              </a:rPr>
              <a:t>Here the UI Component triggers an event. It then dispatch an action when this event occur. A reducer uses this action to update the Store. Finally the component feeds directly from the updates to store.</a:t>
            </a:r>
          </a:p>
        </p:txBody>
      </p:sp>
      <p:pic>
        <p:nvPicPr>
          <p:cNvPr id="5" name="Picture 4">
            <a:extLst>
              <a:ext uri="{FF2B5EF4-FFF2-40B4-BE49-F238E27FC236}">
                <a16:creationId xmlns:a16="http://schemas.microsoft.com/office/drawing/2014/main" id="{8D459B89-F691-421D-808E-FEDC5EA57708}"/>
              </a:ext>
            </a:extLst>
          </p:cNvPr>
          <p:cNvPicPr>
            <a:picLocks noChangeAspect="1"/>
          </p:cNvPicPr>
          <p:nvPr/>
        </p:nvPicPr>
        <p:blipFill>
          <a:blip r:embed="rId2"/>
          <a:stretch>
            <a:fillRect/>
          </a:stretch>
        </p:blipFill>
        <p:spPr>
          <a:xfrm>
            <a:off x="2438400" y="277346"/>
            <a:ext cx="7620000" cy="3945030"/>
          </a:xfrm>
          <a:prstGeom prst="rect">
            <a:avLst/>
          </a:prstGeom>
        </p:spPr>
      </p:pic>
    </p:spTree>
    <p:extLst>
      <p:ext uri="{BB962C8B-B14F-4D97-AF65-F5344CB8AC3E}">
        <p14:creationId xmlns:p14="http://schemas.microsoft.com/office/powerpoint/2010/main" val="291915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EC29-F435-4280-A599-A38CD53F1C79}"/>
              </a:ext>
            </a:extLst>
          </p:cNvPr>
          <p:cNvSpPr>
            <a:spLocks noGrp="1"/>
          </p:cNvSpPr>
          <p:nvPr>
            <p:ph type="title"/>
          </p:nvPr>
        </p:nvSpPr>
        <p:spPr/>
        <p:txBody>
          <a:bodyPr/>
          <a:lstStyle/>
          <a:p>
            <a:r>
              <a:rPr lang="en-IN" dirty="0"/>
              <a:t>React Navigation</a:t>
            </a:r>
          </a:p>
        </p:txBody>
      </p:sp>
      <p:sp>
        <p:nvSpPr>
          <p:cNvPr id="3" name="Content Placeholder 2">
            <a:extLst>
              <a:ext uri="{FF2B5EF4-FFF2-40B4-BE49-F238E27FC236}">
                <a16:creationId xmlns:a16="http://schemas.microsoft.com/office/drawing/2014/main" id="{A699C69A-721A-4DE0-AD97-E4FED3451367}"/>
              </a:ext>
            </a:extLst>
          </p:cNvPr>
          <p:cNvSpPr>
            <a:spLocks noGrp="1"/>
          </p:cNvSpPr>
          <p:nvPr>
            <p:ph idx="1"/>
          </p:nvPr>
        </p:nvSpPr>
        <p:spPr/>
        <p:txBody>
          <a:bodyPr/>
          <a:lstStyle/>
          <a:p>
            <a:pPr algn="just">
              <a:buFont typeface="Wingdings" panose="05000000000000000000" pitchFamily="2" charset="2"/>
              <a:buChar char="Ø"/>
            </a:pPr>
            <a:r>
              <a:rPr lang="en-US" b="0" i="0" dirty="0">
                <a:solidFill>
                  <a:schemeClr val="tx1"/>
                </a:solidFill>
                <a:effectLst/>
              </a:rPr>
              <a:t>React Navigation's native stack navigator provides a way for our app to transition between screens and manage navigation history. If our app uses only one stack navigator then it is conceptually similar to how a web browser handles navigation state - our app pushes and pops items from the navigation stack as users interact with it, and this results in the user seeing different screens.</a:t>
            </a:r>
          </a:p>
          <a:p>
            <a:pPr algn="just">
              <a:buFont typeface="Wingdings" panose="05000000000000000000" pitchFamily="2" charset="2"/>
              <a:buChar char="Ø"/>
            </a:pPr>
            <a:r>
              <a:rPr lang="en-US" b="0" i="0" dirty="0">
                <a:solidFill>
                  <a:schemeClr val="tx1"/>
                </a:solidFill>
                <a:effectLst/>
              </a:rPr>
              <a:t> A key difference between how this works in a web browser and in React Navigation is that React Navigation's native stack navigator provides the gestures and animations that you would expect on Android and iOS when navigating between routes in the stack.</a:t>
            </a:r>
            <a:endParaRPr lang="en-IN" dirty="0">
              <a:solidFill>
                <a:schemeClr val="tx1"/>
              </a:solidFill>
            </a:endParaRPr>
          </a:p>
        </p:txBody>
      </p:sp>
    </p:spTree>
    <p:extLst>
      <p:ext uri="{BB962C8B-B14F-4D97-AF65-F5344CB8AC3E}">
        <p14:creationId xmlns:p14="http://schemas.microsoft.com/office/powerpoint/2010/main" val="2761178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04A7B-8886-4CC7-AE14-8564BC6C5331}"/>
              </a:ext>
            </a:extLst>
          </p:cNvPr>
          <p:cNvSpPr>
            <a:spLocks noGrp="1"/>
          </p:cNvSpPr>
          <p:nvPr>
            <p:ph type="title"/>
          </p:nvPr>
        </p:nvSpPr>
        <p:spPr/>
        <p:txBody>
          <a:bodyPr/>
          <a:lstStyle/>
          <a:p>
            <a:r>
              <a:rPr lang="en-IN" dirty="0"/>
              <a:t>ES7 </a:t>
            </a:r>
            <a:r>
              <a:rPr lang="en-IN" dirty="0" err="1"/>
              <a:t>Pluggin</a:t>
            </a:r>
            <a:endParaRPr lang="en-IN" dirty="0"/>
          </a:p>
        </p:txBody>
      </p:sp>
      <p:sp>
        <p:nvSpPr>
          <p:cNvPr id="3" name="Content Placeholder 2">
            <a:extLst>
              <a:ext uri="{FF2B5EF4-FFF2-40B4-BE49-F238E27FC236}">
                <a16:creationId xmlns:a16="http://schemas.microsoft.com/office/drawing/2014/main" id="{BC5CD5F9-4235-4815-A6B9-0F7B5D43082A}"/>
              </a:ext>
            </a:extLst>
          </p:cNvPr>
          <p:cNvSpPr>
            <a:spLocks noGrp="1"/>
          </p:cNvSpPr>
          <p:nvPr>
            <p:ph idx="1"/>
          </p:nvPr>
        </p:nvSpPr>
        <p:spPr/>
        <p:txBody>
          <a:bodyPr/>
          <a:lstStyle/>
          <a:p>
            <a:pPr algn="just">
              <a:buFont typeface="Wingdings" panose="05000000000000000000" pitchFamily="2" charset="2"/>
              <a:buChar char="Ø"/>
            </a:pPr>
            <a:r>
              <a:rPr lang="en-IN" dirty="0">
                <a:solidFill>
                  <a:schemeClr val="tx1"/>
                </a:solidFill>
              </a:rPr>
              <a:t>It was released in June 2016.</a:t>
            </a:r>
          </a:p>
          <a:p>
            <a:pPr algn="just">
              <a:buFont typeface="Wingdings" panose="05000000000000000000" pitchFamily="2" charset="2"/>
              <a:buChar char="Ø"/>
            </a:pPr>
            <a:endParaRPr lang="en-IN" dirty="0">
              <a:solidFill>
                <a:schemeClr val="tx1"/>
              </a:solidFill>
            </a:endParaRPr>
          </a:p>
          <a:p>
            <a:pPr algn="just">
              <a:buFont typeface="Wingdings" panose="05000000000000000000" pitchFamily="2" charset="2"/>
              <a:buChar char="Ø"/>
            </a:pPr>
            <a:r>
              <a:rPr lang="en-IN" dirty="0">
                <a:solidFill>
                  <a:schemeClr val="tx1"/>
                </a:solidFill>
              </a:rPr>
              <a:t>It Provides </a:t>
            </a:r>
            <a:r>
              <a:rPr lang="en-IN" dirty="0" err="1">
                <a:solidFill>
                  <a:schemeClr val="tx1"/>
                </a:solidFill>
              </a:rPr>
              <a:t>Javascript</a:t>
            </a:r>
            <a:r>
              <a:rPr lang="en-IN" dirty="0">
                <a:solidFill>
                  <a:schemeClr val="tx1"/>
                </a:solidFill>
              </a:rPr>
              <a:t> and React/Redux snippets.</a:t>
            </a:r>
          </a:p>
          <a:p>
            <a:pPr algn="just">
              <a:buFont typeface="Wingdings" panose="05000000000000000000" pitchFamily="2" charset="2"/>
              <a:buChar char="Ø"/>
            </a:pPr>
            <a:endParaRPr lang="en-IN" dirty="0">
              <a:solidFill>
                <a:schemeClr val="tx1"/>
              </a:solidFill>
            </a:endParaRPr>
          </a:p>
          <a:p>
            <a:pPr algn="just">
              <a:buFont typeface="Wingdings" panose="05000000000000000000" pitchFamily="2" charset="2"/>
              <a:buChar char="Ø"/>
            </a:pPr>
            <a:r>
              <a:rPr lang="en-IN" dirty="0">
                <a:solidFill>
                  <a:schemeClr val="tx1"/>
                </a:solidFill>
              </a:rPr>
              <a:t>It also consists of Babel </a:t>
            </a:r>
            <a:r>
              <a:rPr lang="en-IN" dirty="0" err="1">
                <a:solidFill>
                  <a:schemeClr val="tx1"/>
                </a:solidFill>
              </a:rPr>
              <a:t>Pluggin</a:t>
            </a:r>
            <a:r>
              <a:rPr lang="en-IN" dirty="0">
                <a:solidFill>
                  <a:schemeClr val="tx1"/>
                </a:solidFill>
              </a:rPr>
              <a:t> features for </a:t>
            </a:r>
            <a:r>
              <a:rPr lang="en-IN" dirty="0" err="1">
                <a:solidFill>
                  <a:schemeClr val="tx1"/>
                </a:solidFill>
              </a:rPr>
              <a:t>Vscode</a:t>
            </a:r>
            <a:r>
              <a:rPr lang="en-IN" dirty="0">
                <a:solidFill>
                  <a:schemeClr val="tx1"/>
                </a:solidFill>
              </a:rPr>
              <a:t>.</a:t>
            </a:r>
          </a:p>
          <a:p>
            <a:pPr algn="just">
              <a:buFont typeface="Wingdings" panose="05000000000000000000" pitchFamily="2" charset="2"/>
              <a:buChar char="Ø"/>
            </a:pPr>
            <a:endParaRPr lang="en-IN" dirty="0">
              <a:solidFill>
                <a:schemeClr val="tx1"/>
              </a:solidFill>
            </a:endParaRPr>
          </a:p>
          <a:p>
            <a:pPr algn="just">
              <a:buFont typeface="Wingdings" panose="05000000000000000000" pitchFamily="2" charset="2"/>
              <a:buChar char="Ø"/>
            </a:pPr>
            <a:r>
              <a:rPr lang="en-US" b="0" i="0" dirty="0">
                <a:solidFill>
                  <a:schemeClr val="tx1"/>
                </a:solidFill>
                <a:effectLst/>
              </a:rPr>
              <a:t>These snippets are used to speed up workflow. They’re basically shortcuts that allow us to type in a few letters, which will then output code that we use constantly in our React applications. </a:t>
            </a:r>
            <a:endParaRPr lang="en-IN" dirty="0">
              <a:solidFill>
                <a:schemeClr val="tx1"/>
              </a:solidFill>
            </a:endParaRPr>
          </a:p>
          <a:p>
            <a:pPr algn="just">
              <a:buFont typeface="Wingdings" panose="05000000000000000000" pitchFamily="2" charset="2"/>
              <a:buChar char="Ø"/>
            </a:pPr>
            <a:endParaRPr lang="en-IN" dirty="0">
              <a:solidFill>
                <a:schemeClr val="tx1"/>
              </a:solidFill>
            </a:endParaRPr>
          </a:p>
          <a:p>
            <a:pPr algn="just"/>
            <a:endParaRPr lang="en-IN" dirty="0"/>
          </a:p>
        </p:txBody>
      </p:sp>
    </p:spTree>
    <p:extLst>
      <p:ext uri="{BB962C8B-B14F-4D97-AF65-F5344CB8AC3E}">
        <p14:creationId xmlns:p14="http://schemas.microsoft.com/office/powerpoint/2010/main" val="2628173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E433F-60A0-4DFA-875F-FFCDBD2424A0}"/>
              </a:ext>
            </a:extLst>
          </p:cNvPr>
          <p:cNvSpPr>
            <a:spLocks noGrp="1"/>
          </p:cNvSpPr>
          <p:nvPr>
            <p:ph type="title"/>
          </p:nvPr>
        </p:nvSpPr>
        <p:spPr/>
        <p:txBody>
          <a:bodyPr/>
          <a:lstStyle/>
          <a:p>
            <a:r>
              <a:rPr lang="en-IN" dirty="0"/>
              <a:t>Expo  </a:t>
            </a:r>
          </a:p>
        </p:txBody>
      </p:sp>
      <p:sp>
        <p:nvSpPr>
          <p:cNvPr id="3" name="Content Placeholder 2">
            <a:extLst>
              <a:ext uri="{FF2B5EF4-FFF2-40B4-BE49-F238E27FC236}">
                <a16:creationId xmlns:a16="http://schemas.microsoft.com/office/drawing/2014/main" id="{20F05220-010F-4122-8D76-CFB8A242BB97}"/>
              </a:ext>
            </a:extLst>
          </p:cNvPr>
          <p:cNvSpPr>
            <a:spLocks noGrp="1"/>
          </p:cNvSpPr>
          <p:nvPr>
            <p:ph idx="1"/>
          </p:nvPr>
        </p:nvSpPr>
        <p:spPr/>
        <p:txBody>
          <a:bodyPr/>
          <a:lstStyle/>
          <a:p>
            <a:pPr algn="just">
              <a:buFont typeface="Wingdings" panose="05000000000000000000" pitchFamily="2" charset="2"/>
              <a:buChar char="Ø"/>
            </a:pPr>
            <a:r>
              <a:rPr lang="en-US" b="0" i="0" dirty="0">
                <a:solidFill>
                  <a:schemeClr val="tx1"/>
                </a:solidFill>
                <a:effectLst/>
              </a:rPr>
              <a:t>Expo is a framework and a platform for universal React applications. </a:t>
            </a:r>
          </a:p>
          <a:p>
            <a:pPr algn="just">
              <a:buFont typeface="Wingdings" panose="05000000000000000000" pitchFamily="2" charset="2"/>
              <a:buChar char="Ø"/>
            </a:pPr>
            <a:r>
              <a:rPr lang="en-US" b="0" i="0" dirty="0">
                <a:solidFill>
                  <a:schemeClr val="tx1"/>
                </a:solidFill>
                <a:effectLst/>
              </a:rPr>
              <a:t>It is a set of tools and services built around React Native and native platforms that help you develop, build, deploy, and quickly iterate on iOS, Android, and web apps from the same JavaScript/TypeScript codebase.</a:t>
            </a:r>
          </a:p>
          <a:p>
            <a:pPr algn="just">
              <a:buFont typeface="Wingdings" panose="05000000000000000000" pitchFamily="2" charset="2"/>
              <a:buChar char="Ø"/>
            </a:pPr>
            <a:r>
              <a:rPr lang="en-US" b="0" i="0" dirty="0">
                <a:solidFill>
                  <a:schemeClr val="tx1"/>
                </a:solidFill>
                <a:effectLst/>
              </a:rPr>
              <a:t>It provides  a list of tools that simplify the creation and testing of React Native app</a:t>
            </a:r>
            <a:r>
              <a:rPr lang="en-US" b="0" i="0" dirty="0">
                <a:solidFill>
                  <a:srgbClr val="202124"/>
                </a:solidFill>
                <a:effectLst/>
                <a:latin typeface="arial" panose="020B0604020202020204" pitchFamily="34" charset="0"/>
              </a:rPr>
              <a:t>.</a:t>
            </a:r>
            <a:endParaRPr lang="en-IN" dirty="0">
              <a:solidFill>
                <a:schemeClr val="tx1"/>
              </a:solidFill>
            </a:endParaRPr>
          </a:p>
          <a:p>
            <a:pPr algn="just">
              <a:buFont typeface="Wingdings" panose="05000000000000000000" pitchFamily="2" charset="2"/>
              <a:buChar char="Ø"/>
            </a:pPr>
            <a:r>
              <a:rPr lang="en-IN" dirty="0">
                <a:solidFill>
                  <a:schemeClr val="tx1"/>
                </a:solidFill>
              </a:rPr>
              <a:t>It is fast and very simple to install.</a:t>
            </a:r>
          </a:p>
          <a:p>
            <a:pPr algn="just">
              <a:buFont typeface="Wingdings" panose="05000000000000000000" pitchFamily="2" charset="2"/>
              <a:buChar char="Ø"/>
            </a:pPr>
            <a:r>
              <a:rPr lang="en-IN" dirty="0">
                <a:solidFill>
                  <a:schemeClr val="tx1"/>
                </a:solidFill>
              </a:rPr>
              <a:t>It doesn’t require any Android Studio/</a:t>
            </a:r>
            <a:r>
              <a:rPr lang="en-IN" dirty="0" err="1">
                <a:solidFill>
                  <a:schemeClr val="tx1"/>
                </a:solidFill>
              </a:rPr>
              <a:t>Xcode</a:t>
            </a:r>
            <a:r>
              <a:rPr lang="en-IN" dirty="0">
                <a:solidFill>
                  <a:schemeClr val="tx1"/>
                </a:solidFill>
              </a:rPr>
              <a:t>.</a:t>
            </a:r>
          </a:p>
          <a:p>
            <a:pPr algn="just">
              <a:buFont typeface="Wingdings" panose="05000000000000000000" pitchFamily="2" charset="2"/>
              <a:buChar char="Ø"/>
            </a:pPr>
            <a:r>
              <a:rPr lang="en-IN" dirty="0">
                <a:solidFill>
                  <a:schemeClr val="tx1"/>
                </a:solidFill>
              </a:rPr>
              <a:t>It is a Developer friendly and has a simpler project structure.</a:t>
            </a:r>
          </a:p>
        </p:txBody>
      </p:sp>
      <p:pic>
        <p:nvPicPr>
          <p:cNvPr id="7170" name="Picture 2" descr="Expo - Apps on Google Play">
            <a:extLst>
              <a:ext uri="{FF2B5EF4-FFF2-40B4-BE49-F238E27FC236}">
                <a16:creationId xmlns:a16="http://schemas.microsoft.com/office/drawing/2014/main" id="{ACE3585F-26AD-415D-90C1-EEF546268F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1662" y="127746"/>
            <a:ext cx="2143125" cy="1891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0779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583552-0C96-4C7D-87B4-E37CAB304BD4}"/>
              </a:ext>
            </a:extLst>
          </p:cNvPr>
          <p:cNvPicPr>
            <a:picLocks noChangeAspect="1"/>
          </p:cNvPicPr>
          <p:nvPr/>
        </p:nvPicPr>
        <p:blipFill>
          <a:blip r:embed="rId2"/>
          <a:stretch>
            <a:fillRect/>
          </a:stretch>
        </p:blipFill>
        <p:spPr>
          <a:xfrm>
            <a:off x="0" y="107576"/>
            <a:ext cx="12192000" cy="6750424"/>
          </a:xfrm>
          <a:prstGeom prst="rect">
            <a:avLst/>
          </a:prstGeom>
        </p:spPr>
      </p:pic>
    </p:spTree>
    <p:extLst>
      <p:ext uri="{BB962C8B-B14F-4D97-AF65-F5344CB8AC3E}">
        <p14:creationId xmlns:p14="http://schemas.microsoft.com/office/powerpoint/2010/main" val="683306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464C-2121-49FF-A613-BB8543EE91DC}"/>
              </a:ext>
            </a:extLst>
          </p:cNvPr>
          <p:cNvSpPr>
            <a:spLocks noGrp="1"/>
          </p:cNvSpPr>
          <p:nvPr>
            <p:ph type="title"/>
          </p:nvPr>
        </p:nvSpPr>
        <p:spPr>
          <a:xfrm>
            <a:off x="2686587" y="409793"/>
            <a:ext cx="8911687" cy="1280053"/>
          </a:xfrm>
        </p:spPr>
        <p:txBody>
          <a:bodyPr/>
          <a:lstStyle/>
          <a:p>
            <a:r>
              <a:rPr lang="en-IN" dirty="0"/>
              <a:t>Firebase </a:t>
            </a:r>
          </a:p>
        </p:txBody>
      </p:sp>
      <p:sp>
        <p:nvSpPr>
          <p:cNvPr id="3" name="Content Placeholder 2">
            <a:extLst>
              <a:ext uri="{FF2B5EF4-FFF2-40B4-BE49-F238E27FC236}">
                <a16:creationId xmlns:a16="http://schemas.microsoft.com/office/drawing/2014/main" id="{EA9F9BCA-ECA0-4D85-929F-7FF53E0C6D08}"/>
              </a:ext>
            </a:extLst>
          </p:cNvPr>
          <p:cNvSpPr>
            <a:spLocks noGrp="1"/>
          </p:cNvSpPr>
          <p:nvPr>
            <p:ph idx="1"/>
          </p:nvPr>
        </p:nvSpPr>
        <p:spPr>
          <a:xfrm>
            <a:off x="2589212" y="1905000"/>
            <a:ext cx="8915400" cy="3777622"/>
          </a:xfrm>
        </p:spPr>
        <p:txBody>
          <a:bodyPr>
            <a:noAutofit/>
          </a:bodyPr>
          <a:lstStyle/>
          <a:p>
            <a:pPr algn="just">
              <a:buFont typeface="Wingdings" panose="05000000000000000000" pitchFamily="2" charset="2"/>
              <a:buChar char="Ø"/>
            </a:pPr>
            <a:r>
              <a:rPr lang="en-US" b="0" i="0" dirty="0">
                <a:solidFill>
                  <a:schemeClr val="tx1"/>
                </a:solidFill>
                <a:effectLst/>
              </a:rPr>
              <a:t>Firebase is a backend platform for building Web, Android and IOS applications. It offers real time database, different APIs, multiple authentication types and hosting platform. </a:t>
            </a:r>
          </a:p>
          <a:p>
            <a:pPr algn="just">
              <a:buFont typeface="Wingdings" panose="05000000000000000000" pitchFamily="2" charset="2"/>
              <a:buChar char="Ø"/>
            </a:pPr>
            <a:r>
              <a:rPr lang="en-US" b="0" i="1" dirty="0">
                <a:solidFill>
                  <a:schemeClr val="tx1"/>
                </a:solidFill>
                <a:effectLst/>
              </a:rPr>
              <a:t>Firebase can power  app's backend, including data storage, user authentication, static hosting</a:t>
            </a:r>
            <a:r>
              <a:rPr lang="en-US" dirty="0">
                <a:solidFill>
                  <a:schemeClr val="tx1"/>
                </a:solidFill>
              </a:rPr>
              <a:t>.</a:t>
            </a:r>
          </a:p>
          <a:p>
            <a:pPr algn="just">
              <a:buFont typeface="Wingdings" panose="05000000000000000000" pitchFamily="2" charset="2"/>
              <a:buChar char="Ø"/>
            </a:pPr>
            <a:r>
              <a:rPr lang="en-US" b="0" i="0" dirty="0">
                <a:solidFill>
                  <a:schemeClr val="tx1"/>
                </a:solidFill>
                <a:effectLst/>
              </a:rPr>
              <a:t>Firebase Features:-</a:t>
            </a:r>
          </a:p>
          <a:p>
            <a:pPr lvl="1" algn="just">
              <a:buFont typeface="Wingdings" panose="05000000000000000000" pitchFamily="2" charset="2"/>
              <a:buChar char="q"/>
            </a:pPr>
            <a:r>
              <a:rPr lang="en-US" sz="1800" i="0" dirty="0">
                <a:solidFill>
                  <a:schemeClr val="tx1"/>
                </a:solidFill>
                <a:effectLst/>
              </a:rPr>
              <a:t>Real-time Database </a:t>
            </a:r>
            <a:r>
              <a:rPr lang="en-US" sz="1800" b="0" i="0" dirty="0">
                <a:solidFill>
                  <a:schemeClr val="tx1"/>
                </a:solidFill>
                <a:effectLst/>
              </a:rPr>
              <a:t>− Firebase supports JSON data and all users connected to it receive live updates after every change.</a:t>
            </a:r>
          </a:p>
          <a:p>
            <a:pPr lvl="1" algn="just">
              <a:buFont typeface="Wingdings" panose="05000000000000000000" pitchFamily="2" charset="2"/>
              <a:buChar char="q"/>
            </a:pPr>
            <a:r>
              <a:rPr lang="en-US" sz="1800" i="0" dirty="0">
                <a:solidFill>
                  <a:schemeClr val="tx1"/>
                </a:solidFill>
                <a:effectLst/>
              </a:rPr>
              <a:t>Authentication</a:t>
            </a:r>
            <a:r>
              <a:rPr lang="en-US" sz="1800" b="0" i="0" dirty="0">
                <a:solidFill>
                  <a:schemeClr val="tx1"/>
                </a:solidFill>
                <a:effectLst/>
              </a:rPr>
              <a:t> − We can use anonymous, password or different social authentications.</a:t>
            </a:r>
          </a:p>
          <a:p>
            <a:pPr lvl="1" algn="just">
              <a:buFont typeface="Wingdings" panose="05000000000000000000" pitchFamily="2" charset="2"/>
              <a:buChar char="q"/>
            </a:pPr>
            <a:r>
              <a:rPr lang="en-US" sz="1800" i="0" dirty="0">
                <a:solidFill>
                  <a:schemeClr val="tx1"/>
                </a:solidFill>
                <a:effectLst/>
              </a:rPr>
              <a:t>Hosting</a:t>
            </a:r>
            <a:r>
              <a:rPr lang="en-US" sz="1800" b="0" i="0" dirty="0">
                <a:solidFill>
                  <a:schemeClr val="tx1"/>
                </a:solidFill>
                <a:effectLst/>
              </a:rPr>
              <a:t> − The applications can be deployed over secured connection to Firebase servers.</a:t>
            </a:r>
          </a:p>
          <a:p>
            <a:pPr algn="just"/>
            <a:endParaRPr lang="en-IN" dirty="0">
              <a:solidFill>
                <a:schemeClr val="tx1"/>
              </a:solidFill>
            </a:endParaRPr>
          </a:p>
        </p:txBody>
      </p:sp>
      <p:pic>
        <p:nvPicPr>
          <p:cNvPr id="2050" name="Picture 2" descr="Firebase">
            <a:extLst>
              <a:ext uri="{FF2B5EF4-FFF2-40B4-BE49-F238E27FC236}">
                <a16:creationId xmlns:a16="http://schemas.microsoft.com/office/drawing/2014/main" id="{525EFDC6-7DD7-4020-8A07-B712518F6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4635" y="409793"/>
            <a:ext cx="1470864" cy="1495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118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314A9-1401-47E8-AD5B-B9848B25F250}"/>
              </a:ext>
            </a:extLst>
          </p:cNvPr>
          <p:cNvSpPr>
            <a:spLocks noGrp="1"/>
          </p:cNvSpPr>
          <p:nvPr>
            <p:ph type="title"/>
          </p:nvPr>
        </p:nvSpPr>
        <p:spPr/>
        <p:txBody>
          <a:bodyPr/>
          <a:lstStyle/>
          <a:p>
            <a:r>
              <a:rPr lang="en-IN" dirty="0"/>
              <a:t>Implementation</a:t>
            </a:r>
          </a:p>
        </p:txBody>
      </p:sp>
      <p:sp>
        <p:nvSpPr>
          <p:cNvPr id="4" name="Content Placeholder 3">
            <a:extLst>
              <a:ext uri="{FF2B5EF4-FFF2-40B4-BE49-F238E27FC236}">
                <a16:creationId xmlns:a16="http://schemas.microsoft.com/office/drawing/2014/main" id="{B2E4BD0A-6405-4881-B11A-7B2B5E80857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23508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nstagram">
            <a:extLst>
              <a:ext uri="{FF2B5EF4-FFF2-40B4-BE49-F238E27FC236}">
                <a16:creationId xmlns:a16="http://schemas.microsoft.com/office/drawing/2014/main" id="{9681B6E3-7BE6-4280-A7DA-E254F53E50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3882" y="1084729"/>
            <a:ext cx="6508377" cy="4204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15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246F-4176-4FE3-AAA5-F6B67780374E}"/>
              </a:ext>
            </a:extLst>
          </p:cNvPr>
          <p:cNvSpPr>
            <a:spLocks noGrp="1"/>
          </p:cNvSpPr>
          <p:nvPr>
            <p:ph type="title"/>
          </p:nvPr>
        </p:nvSpPr>
        <p:spPr/>
        <p:txBody>
          <a:bodyPr/>
          <a:lstStyle/>
          <a:p>
            <a:r>
              <a:rPr lang="en-IN" dirty="0"/>
              <a:t>INDEX	</a:t>
            </a:r>
          </a:p>
        </p:txBody>
      </p:sp>
      <p:sp>
        <p:nvSpPr>
          <p:cNvPr id="3" name="Content Placeholder 2">
            <a:extLst>
              <a:ext uri="{FF2B5EF4-FFF2-40B4-BE49-F238E27FC236}">
                <a16:creationId xmlns:a16="http://schemas.microsoft.com/office/drawing/2014/main" id="{ABDB8B1F-34EB-43B1-AF1F-EB3E61835D63}"/>
              </a:ext>
            </a:extLst>
          </p:cNvPr>
          <p:cNvSpPr>
            <a:spLocks noGrp="1"/>
          </p:cNvSpPr>
          <p:nvPr>
            <p:ph idx="1"/>
          </p:nvPr>
        </p:nvSpPr>
        <p:spPr/>
        <p:txBody>
          <a:bodyPr/>
          <a:lstStyle/>
          <a:p>
            <a:pPr>
              <a:buFont typeface="Wingdings" panose="05000000000000000000" pitchFamily="2" charset="2"/>
              <a:buChar char="Ø"/>
            </a:pPr>
            <a:r>
              <a:rPr lang="en-IN" dirty="0">
                <a:solidFill>
                  <a:schemeClr val="tx1"/>
                </a:solidFill>
              </a:rPr>
              <a:t>What is  </a:t>
            </a:r>
            <a:r>
              <a:rPr lang="en-IN" dirty="0" err="1">
                <a:solidFill>
                  <a:schemeClr val="tx1"/>
                </a:solidFill>
              </a:rPr>
              <a:t>Friendogram</a:t>
            </a:r>
            <a:endParaRPr lang="en-IN" dirty="0">
              <a:solidFill>
                <a:schemeClr val="tx1"/>
              </a:solidFill>
            </a:endParaRPr>
          </a:p>
          <a:p>
            <a:pPr>
              <a:buFont typeface="Wingdings" panose="05000000000000000000" pitchFamily="2" charset="2"/>
              <a:buChar char="Ø"/>
            </a:pPr>
            <a:endParaRPr lang="en-IN" dirty="0">
              <a:solidFill>
                <a:schemeClr val="tx1"/>
              </a:solidFill>
            </a:endParaRPr>
          </a:p>
          <a:p>
            <a:pPr>
              <a:buFont typeface="Wingdings" panose="05000000000000000000" pitchFamily="2" charset="2"/>
              <a:buChar char="Ø"/>
            </a:pPr>
            <a:r>
              <a:rPr lang="en-IN" dirty="0">
                <a:solidFill>
                  <a:schemeClr val="tx1"/>
                </a:solidFill>
              </a:rPr>
              <a:t>Features of the application</a:t>
            </a:r>
          </a:p>
          <a:p>
            <a:pPr>
              <a:buFont typeface="Wingdings" panose="05000000000000000000" pitchFamily="2" charset="2"/>
              <a:buChar char="Ø"/>
            </a:pPr>
            <a:endParaRPr lang="en-IN" dirty="0">
              <a:solidFill>
                <a:schemeClr val="tx1"/>
              </a:solidFill>
            </a:endParaRPr>
          </a:p>
          <a:p>
            <a:pPr>
              <a:buFont typeface="Wingdings" panose="05000000000000000000" pitchFamily="2" charset="2"/>
              <a:buChar char="Ø"/>
            </a:pPr>
            <a:r>
              <a:rPr lang="en-IN" dirty="0">
                <a:solidFill>
                  <a:schemeClr val="tx1"/>
                </a:solidFill>
              </a:rPr>
              <a:t>Technologies used</a:t>
            </a:r>
          </a:p>
          <a:p>
            <a:pPr>
              <a:buFont typeface="Wingdings" panose="05000000000000000000" pitchFamily="2" charset="2"/>
              <a:buChar char="Ø"/>
            </a:pPr>
            <a:endParaRPr lang="en-IN" dirty="0">
              <a:solidFill>
                <a:schemeClr val="tx1"/>
              </a:solidFill>
            </a:endParaRPr>
          </a:p>
          <a:p>
            <a:pPr>
              <a:buFont typeface="Wingdings" panose="05000000000000000000" pitchFamily="2" charset="2"/>
              <a:buChar char="Ø"/>
            </a:pPr>
            <a:r>
              <a:rPr lang="en-IN" dirty="0">
                <a:solidFill>
                  <a:schemeClr val="tx1"/>
                </a:solidFill>
              </a:rPr>
              <a:t>Implementation</a:t>
            </a:r>
          </a:p>
          <a:p>
            <a:pPr>
              <a:buFont typeface="Wingdings" panose="05000000000000000000" pitchFamily="2" charset="2"/>
              <a:buChar char="Ø"/>
            </a:pPr>
            <a:endParaRPr lang="en-IN" dirty="0">
              <a:solidFill>
                <a:schemeClr val="tx1"/>
              </a:solidFill>
            </a:endParaRPr>
          </a:p>
          <a:p>
            <a:pPr marL="0" indent="0">
              <a:buNone/>
            </a:pPr>
            <a:endParaRPr lang="en-IN" dirty="0">
              <a:solidFill>
                <a:schemeClr val="tx1"/>
              </a:solidFill>
            </a:endParaRPr>
          </a:p>
        </p:txBody>
      </p:sp>
    </p:spTree>
    <p:extLst>
      <p:ext uri="{BB962C8B-B14F-4D97-AF65-F5344CB8AC3E}">
        <p14:creationId xmlns:p14="http://schemas.microsoft.com/office/powerpoint/2010/main" val="1766715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7B51-1F34-4CE7-919E-8864104B62FA}"/>
              </a:ext>
            </a:extLst>
          </p:cNvPr>
          <p:cNvSpPr>
            <a:spLocks noGrp="1"/>
          </p:cNvSpPr>
          <p:nvPr>
            <p:ph type="title"/>
          </p:nvPr>
        </p:nvSpPr>
        <p:spPr/>
        <p:txBody>
          <a:bodyPr/>
          <a:lstStyle/>
          <a:p>
            <a:r>
              <a:rPr lang="en-IN" dirty="0"/>
              <a:t>What is </a:t>
            </a:r>
            <a:r>
              <a:rPr lang="en-IN" dirty="0" err="1"/>
              <a:t>Friendogram</a:t>
            </a:r>
            <a:endParaRPr lang="en-IN" dirty="0"/>
          </a:p>
        </p:txBody>
      </p:sp>
      <p:pic>
        <p:nvPicPr>
          <p:cNvPr id="2050" name="Picture 2" descr="What Is Instagram and How It Works: a Beginner&amp;#39;s Guide">
            <a:extLst>
              <a:ext uri="{FF2B5EF4-FFF2-40B4-BE49-F238E27FC236}">
                <a16:creationId xmlns:a16="http://schemas.microsoft.com/office/drawing/2014/main" id="{9FCD82F8-F26F-4999-9844-1D7783284E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3210" y="2221379"/>
            <a:ext cx="66675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03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319F3-4056-42CE-B2BE-640A118B291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68E61ED-3067-4BE7-9B7E-BCF874F32E57}"/>
              </a:ext>
            </a:extLst>
          </p:cNvPr>
          <p:cNvSpPr>
            <a:spLocks noGrp="1"/>
          </p:cNvSpPr>
          <p:nvPr>
            <p:ph idx="1"/>
          </p:nvPr>
        </p:nvSpPr>
        <p:spPr/>
        <p:txBody>
          <a:bodyPr/>
          <a:lstStyle/>
          <a:p>
            <a:pPr algn="just" fontAlgn="base">
              <a:buFont typeface="Wingdings" panose="05000000000000000000" pitchFamily="2" charset="2"/>
              <a:buChar char="Ø"/>
            </a:pPr>
            <a:r>
              <a:rPr lang="en-US" i="0" dirty="0">
                <a:solidFill>
                  <a:schemeClr val="tx1"/>
                </a:solidFill>
                <a:effectLst/>
              </a:rPr>
              <a:t>It  acts like a social media platform for sharing photos and videos.</a:t>
            </a:r>
          </a:p>
          <a:p>
            <a:pPr algn="just" fontAlgn="base">
              <a:buFont typeface="Wingdings" panose="05000000000000000000" pitchFamily="2" charset="2"/>
              <a:buChar char="Ø"/>
            </a:pPr>
            <a:endParaRPr lang="en-US" i="0" dirty="0">
              <a:solidFill>
                <a:schemeClr val="tx1"/>
              </a:solidFill>
              <a:effectLst/>
            </a:endParaRPr>
          </a:p>
          <a:p>
            <a:pPr algn="just" fontAlgn="base">
              <a:buFont typeface="Wingdings" panose="05000000000000000000" pitchFamily="2" charset="2"/>
              <a:buChar char="Ø"/>
            </a:pPr>
            <a:r>
              <a:rPr lang="en-US" i="0" dirty="0">
                <a:solidFill>
                  <a:schemeClr val="tx1"/>
                </a:solidFill>
                <a:effectLst/>
              </a:rPr>
              <a:t>It can be accessible via any internet connected</a:t>
            </a:r>
            <a:r>
              <a:rPr lang="en-US" dirty="0">
                <a:solidFill>
                  <a:schemeClr val="tx1"/>
                </a:solidFill>
              </a:rPr>
              <a:t> devices.</a:t>
            </a:r>
          </a:p>
          <a:p>
            <a:pPr algn="just" fontAlgn="base">
              <a:buFont typeface="Wingdings" panose="05000000000000000000" pitchFamily="2" charset="2"/>
              <a:buChar char="Ø"/>
            </a:pPr>
            <a:endParaRPr lang="en-US" i="0" dirty="0">
              <a:solidFill>
                <a:schemeClr val="tx1"/>
              </a:solidFill>
              <a:effectLst/>
            </a:endParaRPr>
          </a:p>
          <a:p>
            <a:pPr algn="just" fontAlgn="base">
              <a:buFont typeface="Wingdings" panose="05000000000000000000" pitchFamily="2" charset="2"/>
              <a:buChar char="Ø"/>
            </a:pPr>
            <a:r>
              <a:rPr lang="en-US" dirty="0">
                <a:solidFill>
                  <a:schemeClr val="tx1"/>
                </a:solidFill>
              </a:rPr>
              <a:t>I</a:t>
            </a:r>
            <a:r>
              <a:rPr lang="en-US" i="0" dirty="0">
                <a:solidFill>
                  <a:schemeClr val="tx1"/>
                </a:solidFill>
                <a:effectLst/>
              </a:rPr>
              <a:t>t has a vast array of features like uploading photo .</a:t>
            </a:r>
          </a:p>
          <a:p>
            <a:pPr algn="just" fontAlgn="base">
              <a:buFont typeface="Wingdings" panose="05000000000000000000" pitchFamily="2" charset="2"/>
              <a:buChar char="Ø"/>
            </a:pPr>
            <a:endParaRPr lang="en-US" b="0" i="0" dirty="0">
              <a:solidFill>
                <a:schemeClr val="tx1"/>
              </a:solidFill>
              <a:effectLst/>
            </a:endParaRPr>
          </a:p>
          <a:p>
            <a:pPr algn="just" fontAlgn="base">
              <a:buFont typeface="Wingdings" panose="05000000000000000000" pitchFamily="2" charset="2"/>
              <a:buChar char="Ø"/>
            </a:pPr>
            <a:r>
              <a:rPr lang="en-US" b="0" i="0" dirty="0">
                <a:solidFill>
                  <a:schemeClr val="tx1"/>
                </a:solidFill>
                <a:effectLst/>
              </a:rPr>
              <a:t>Users can interact with  content via like a user’s photo.</a:t>
            </a:r>
            <a:endParaRPr lang="en-US" i="0" dirty="0">
              <a:solidFill>
                <a:schemeClr val="tx1"/>
              </a:solidFill>
              <a:effectLst/>
            </a:endParaRPr>
          </a:p>
          <a:p>
            <a:pPr algn="just"/>
            <a:endParaRPr lang="en-IN" dirty="0">
              <a:solidFill>
                <a:schemeClr val="tx1"/>
              </a:solidFill>
            </a:endParaRPr>
          </a:p>
        </p:txBody>
      </p:sp>
    </p:spTree>
    <p:extLst>
      <p:ext uri="{BB962C8B-B14F-4D97-AF65-F5344CB8AC3E}">
        <p14:creationId xmlns:p14="http://schemas.microsoft.com/office/powerpoint/2010/main" val="3326836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28CF6-05DF-4E19-8360-5C590B939D4D}"/>
              </a:ext>
            </a:extLst>
          </p:cNvPr>
          <p:cNvSpPr>
            <a:spLocks noGrp="1"/>
          </p:cNvSpPr>
          <p:nvPr>
            <p:ph type="title"/>
          </p:nvPr>
        </p:nvSpPr>
        <p:spPr>
          <a:xfrm>
            <a:off x="3926425" y="624110"/>
            <a:ext cx="8911687" cy="1280890"/>
          </a:xfrm>
        </p:spPr>
        <p:txBody>
          <a:bodyPr/>
          <a:lstStyle/>
          <a:p>
            <a:r>
              <a:rPr lang="en-IN" dirty="0"/>
              <a:t>Features</a:t>
            </a:r>
          </a:p>
        </p:txBody>
      </p:sp>
      <p:sp>
        <p:nvSpPr>
          <p:cNvPr id="3" name="Content Placeholder 2">
            <a:extLst>
              <a:ext uri="{FF2B5EF4-FFF2-40B4-BE49-F238E27FC236}">
                <a16:creationId xmlns:a16="http://schemas.microsoft.com/office/drawing/2014/main" id="{D259FDC8-C8D3-4418-9FE7-406C7C6C88C8}"/>
              </a:ext>
            </a:extLst>
          </p:cNvPr>
          <p:cNvSpPr>
            <a:spLocks noGrp="1"/>
          </p:cNvSpPr>
          <p:nvPr>
            <p:ph idx="1"/>
          </p:nvPr>
        </p:nvSpPr>
        <p:spPr>
          <a:xfrm>
            <a:off x="2589212" y="2133600"/>
            <a:ext cx="8915400" cy="3777622"/>
          </a:xfrm>
        </p:spPr>
        <p:txBody>
          <a:bodyPr>
            <a:normAutofit/>
          </a:bodyPr>
          <a:lstStyle/>
          <a:p>
            <a:pPr algn="just"/>
            <a:r>
              <a:rPr lang="en-US" b="0" i="0" dirty="0">
                <a:solidFill>
                  <a:schemeClr val="tx1"/>
                </a:solidFill>
                <a:effectLst/>
              </a:rPr>
              <a:t>Login, </a:t>
            </a:r>
            <a:r>
              <a:rPr lang="en-US" dirty="0">
                <a:solidFill>
                  <a:schemeClr val="tx1"/>
                </a:solidFill>
              </a:rPr>
              <a:t>Register the new user </a:t>
            </a:r>
            <a:r>
              <a:rPr lang="en-US">
                <a:solidFill>
                  <a:schemeClr val="tx1"/>
                </a:solidFill>
              </a:rPr>
              <a:t>account</a:t>
            </a:r>
            <a:r>
              <a:rPr lang="en-US" b="0" i="0">
                <a:solidFill>
                  <a:schemeClr val="tx1"/>
                </a:solidFill>
                <a:effectLst/>
              </a:rPr>
              <a:t>.</a:t>
            </a:r>
            <a:endParaRPr lang="en-US" b="0" i="0" dirty="0">
              <a:solidFill>
                <a:schemeClr val="tx1"/>
              </a:solidFill>
              <a:effectLst/>
            </a:endParaRPr>
          </a:p>
          <a:p>
            <a:pPr algn="just"/>
            <a:endParaRPr lang="en-US" b="0" i="0" dirty="0">
              <a:solidFill>
                <a:schemeClr val="tx1"/>
              </a:solidFill>
              <a:effectLst/>
            </a:endParaRPr>
          </a:p>
          <a:p>
            <a:pPr algn="just"/>
            <a:r>
              <a:rPr lang="en-IN" b="0" i="0" dirty="0">
                <a:solidFill>
                  <a:schemeClr val="tx1"/>
                </a:solidFill>
                <a:effectLst/>
              </a:rPr>
              <a:t>Follow, Unfollow, Profile views.</a:t>
            </a:r>
          </a:p>
          <a:p>
            <a:pPr algn="just"/>
            <a:endParaRPr lang="en-IN" b="0" i="0" dirty="0">
              <a:solidFill>
                <a:schemeClr val="tx1"/>
              </a:solidFill>
              <a:effectLst/>
            </a:endParaRPr>
          </a:p>
          <a:p>
            <a:pPr algn="just"/>
            <a:r>
              <a:rPr lang="en-IN" b="0" i="0">
                <a:solidFill>
                  <a:schemeClr val="tx1"/>
                </a:solidFill>
                <a:effectLst/>
              </a:rPr>
              <a:t>Post</a:t>
            </a:r>
            <a:r>
              <a:rPr lang="en-US" b="0" i="0">
                <a:solidFill>
                  <a:schemeClr val="tx1"/>
                </a:solidFill>
                <a:effectLst/>
              </a:rPr>
              <a:t> Images</a:t>
            </a:r>
            <a:r>
              <a:rPr lang="en-IN" b="0" i="0">
                <a:solidFill>
                  <a:schemeClr val="tx1"/>
                </a:solidFill>
                <a:effectLst/>
              </a:rPr>
              <a:t>.</a:t>
            </a:r>
            <a:endParaRPr lang="en-IN" b="0" i="0" dirty="0">
              <a:solidFill>
                <a:schemeClr val="tx1"/>
              </a:solidFill>
              <a:effectLst/>
            </a:endParaRPr>
          </a:p>
          <a:p>
            <a:pPr algn="just"/>
            <a:endParaRPr lang="en-IN" b="0" i="0" dirty="0">
              <a:solidFill>
                <a:schemeClr val="tx1"/>
              </a:solidFill>
              <a:effectLst/>
            </a:endParaRPr>
          </a:p>
          <a:p>
            <a:pPr algn="just"/>
            <a:r>
              <a:rPr lang="en-US">
                <a:solidFill>
                  <a:schemeClr val="tx1"/>
                </a:solidFill>
              </a:rPr>
              <a:t>Explore user profiles.</a:t>
            </a:r>
            <a:endParaRPr lang="en-US" b="0" i="0" dirty="0">
              <a:solidFill>
                <a:schemeClr val="tx1"/>
              </a:solidFill>
              <a:effectLst/>
            </a:endParaRPr>
          </a:p>
          <a:p>
            <a:pPr algn="just"/>
            <a:endParaRPr lang="en-IN" b="0" i="0" dirty="0">
              <a:solidFill>
                <a:srgbClr val="24292F"/>
              </a:solidFill>
              <a:effectLst/>
              <a:latin typeface="-apple-system"/>
            </a:endParaRPr>
          </a:p>
          <a:p>
            <a:pPr algn="just"/>
            <a:endParaRPr lang="en-US" b="0" i="0" dirty="0">
              <a:solidFill>
                <a:srgbClr val="24292F"/>
              </a:solidFill>
              <a:effectLst/>
              <a:latin typeface="-apple-system"/>
            </a:endParaRPr>
          </a:p>
          <a:p>
            <a:pPr algn="just"/>
            <a:endParaRPr lang="en-IN" dirty="0"/>
          </a:p>
        </p:txBody>
      </p:sp>
    </p:spTree>
    <p:extLst>
      <p:ext uri="{BB962C8B-B14F-4D97-AF65-F5344CB8AC3E}">
        <p14:creationId xmlns:p14="http://schemas.microsoft.com/office/powerpoint/2010/main" val="3102600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B28F1-8EE0-49C0-B30E-C7F1709640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606E1C-B490-412E-8C8F-52BCE700D069}"/>
              </a:ext>
            </a:extLst>
          </p:cNvPr>
          <p:cNvSpPr>
            <a:spLocks noGrp="1"/>
          </p:cNvSpPr>
          <p:nvPr>
            <p:ph idx="1"/>
          </p:nvPr>
        </p:nvSpPr>
        <p:spPr>
          <a:xfrm>
            <a:off x="2592925" y="2222897"/>
            <a:ext cx="10263047" cy="3777622"/>
          </a:xfrm>
        </p:spPr>
        <p:txBody>
          <a:bodyPr>
            <a:normAutofit/>
          </a:bodyPr>
          <a:lstStyle/>
          <a:p>
            <a:pPr marL="0" indent="0" algn="just">
              <a:buNone/>
            </a:pPr>
            <a:endParaRPr lang="en-US" sz="1900" b="0" i="0">
              <a:solidFill>
                <a:schemeClr val="tx1"/>
              </a:solidFill>
              <a:effectLst/>
            </a:endParaRPr>
          </a:p>
          <a:p>
            <a:pPr algn="just"/>
            <a:endParaRPr lang="en-US" sz="1900">
              <a:solidFill>
                <a:schemeClr val="tx1"/>
              </a:solidFill>
            </a:endParaRPr>
          </a:p>
          <a:p>
            <a:pPr algn="just"/>
            <a:r>
              <a:rPr lang="en-US" sz="1900" b="0" i="0">
                <a:solidFill>
                  <a:schemeClr val="tx1"/>
                </a:solidFill>
                <a:effectLst/>
              </a:rPr>
              <a:t>Like posts of users.</a:t>
            </a:r>
          </a:p>
          <a:p>
            <a:pPr algn="just"/>
            <a:endParaRPr lang="en-US" sz="1900">
              <a:solidFill>
                <a:schemeClr val="tx1"/>
              </a:solidFill>
            </a:endParaRPr>
          </a:p>
          <a:p>
            <a:pPr algn="just"/>
            <a:r>
              <a:rPr lang="en-US" sz="1900" b="0" i="0">
                <a:solidFill>
                  <a:schemeClr val="tx1"/>
                </a:solidFill>
                <a:effectLst/>
              </a:rPr>
              <a:t>View user feed.</a:t>
            </a:r>
            <a:endParaRPr lang="en-US" sz="1900" b="0" i="0" dirty="0">
              <a:solidFill>
                <a:schemeClr val="tx1"/>
              </a:solidFill>
              <a:effectLst/>
            </a:endParaRPr>
          </a:p>
          <a:p>
            <a:pPr algn="just"/>
            <a:endParaRPr lang="en-IN" dirty="0"/>
          </a:p>
        </p:txBody>
      </p:sp>
    </p:spTree>
    <p:extLst>
      <p:ext uri="{BB962C8B-B14F-4D97-AF65-F5344CB8AC3E}">
        <p14:creationId xmlns:p14="http://schemas.microsoft.com/office/powerpoint/2010/main" val="1976007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379E5-3B63-4E35-AF93-CCE4967A35BC}"/>
              </a:ext>
            </a:extLst>
          </p:cNvPr>
          <p:cNvSpPr>
            <a:spLocks noGrp="1"/>
          </p:cNvSpPr>
          <p:nvPr>
            <p:ph type="title"/>
          </p:nvPr>
        </p:nvSpPr>
        <p:spPr/>
        <p:txBody>
          <a:bodyPr/>
          <a:lstStyle/>
          <a:p>
            <a:r>
              <a:rPr lang="en-IN" dirty="0"/>
              <a:t>Technologies Used</a:t>
            </a:r>
          </a:p>
        </p:txBody>
      </p:sp>
      <p:sp>
        <p:nvSpPr>
          <p:cNvPr id="3" name="Content Placeholder 2">
            <a:extLst>
              <a:ext uri="{FF2B5EF4-FFF2-40B4-BE49-F238E27FC236}">
                <a16:creationId xmlns:a16="http://schemas.microsoft.com/office/drawing/2014/main" id="{42CFEE12-8E15-4334-AF39-ACA418E297C9}"/>
              </a:ext>
            </a:extLst>
          </p:cNvPr>
          <p:cNvSpPr>
            <a:spLocks noGrp="1"/>
          </p:cNvSpPr>
          <p:nvPr>
            <p:ph idx="1"/>
          </p:nvPr>
        </p:nvSpPr>
        <p:spPr/>
        <p:txBody>
          <a:bodyPr>
            <a:normAutofit/>
          </a:bodyPr>
          <a:lstStyle/>
          <a:p>
            <a:pPr>
              <a:buFont typeface="Wingdings" panose="05000000000000000000" pitchFamily="2" charset="2"/>
              <a:buChar char="Ø"/>
            </a:pPr>
            <a:endParaRPr lang="en-IN" dirty="0">
              <a:solidFill>
                <a:schemeClr val="tx1"/>
              </a:solidFill>
            </a:endParaRPr>
          </a:p>
          <a:p>
            <a:pPr>
              <a:buFont typeface="Wingdings" panose="05000000000000000000" pitchFamily="2" charset="2"/>
              <a:buChar char="Ø"/>
            </a:pPr>
            <a:r>
              <a:rPr lang="en-IN" dirty="0">
                <a:solidFill>
                  <a:schemeClr val="tx1"/>
                </a:solidFill>
              </a:rPr>
              <a:t>React Native.</a:t>
            </a:r>
          </a:p>
          <a:p>
            <a:pPr>
              <a:buFont typeface="Wingdings" panose="05000000000000000000" pitchFamily="2" charset="2"/>
              <a:buChar char="Ø"/>
            </a:pPr>
            <a:r>
              <a:rPr lang="en-IN" dirty="0" err="1">
                <a:solidFill>
                  <a:schemeClr val="tx1"/>
                </a:solidFill>
              </a:rPr>
              <a:t>NodeJs</a:t>
            </a:r>
            <a:r>
              <a:rPr lang="en-IN" dirty="0">
                <a:solidFill>
                  <a:schemeClr val="tx1"/>
                </a:solidFill>
              </a:rPr>
              <a:t>.</a:t>
            </a:r>
          </a:p>
          <a:p>
            <a:pPr>
              <a:buFont typeface="Wingdings" panose="05000000000000000000" pitchFamily="2" charset="2"/>
              <a:buChar char="Ø"/>
            </a:pPr>
            <a:r>
              <a:rPr lang="en-IN" dirty="0">
                <a:solidFill>
                  <a:schemeClr val="tx1"/>
                </a:solidFill>
              </a:rPr>
              <a:t>Redux.</a:t>
            </a:r>
          </a:p>
          <a:p>
            <a:pPr>
              <a:buFont typeface="Wingdings" panose="05000000000000000000" pitchFamily="2" charset="2"/>
              <a:buChar char="Ø"/>
            </a:pPr>
            <a:r>
              <a:rPr lang="en-IN" dirty="0">
                <a:solidFill>
                  <a:schemeClr val="tx1"/>
                </a:solidFill>
              </a:rPr>
              <a:t>React Navigation.</a:t>
            </a:r>
          </a:p>
          <a:p>
            <a:pPr>
              <a:buFont typeface="Wingdings" panose="05000000000000000000" pitchFamily="2" charset="2"/>
              <a:buChar char="Ø"/>
            </a:pPr>
            <a:r>
              <a:rPr lang="en-IN" dirty="0">
                <a:solidFill>
                  <a:schemeClr val="tx1"/>
                </a:solidFill>
              </a:rPr>
              <a:t>ES7 </a:t>
            </a:r>
            <a:r>
              <a:rPr lang="en-IN" dirty="0" err="1">
                <a:solidFill>
                  <a:schemeClr val="tx1"/>
                </a:solidFill>
              </a:rPr>
              <a:t>Pluggin</a:t>
            </a:r>
            <a:r>
              <a:rPr lang="en-IN" dirty="0">
                <a:solidFill>
                  <a:schemeClr val="tx1"/>
                </a:solidFill>
              </a:rPr>
              <a:t>.</a:t>
            </a:r>
          </a:p>
          <a:p>
            <a:pPr>
              <a:buFont typeface="Wingdings" panose="05000000000000000000" pitchFamily="2" charset="2"/>
              <a:buChar char="Ø"/>
            </a:pPr>
            <a:r>
              <a:rPr lang="en-IN" dirty="0">
                <a:solidFill>
                  <a:schemeClr val="tx1"/>
                </a:solidFill>
              </a:rPr>
              <a:t>Expo.</a:t>
            </a:r>
          </a:p>
          <a:p>
            <a:pPr>
              <a:buFont typeface="Wingdings" panose="05000000000000000000" pitchFamily="2" charset="2"/>
              <a:buChar char="Ø"/>
            </a:pPr>
            <a:r>
              <a:rPr lang="en-IN" dirty="0">
                <a:solidFill>
                  <a:schemeClr val="tx1"/>
                </a:solidFill>
              </a:rPr>
              <a:t>Firebase.</a:t>
            </a:r>
          </a:p>
          <a:p>
            <a:pPr marL="0" indent="0">
              <a:buNone/>
            </a:pPr>
            <a:endParaRPr lang="en-IN" dirty="0">
              <a:solidFill>
                <a:schemeClr val="tx1"/>
              </a:solidFill>
            </a:endParaRPr>
          </a:p>
          <a:p>
            <a:pPr marL="0" indent="0">
              <a:buNone/>
            </a:pPr>
            <a:endParaRPr lang="en-IN" dirty="0">
              <a:solidFill>
                <a:schemeClr val="tx1"/>
              </a:solidFill>
            </a:endParaRPr>
          </a:p>
        </p:txBody>
      </p:sp>
    </p:spTree>
    <p:extLst>
      <p:ext uri="{BB962C8B-B14F-4D97-AF65-F5344CB8AC3E}">
        <p14:creationId xmlns:p14="http://schemas.microsoft.com/office/powerpoint/2010/main" val="3393958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FDEAF-3558-4F72-8F0C-AEA29A08A433}"/>
              </a:ext>
            </a:extLst>
          </p:cNvPr>
          <p:cNvSpPr>
            <a:spLocks noGrp="1"/>
          </p:cNvSpPr>
          <p:nvPr>
            <p:ph type="title"/>
          </p:nvPr>
        </p:nvSpPr>
        <p:spPr/>
        <p:txBody>
          <a:bodyPr/>
          <a:lstStyle/>
          <a:p>
            <a:r>
              <a:rPr lang="en-IN" dirty="0"/>
              <a:t>React Native </a:t>
            </a:r>
          </a:p>
        </p:txBody>
      </p:sp>
      <p:sp>
        <p:nvSpPr>
          <p:cNvPr id="3" name="Content Placeholder 2">
            <a:extLst>
              <a:ext uri="{FF2B5EF4-FFF2-40B4-BE49-F238E27FC236}">
                <a16:creationId xmlns:a16="http://schemas.microsoft.com/office/drawing/2014/main" id="{3D9FC819-4364-4F1E-80BE-F0584DA9F850}"/>
              </a:ext>
            </a:extLst>
          </p:cNvPr>
          <p:cNvSpPr>
            <a:spLocks noGrp="1"/>
          </p:cNvSpPr>
          <p:nvPr>
            <p:ph idx="1"/>
          </p:nvPr>
        </p:nvSpPr>
        <p:spPr/>
        <p:txBody>
          <a:bodyPr>
            <a:normAutofit/>
          </a:bodyPr>
          <a:lstStyle/>
          <a:p>
            <a:pPr algn="just">
              <a:buFont typeface="Wingdings" panose="05000000000000000000" pitchFamily="2" charset="2"/>
              <a:buChar char="Ø"/>
            </a:pPr>
            <a:r>
              <a:rPr lang="en-US" b="0" i="0" dirty="0">
                <a:solidFill>
                  <a:schemeClr val="tx1"/>
                </a:solidFill>
                <a:effectLst/>
              </a:rPr>
              <a:t>React Native is a JavaScript framework for building native mobile apps. It uses the React framework and offers large amount of inbuilt components and APIs.</a:t>
            </a:r>
          </a:p>
          <a:p>
            <a:pPr algn="just">
              <a:buFont typeface="Wingdings" panose="05000000000000000000" pitchFamily="2" charset="2"/>
              <a:buChar char="Ø"/>
            </a:pPr>
            <a:r>
              <a:rPr lang="en-US" b="0" i="0" dirty="0">
                <a:solidFill>
                  <a:schemeClr val="tx1"/>
                </a:solidFill>
                <a:effectLst/>
              </a:rPr>
              <a:t>React Native lets you build mobile apps using only JavaScript. It uses the same design as React, letting you compose a rich mobile UI from declarative components.</a:t>
            </a:r>
            <a:endParaRPr lang="en-US" dirty="0">
              <a:solidFill>
                <a:schemeClr val="tx1"/>
              </a:solidFill>
            </a:endParaRPr>
          </a:p>
          <a:p>
            <a:pPr algn="just">
              <a:buFont typeface="Wingdings" panose="05000000000000000000" pitchFamily="2" charset="2"/>
              <a:buChar char="Ø"/>
            </a:pPr>
            <a:r>
              <a:rPr lang="en-US" b="0" i="0" dirty="0">
                <a:solidFill>
                  <a:schemeClr val="tx1"/>
                </a:solidFill>
                <a:effectLst/>
              </a:rPr>
              <a:t>Following are the features of React Native −</a:t>
            </a:r>
          </a:p>
          <a:p>
            <a:pPr lvl="1" algn="just">
              <a:buFont typeface="Wingdings" panose="05000000000000000000" pitchFamily="2" charset="2"/>
              <a:buChar char="q"/>
            </a:pPr>
            <a:r>
              <a:rPr lang="en-US" sz="1800" i="0" dirty="0">
                <a:solidFill>
                  <a:schemeClr val="tx1"/>
                </a:solidFill>
                <a:effectLst/>
              </a:rPr>
              <a:t>React</a:t>
            </a:r>
            <a:r>
              <a:rPr lang="en-US" sz="1800" b="0" i="0" dirty="0">
                <a:solidFill>
                  <a:schemeClr val="tx1"/>
                </a:solidFill>
                <a:effectLst/>
              </a:rPr>
              <a:t> − This is a Framework for building web and mobile apps using JavaScript.</a:t>
            </a:r>
          </a:p>
          <a:p>
            <a:pPr lvl="1" algn="just">
              <a:buFont typeface="Wingdings" panose="05000000000000000000" pitchFamily="2" charset="2"/>
              <a:buChar char="q"/>
            </a:pPr>
            <a:r>
              <a:rPr lang="en-US" sz="1800" i="0" dirty="0">
                <a:solidFill>
                  <a:schemeClr val="tx1"/>
                </a:solidFill>
                <a:effectLst/>
              </a:rPr>
              <a:t>Native</a:t>
            </a:r>
            <a:r>
              <a:rPr lang="en-US" sz="1800" b="0" i="0" dirty="0">
                <a:solidFill>
                  <a:schemeClr val="tx1"/>
                </a:solidFill>
                <a:effectLst/>
              </a:rPr>
              <a:t> − You can use native components controlled by JavaScript.</a:t>
            </a:r>
          </a:p>
          <a:p>
            <a:pPr lvl="1" algn="just">
              <a:buFont typeface="Wingdings" panose="05000000000000000000" pitchFamily="2" charset="2"/>
              <a:buChar char="q"/>
            </a:pPr>
            <a:r>
              <a:rPr lang="en-US" sz="1800" i="0" dirty="0">
                <a:solidFill>
                  <a:schemeClr val="tx1"/>
                </a:solidFill>
                <a:effectLst/>
              </a:rPr>
              <a:t>Platforms</a:t>
            </a:r>
            <a:r>
              <a:rPr lang="en-US" sz="1800" b="0" i="0" dirty="0">
                <a:solidFill>
                  <a:schemeClr val="tx1"/>
                </a:solidFill>
                <a:effectLst/>
              </a:rPr>
              <a:t> − React Native supports IOS and Android platform.</a:t>
            </a:r>
          </a:p>
          <a:p>
            <a:pPr algn="just">
              <a:buFont typeface="Wingdings" panose="05000000000000000000" pitchFamily="2" charset="2"/>
              <a:buChar char="Ø"/>
            </a:pPr>
            <a:endParaRPr lang="en-IN" dirty="0">
              <a:solidFill>
                <a:schemeClr val="tx1"/>
              </a:solidFill>
            </a:endParaRPr>
          </a:p>
        </p:txBody>
      </p:sp>
      <p:pic>
        <p:nvPicPr>
          <p:cNvPr id="5122" name="Picture 2" descr="React Native - Wikipedia">
            <a:extLst>
              <a:ext uri="{FF2B5EF4-FFF2-40B4-BE49-F238E27FC236}">
                <a16:creationId xmlns:a16="http://schemas.microsoft.com/office/drawing/2014/main" id="{8908F901-CDCD-4C84-8D0D-A75AE68530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9087" y="147358"/>
            <a:ext cx="2295525" cy="1842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771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E571-7C79-4B36-A4E6-EF1BE285732E}"/>
              </a:ext>
            </a:extLst>
          </p:cNvPr>
          <p:cNvSpPr>
            <a:spLocks noGrp="1"/>
          </p:cNvSpPr>
          <p:nvPr>
            <p:ph type="title"/>
          </p:nvPr>
        </p:nvSpPr>
        <p:spPr>
          <a:xfrm>
            <a:off x="2592925" y="740652"/>
            <a:ext cx="8911687" cy="1280890"/>
          </a:xfrm>
        </p:spPr>
        <p:txBody>
          <a:bodyPr/>
          <a:lstStyle/>
          <a:p>
            <a:r>
              <a:rPr lang="en-IN" dirty="0" err="1"/>
              <a:t>NodeJs</a:t>
            </a:r>
            <a:r>
              <a:rPr lang="en-IN" dirty="0"/>
              <a:t> </a:t>
            </a:r>
          </a:p>
        </p:txBody>
      </p:sp>
      <p:sp>
        <p:nvSpPr>
          <p:cNvPr id="3" name="Content Placeholder 2">
            <a:extLst>
              <a:ext uri="{FF2B5EF4-FFF2-40B4-BE49-F238E27FC236}">
                <a16:creationId xmlns:a16="http://schemas.microsoft.com/office/drawing/2014/main" id="{2D96CFBB-4A6B-4C77-934C-5F0C47C933D1}"/>
              </a:ext>
            </a:extLst>
          </p:cNvPr>
          <p:cNvSpPr>
            <a:spLocks noGrp="1"/>
          </p:cNvSpPr>
          <p:nvPr>
            <p:ph idx="1"/>
          </p:nvPr>
        </p:nvSpPr>
        <p:spPr/>
        <p:txBody>
          <a:bodyPr/>
          <a:lstStyle/>
          <a:p>
            <a:pPr algn="just">
              <a:buFont typeface="Wingdings" panose="05000000000000000000" pitchFamily="2" charset="2"/>
              <a:buChar char="Ø"/>
            </a:pPr>
            <a:endParaRPr lang="en-US" b="0" i="0" dirty="0">
              <a:solidFill>
                <a:schemeClr val="tx1"/>
              </a:solidFill>
              <a:effectLst/>
            </a:endParaRPr>
          </a:p>
          <a:p>
            <a:pPr algn="just">
              <a:buFont typeface="Wingdings" panose="05000000000000000000" pitchFamily="2" charset="2"/>
              <a:buChar char="Ø"/>
            </a:pPr>
            <a:r>
              <a:rPr lang="en-US" b="0" i="0" dirty="0">
                <a:solidFill>
                  <a:schemeClr val="tx1"/>
                </a:solidFill>
                <a:effectLst/>
              </a:rPr>
              <a:t>Node.js is an open-source and cross-platform JavaScript runtime environment. It is a popular tool for almost any kind of project!</a:t>
            </a:r>
          </a:p>
          <a:p>
            <a:pPr algn="just">
              <a:buFont typeface="Wingdings" panose="05000000000000000000" pitchFamily="2" charset="2"/>
              <a:buChar char="Ø"/>
            </a:pPr>
            <a:r>
              <a:rPr lang="en-US" b="0" i="0" dirty="0">
                <a:solidFill>
                  <a:schemeClr val="tx1"/>
                </a:solidFill>
                <a:effectLst/>
              </a:rPr>
              <a:t>Node.js runs the V8 JavaScript engine, the core of Google Chrome, outside of the browser. This allows Node.js to be very performant.</a:t>
            </a:r>
          </a:p>
          <a:p>
            <a:pPr algn="just">
              <a:buFont typeface="Wingdings" panose="05000000000000000000" pitchFamily="2" charset="2"/>
              <a:buChar char="Ø"/>
            </a:pPr>
            <a:r>
              <a:rPr lang="en-US" b="0" i="0" dirty="0">
                <a:solidFill>
                  <a:schemeClr val="tx1"/>
                </a:solidFill>
                <a:effectLst/>
              </a:rPr>
              <a:t>A Node.js app runs in a single process, without creating a new thread for every request. Node.js provides a set of asynchronous I/O primitives in its standard library that prevent JavaScript code from blocking.</a:t>
            </a:r>
          </a:p>
          <a:p>
            <a:pPr algn="just">
              <a:buFont typeface="Wingdings" panose="05000000000000000000" pitchFamily="2" charset="2"/>
              <a:buChar char="Ø"/>
            </a:pPr>
            <a:r>
              <a:rPr lang="en-US" dirty="0">
                <a:solidFill>
                  <a:schemeClr val="tx1"/>
                </a:solidFill>
              </a:rPr>
              <a:t>L</a:t>
            </a:r>
            <a:r>
              <a:rPr lang="en-US" b="0" i="0" dirty="0">
                <a:solidFill>
                  <a:schemeClr val="tx1"/>
                </a:solidFill>
                <a:effectLst/>
              </a:rPr>
              <a:t>ibraries in Node.js are written using non-blocking paradigms, making blocking behavior the exception rather than the norm.</a:t>
            </a:r>
            <a:endParaRPr lang="en-IN" dirty="0">
              <a:solidFill>
                <a:schemeClr val="tx1"/>
              </a:solidFill>
            </a:endParaRPr>
          </a:p>
        </p:txBody>
      </p:sp>
      <p:pic>
        <p:nvPicPr>
          <p:cNvPr id="3074" name="Picture 2" descr="Node.js">
            <a:extLst>
              <a:ext uri="{FF2B5EF4-FFF2-40B4-BE49-F238E27FC236}">
                <a16:creationId xmlns:a16="http://schemas.microsoft.com/office/drawing/2014/main" id="{8848C614-6939-4A2D-99E2-46F28B8607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6675" y="313764"/>
            <a:ext cx="2000250" cy="1819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1183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868</TotalTime>
  <Words>1070</Words>
  <Application>Microsoft Office PowerPoint</Application>
  <PresentationFormat>Widescreen</PresentationFormat>
  <Paragraphs>94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-apple-system</vt:lpstr>
      <vt:lpstr>Arial</vt:lpstr>
      <vt:lpstr>Arial</vt:lpstr>
      <vt:lpstr>Century Gothic</vt:lpstr>
      <vt:lpstr>Wingdings</vt:lpstr>
      <vt:lpstr>Wingdings 3</vt:lpstr>
      <vt:lpstr>Wisp</vt:lpstr>
      <vt:lpstr>Friendogram  Guide: Dr. M. Sreelatha</vt:lpstr>
      <vt:lpstr>INDEX </vt:lpstr>
      <vt:lpstr>What is Friendogram</vt:lpstr>
      <vt:lpstr>PowerPoint Presentation</vt:lpstr>
      <vt:lpstr>Features</vt:lpstr>
      <vt:lpstr>PowerPoint Presentation</vt:lpstr>
      <vt:lpstr>Technologies Used</vt:lpstr>
      <vt:lpstr>React Native </vt:lpstr>
      <vt:lpstr>NodeJs </vt:lpstr>
      <vt:lpstr>PowerPoint Presentation</vt:lpstr>
      <vt:lpstr>Redux </vt:lpstr>
      <vt:lpstr>PowerPoint Presentation</vt:lpstr>
      <vt:lpstr>React Navigation</vt:lpstr>
      <vt:lpstr>ES7 Pluggin</vt:lpstr>
      <vt:lpstr>Expo  </vt:lpstr>
      <vt:lpstr>PowerPoint Presentation</vt:lpstr>
      <vt:lpstr>Firebase </vt:lpstr>
      <vt:lpstr>Implementation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Clone Website Guide: Dr. M. Sreelatha</dc:title>
  <dc:creator>Tarun Kumar</dc:creator>
  <cp:lastModifiedBy>Tarun Kumar</cp:lastModifiedBy>
  <cp:revision>50</cp:revision>
  <dcterms:created xsi:type="dcterms:W3CDTF">2022-02-10T15:10:05Z</dcterms:created>
  <dcterms:modified xsi:type="dcterms:W3CDTF">2022-04-25T04:15:58Z</dcterms:modified>
</cp:coreProperties>
</file>