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7" r:id="rId4"/>
    <p:sldId id="258" r:id="rId5"/>
    <p:sldId id="259" r:id="rId6"/>
    <p:sldId id="261" r:id="rId7"/>
    <p:sldId id="262" r:id="rId8"/>
    <p:sldId id="263" r:id="rId9"/>
    <p:sldId id="264" r:id="rId10"/>
    <p:sldId id="266" r:id="rId11"/>
    <p:sldId id="267" r:id="rId12"/>
    <p:sldId id="268" r:id="rId13"/>
    <p:sldId id="265"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33ECF7-8283-410B-A67A-9C13C675A3FE}"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EFFBAF-52D8-4D0C-B50D-843B506814A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030F98C-9944-4846-BFE7-E45741C11F64}" type="datetimeFigureOut">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E97EA98-18BD-43A4-AE7F-9C32D47C06B6}"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30F98C-9944-4846-BFE7-E45741C11F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EA98-18BD-43A4-AE7F-9C32D47C06B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30F98C-9944-4846-BFE7-E45741C11F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EA98-18BD-43A4-AE7F-9C32D47C06B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030F98C-9944-4846-BFE7-E45741C11F64}" type="datetimeFigureOut">
              <a:rPr lang="en-US" smtClean="0"/>
            </a:fld>
            <a:endParaRPr lang="en-US"/>
          </a:p>
        </p:txBody>
      </p:sp>
      <p:sp>
        <p:nvSpPr>
          <p:cNvPr id="9" name="Slide Number Placeholder 8"/>
          <p:cNvSpPr>
            <a:spLocks noGrp="1"/>
          </p:cNvSpPr>
          <p:nvPr>
            <p:ph type="sldNum" sz="quarter" idx="15"/>
          </p:nvPr>
        </p:nvSpPr>
        <p:spPr/>
        <p:txBody>
          <a:bodyPr rtlCol="0"/>
          <a:lstStyle/>
          <a:p>
            <a:fld id="{EE97EA98-18BD-43A4-AE7F-9C32D47C06B6}" type="slidenum">
              <a:rPr lang="en-US" smtClean="0"/>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1030F98C-9944-4846-BFE7-E45741C11F64}"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E97EA98-18BD-43A4-AE7F-9C32D47C06B6}"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030F98C-9944-4846-BFE7-E45741C11F6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EA98-18BD-43A4-AE7F-9C32D47C06B6}"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030F98C-9944-4846-BFE7-E45741C11F6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7EA98-18BD-43A4-AE7F-9C32D47C06B6}"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030F98C-9944-4846-BFE7-E45741C11F64}" type="datetimeFigureOut">
              <a:rPr lang="en-US" smtClean="0"/>
            </a:fld>
            <a:endParaRPr lang="en-US"/>
          </a:p>
        </p:txBody>
      </p:sp>
      <p:sp>
        <p:nvSpPr>
          <p:cNvPr id="7" name="Slide Number Placeholder 6"/>
          <p:cNvSpPr>
            <a:spLocks noGrp="1"/>
          </p:cNvSpPr>
          <p:nvPr>
            <p:ph type="sldNum" sz="quarter" idx="11"/>
          </p:nvPr>
        </p:nvSpPr>
        <p:spPr/>
        <p:txBody>
          <a:bodyPr rtlCol="0"/>
          <a:lstStyle/>
          <a:p>
            <a:fld id="{EE97EA98-18BD-43A4-AE7F-9C32D47C06B6}" type="slidenum">
              <a:rPr lang="en-US" smtClean="0"/>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0F98C-9944-4846-BFE7-E45741C11F6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7EA98-18BD-43A4-AE7F-9C32D47C06B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030F98C-9944-4846-BFE7-E45741C11F64}" type="datetimeFigureOut">
              <a:rPr lang="en-US" smtClean="0"/>
            </a:fld>
            <a:endParaRPr lang="en-US"/>
          </a:p>
        </p:txBody>
      </p:sp>
      <p:sp>
        <p:nvSpPr>
          <p:cNvPr id="22" name="Slide Number Placeholder 21"/>
          <p:cNvSpPr>
            <a:spLocks noGrp="1"/>
          </p:cNvSpPr>
          <p:nvPr>
            <p:ph type="sldNum" sz="quarter" idx="15"/>
          </p:nvPr>
        </p:nvSpPr>
        <p:spPr/>
        <p:txBody>
          <a:bodyPr rtlCol="0"/>
          <a:lstStyle/>
          <a:p>
            <a:fld id="{EE97EA98-18BD-43A4-AE7F-9C32D47C06B6}" type="slidenum">
              <a:rPr lang="en-US" smtClean="0"/>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030F98C-9944-4846-BFE7-E45741C11F64}" type="datetimeFigureOut">
              <a:rPr lang="en-US" smtClean="0"/>
            </a:fld>
            <a:endParaRPr lang="en-US"/>
          </a:p>
        </p:txBody>
      </p:sp>
      <p:sp>
        <p:nvSpPr>
          <p:cNvPr id="18" name="Slide Number Placeholder 17"/>
          <p:cNvSpPr>
            <a:spLocks noGrp="1"/>
          </p:cNvSpPr>
          <p:nvPr>
            <p:ph type="sldNum" sz="quarter" idx="11"/>
          </p:nvPr>
        </p:nvSpPr>
        <p:spPr/>
        <p:txBody>
          <a:bodyPr rtlCol="0"/>
          <a:lstStyle/>
          <a:p>
            <a:fld id="{EE97EA98-18BD-43A4-AE7F-9C32D47C06B6}" type="slidenum">
              <a:rPr lang="en-US" smtClean="0"/>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030F98C-9944-4846-BFE7-E45741C11F64}" type="datetimeFigureOut">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E97EA98-18BD-43A4-AE7F-9C32D47C06B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43100" y="3014990"/>
            <a:ext cx="4686300" cy="523220"/>
          </a:xfrm>
          <a:prstGeom prst="rect">
            <a:avLst/>
          </a:prstGeom>
          <a:noFill/>
        </p:spPr>
        <p:txBody>
          <a:bodyPr wrap="square" rtlCol="0">
            <a:spAutoFit/>
          </a:bodyPr>
          <a:lstStyle/>
          <a:p>
            <a:r>
              <a:rPr lang="en-US" sz="2800" dirty="0" smtClean="0">
                <a:solidFill>
                  <a:schemeClr val="accent2">
                    <a:lumMod val="50000"/>
                  </a:schemeClr>
                </a:solidFill>
                <a:latin typeface="Calibri" panose="020F0502020204030204" pitchFamily="34" charset="0"/>
                <a:cs typeface="Calibri" panose="020F0502020204030204" pitchFamily="34" charset="0"/>
              </a:rPr>
              <a:t>Guide : Sri. P. Siva Prasad</a:t>
            </a:r>
            <a:endParaRPr lang="en-US" sz="2800" dirty="0">
              <a:solidFill>
                <a:schemeClr val="accent2">
                  <a:lumMod val="50000"/>
                </a:schemeClr>
              </a:solidFill>
              <a:latin typeface="Calibri" panose="020F0502020204030204" pitchFamily="34" charset="0"/>
              <a:cs typeface="Calibri" panose="020F0502020204030204" pitchFamily="34" charset="0"/>
            </a:endParaRPr>
          </a:p>
        </p:txBody>
      </p:sp>
      <p:sp>
        <p:nvSpPr>
          <p:cNvPr id="6" name="TextBox 5"/>
          <p:cNvSpPr txBox="1"/>
          <p:nvPr/>
        </p:nvSpPr>
        <p:spPr>
          <a:xfrm>
            <a:off x="4572000" y="4191000"/>
            <a:ext cx="3886200" cy="1569660"/>
          </a:xfrm>
          <a:prstGeom prst="rect">
            <a:avLst/>
          </a:prstGeom>
          <a:noFill/>
        </p:spPr>
        <p:txBody>
          <a:bodyPr wrap="square" rtlCol="0">
            <a:spAutoFit/>
          </a:bodyPr>
          <a:lstStyle/>
          <a:p>
            <a:pPr algn="just"/>
            <a:r>
              <a:rPr lang="en-US" sz="2400" dirty="0" smtClean="0">
                <a:solidFill>
                  <a:schemeClr val="accent3">
                    <a:lumMod val="50000"/>
                  </a:schemeClr>
                </a:solidFill>
                <a:latin typeface="Calibri" panose="020F0502020204030204" pitchFamily="34" charset="0"/>
                <a:cs typeface="Calibri" panose="020F0502020204030204" pitchFamily="34" charset="0"/>
              </a:rPr>
              <a:t>Batch No: 17</a:t>
            </a:r>
            <a:endParaRPr lang="en-US" sz="2400" dirty="0" smtClean="0">
              <a:solidFill>
                <a:schemeClr val="accent3">
                  <a:lumMod val="50000"/>
                </a:schemeClr>
              </a:solidFill>
              <a:latin typeface="Calibri" panose="020F0502020204030204" pitchFamily="34" charset="0"/>
              <a:cs typeface="Calibri" panose="020F0502020204030204" pitchFamily="34" charset="0"/>
            </a:endParaRPr>
          </a:p>
          <a:p>
            <a:pPr algn="just"/>
            <a:r>
              <a:rPr lang="en-US" sz="2400" dirty="0" err="1" smtClean="0">
                <a:solidFill>
                  <a:schemeClr val="accent3">
                    <a:lumMod val="50000"/>
                  </a:schemeClr>
                </a:solidFill>
                <a:latin typeface="Calibri" panose="020F0502020204030204" pitchFamily="34" charset="0"/>
                <a:cs typeface="Calibri" panose="020F0502020204030204" pitchFamily="34" charset="0"/>
              </a:rPr>
              <a:t>V.Susmitha</a:t>
            </a:r>
            <a:r>
              <a:rPr lang="en-US" sz="2400" dirty="0" smtClean="0">
                <a:solidFill>
                  <a:schemeClr val="accent3">
                    <a:lumMod val="50000"/>
                  </a:schemeClr>
                </a:solidFill>
                <a:latin typeface="Calibri" panose="020F0502020204030204" pitchFamily="34" charset="0"/>
                <a:cs typeface="Calibri" panose="020F0502020204030204" pitchFamily="34" charset="0"/>
              </a:rPr>
              <a:t> </a:t>
            </a:r>
            <a:r>
              <a:rPr lang="en-US" sz="2400" dirty="0" err="1" smtClean="0">
                <a:solidFill>
                  <a:schemeClr val="accent3">
                    <a:lumMod val="50000"/>
                  </a:schemeClr>
                </a:solidFill>
                <a:latin typeface="Calibri" panose="020F0502020204030204" pitchFamily="34" charset="0"/>
                <a:cs typeface="Calibri" panose="020F0502020204030204" pitchFamily="34" charset="0"/>
              </a:rPr>
              <a:t>Triveni</a:t>
            </a:r>
            <a:r>
              <a:rPr lang="en-US" sz="2400" dirty="0" smtClean="0">
                <a:solidFill>
                  <a:schemeClr val="accent3">
                    <a:lumMod val="50000"/>
                  </a:schemeClr>
                </a:solidFill>
                <a:latin typeface="Calibri" panose="020F0502020204030204" pitchFamily="34" charset="0"/>
                <a:cs typeface="Calibri" panose="020F0502020204030204" pitchFamily="34" charset="0"/>
              </a:rPr>
              <a:t>(Y18CS169)</a:t>
            </a:r>
            <a:endParaRPr lang="en-US" sz="2400" dirty="0" smtClean="0">
              <a:solidFill>
                <a:schemeClr val="accent3">
                  <a:lumMod val="50000"/>
                </a:schemeClr>
              </a:solidFill>
              <a:latin typeface="Calibri" panose="020F0502020204030204" pitchFamily="34" charset="0"/>
              <a:cs typeface="Calibri" panose="020F0502020204030204" pitchFamily="34" charset="0"/>
            </a:endParaRPr>
          </a:p>
          <a:p>
            <a:pPr algn="just"/>
            <a:r>
              <a:rPr lang="en-US" sz="2400" dirty="0" err="1" smtClean="0">
                <a:solidFill>
                  <a:schemeClr val="accent3">
                    <a:lumMod val="50000"/>
                  </a:schemeClr>
                </a:solidFill>
                <a:latin typeface="Calibri" panose="020F0502020204030204" pitchFamily="34" charset="0"/>
                <a:cs typeface="Calibri" panose="020F0502020204030204" pitchFamily="34" charset="0"/>
              </a:rPr>
              <a:t>V.Chandrika</a:t>
            </a:r>
            <a:r>
              <a:rPr lang="en-US" sz="2400" dirty="0" smtClean="0">
                <a:solidFill>
                  <a:schemeClr val="accent3">
                    <a:lumMod val="50000"/>
                  </a:schemeClr>
                </a:solidFill>
                <a:latin typeface="Calibri" panose="020F0502020204030204" pitchFamily="34" charset="0"/>
                <a:cs typeface="Calibri" panose="020F0502020204030204" pitchFamily="34" charset="0"/>
              </a:rPr>
              <a:t>(Y18CS174)</a:t>
            </a:r>
            <a:endParaRPr lang="en-US" sz="2400" dirty="0" smtClean="0">
              <a:solidFill>
                <a:schemeClr val="accent3">
                  <a:lumMod val="50000"/>
                </a:schemeClr>
              </a:solidFill>
              <a:latin typeface="Calibri" panose="020F0502020204030204" pitchFamily="34" charset="0"/>
              <a:cs typeface="Calibri" panose="020F0502020204030204" pitchFamily="34" charset="0"/>
            </a:endParaRPr>
          </a:p>
          <a:p>
            <a:pPr algn="just"/>
            <a:r>
              <a:rPr lang="en-US" sz="2400" dirty="0" err="1" smtClean="0">
                <a:solidFill>
                  <a:schemeClr val="accent3">
                    <a:lumMod val="50000"/>
                  </a:schemeClr>
                </a:solidFill>
                <a:latin typeface="Calibri" panose="020F0502020204030204" pitchFamily="34" charset="0"/>
                <a:cs typeface="Calibri" panose="020F0502020204030204" pitchFamily="34" charset="0"/>
              </a:rPr>
              <a:t>V.Durga</a:t>
            </a:r>
            <a:r>
              <a:rPr lang="en-US" sz="2400" dirty="0" smtClean="0">
                <a:solidFill>
                  <a:schemeClr val="accent3">
                    <a:lumMod val="50000"/>
                  </a:schemeClr>
                </a:solidFill>
                <a:latin typeface="Calibri" panose="020F0502020204030204" pitchFamily="34" charset="0"/>
                <a:cs typeface="Calibri" panose="020F0502020204030204" pitchFamily="34" charset="0"/>
              </a:rPr>
              <a:t> </a:t>
            </a:r>
            <a:r>
              <a:rPr lang="en-US" sz="2400" dirty="0" err="1" smtClean="0">
                <a:solidFill>
                  <a:schemeClr val="accent3">
                    <a:lumMod val="50000"/>
                  </a:schemeClr>
                </a:solidFill>
                <a:latin typeface="Calibri" panose="020F0502020204030204" pitchFamily="34" charset="0"/>
                <a:cs typeface="Calibri" panose="020F0502020204030204" pitchFamily="34" charset="0"/>
              </a:rPr>
              <a:t>Bhavani</a:t>
            </a:r>
            <a:r>
              <a:rPr lang="en-US" sz="2400" dirty="0" smtClean="0">
                <a:solidFill>
                  <a:schemeClr val="accent3">
                    <a:lumMod val="50000"/>
                  </a:schemeClr>
                </a:solidFill>
                <a:latin typeface="Calibri" panose="020F0502020204030204" pitchFamily="34" charset="0"/>
                <a:cs typeface="Calibri" panose="020F0502020204030204" pitchFamily="34" charset="0"/>
              </a:rPr>
              <a:t>(Y18CS178)</a:t>
            </a:r>
            <a:endParaRPr lang="en-US" sz="2400" dirty="0">
              <a:solidFill>
                <a:schemeClr val="accent3">
                  <a:lumMod val="50000"/>
                </a:schemeClr>
              </a:solidFill>
              <a:latin typeface="Calibri" panose="020F0502020204030204" pitchFamily="34" charset="0"/>
              <a:cs typeface="Calibri" panose="020F0502020204030204" pitchFamily="34" charset="0"/>
            </a:endParaRPr>
          </a:p>
        </p:txBody>
      </p:sp>
      <p:sp>
        <p:nvSpPr>
          <p:cNvPr id="8" name="TextBox 7"/>
          <p:cNvSpPr txBox="1"/>
          <p:nvPr/>
        </p:nvSpPr>
        <p:spPr>
          <a:xfrm>
            <a:off x="2133600" y="838200"/>
            <a:ext cx="6629400" cy="1754326"/>
          </a:xfrm>
          <a:prstGeom prst="rect">
            <a:avLst/>
          </a:prstGeom>
          <a:noFill/>
        </p:spPr>
        <p:txBody>
          <a:bodyPr wrap="square" rtlCol="0">
            <a:spAutoFit/>
          </a:bodyPr>
          <a:lstStyle/>
          <a:p>
            <a:pPr algn="just"/>
            <a:r>
              <a:rPr lang="en-US" sz="3600" dirty="0" smtClean="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Analysis and Detection of Autism Spectrum Disorder Using Machine          	 Learning Techniques</a:t>
            </a:r>
            <a:endParaRPr lang="en-US" sz="36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Attributes</a:t>
            </a:r>
            <a:endParaRPr lang="en-US" sz="40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TextBox 2"/>
          <p:cNvSpPr txBox="1"/>
          <p:nvPr/>
        </p:nvSpPr>
        <p:spPr>
          <a:xfrm>
            <a:off x="609600" y="1828800"/>
            <a:ext cx="7162800" cy="4385816"/>
          </a:xfrm>
          <a:prstGeom prst="rect">
            <a:avLst/>
          </a:prstGeom>
          <a:noFill/>
        </p:spPr>
        <p:txBody>
          <a:bodyPr wrap="square" rtlCol="0">
            <a:spAutoFit/>
          </a:bodyPr>
          <a:lstStyle/>
          <a:p>
            <a:pPr marL="457200" indent="-457200" algn="just">
              <a:lnSpc>
                <a:spcPct val="150000"/>
              </a:lnSpc>
              <a:buFont typeface="+mj-lt"/>
              <a:buAutoNum type="arabicPeriod"/>
            </a:pPr>
            <a:r>
              <a:rPr lang="en-US" sz="2400" dirty="0" smtClean="0">
                <a:latin typeface="Calibri" panose="020F0502020204030204" pitchFamily="34" charset="0"/>
                <a:cs typeface="Calibri" panose="020F0502020204030204" pitchFamily="34" charset="0"/>
              </a:rPr>
              <a:t>Patient age </a:t>
            </a:r>
            <a:endParaRPr lang="en-US" sz="2400" dirty="0" smtClean="0">
              <a:latin typeface="Calibri" panose="020F0502020204030204" pitchFamily="34" charset="0"/>
              <a:cs typeface="Calibri" panose="020F0502020204030204" pitchFamily="34" charset="0"/>
            </a:endParaRPr>
          </a:p>
          <a:p>
            <a:pPr marL="457200" indent="-457200" algn="just">
              <a:lnSpc>
                <a:spcPct val="150000"/>
              </a:lnSpc>
              <a:buFont typeface="+mj-lt"/>
              <a:buAutoNum type="arabicPeriod"/>
            </a:pPr>
            <a:r>
              <a:rPr lang="en-US" sz="2400" dirty="0" smtClean="0">
                <a:latin typeface="Calibri" panose="020F0502020204030204" pitchFamily="34" charset="0"/>
                <a:cs typeface="Calibri" panose="020F0502020204030204" pitchFamily="34" charset="0"/>
              </a:rPr>
              <a:t>Nationality</a:t>
            </a:r>
            <a:endParaRPr lang="en-US" sz="2400" dirty="0" smtClean="0">
              <a:latin typeface="Calibri" panose="020F0502020204030204" pitchFamily="34" charset="0"/>
              <a:cs typeface="Calibri" panose="020F0502020204030204" pitchFamily="34" charset="0"/>
            </a:endParaRPr>
          </a:p>
          <a:p>
            <a:pPr marL="457200" indent="-457200" algn="just">
              <a:lnSpc>
                <a:spcPct val="150000"/>
              </a:lnSpc>
              <a:buFont typeface="+mj-lt"/>
              <a:buAutoNum type="arabicPeriod"/>
            </a:pPr>
            <a:r>
              <a:rPr lang="en-US" sz="2400" dirty="0" smtClean="0">
                <a:latin typeface="Calibri" panose="020F0502020204030204" pitchFamily="34" charset="0"/>
                <a:cs typeface="Calibri" panose="020F0502020204030204" pitchFamily="34" charset="0"/>
              </a:rPr>
              <a:t>Gender</a:t>
            </a:r>
            <a:endParaRPr lang="en-US" sz="2400" dirty="0" smtClean="0">
              <a:latin typeface="Calibri" panose="020F0502020204030204" pitchFamily="34" charset="0"/>
              <a:cs typeface="Calibri" panose="020F0502020204030204" pitchFamily="34" charset="0"/>
            </a:endParaRPr>
          </a:p>
          <a:p>
            <a:pPr marL="457200" indent="-457200" algn="just">
              <a:lnSpc>
                <a:spcPct val="150000"/>
              </a:lnSpc>
              <a:buFont typeface="+mj-lt"/>
              <a:buAutoNum type="arabicPeriod"/>
            </a:pPr>
            <a:r>
              <a:rPr lang="en-US" sz="2400" dirty="0" smtClean="0">
                <a:latin typeface="Calibri" panose="020F0502020204030204" pitchFamily="34" charset="0"/>
                <a:cs typeface="Calibri" panose="020F0502020204030204" pitchFamily="34" charset="0"/>
              </a:rPr>
              <a:t>The patient suffered from Jaundice problem by birth</a:t>
            </a:r>
            <a:endParaRPr lang="en-US" sz="2400" dirty="0" smtClean="0">
              <a:latin typeface="Calibri" panose="020F0502020204030204" pitchFamily="34" charset="0"/>
              <a:cs typeface="Calibri" panose="020F0502020204030204" pitchFamily="34" charset="0"/>
            </a:endParaRPr>
          </a:p>
          <a:p>
            <a:pPr marL="457200" indent="-457200" algn="just">
              <a:lnSpc>
                <a:spcPct val="150000"/>
              </a:lnSpc>
              <a:buFont typeface="+mj-lt"/>
              <a:buAutoNum type="arabicPeriod"/>
            </a:pPr>
            <a:r>
              <a:rPr lang="en-US" sz="2400" dirty="0" smtClean="0">
                <a:latin typeface="Calibri" panose="020F0502020204030204" pitchFamily="34" charset="0"/>
                <a:cs typeface="Calibri" panose="020F0502020204030204" pitchFamily="34" charset="0"/>
              </a:rPr>
              <a:t>Any family member suffered from pervasive development disorder</a:t>
            </a:r>
            <a:endParaRPr lang="en-US" sz="2400" dirty="0" smtClean="0">
              <a:latin typeface="Calibri" panose="020F0502020204030204" pitchFamily="34" charset="0"/>
              <a:cs typeface="Calibri" panose="020F0502020204030204" pitchFamily="34" charset="0"/>
            </a:endParaRPr>
          </a:p>
          <a:p>
            <a:pPr marL="457200" indent="-457200">
              <a:lnSpc>
                <a:spcPct val="150000"/>
              </a:lnSpc>
              <a:buFont typeface="+mj-lt"/>
              <a:buAutoNum type="arabicPeriod"/>
            </a:pPr>
            <a:r>
              <a:rPr lang="en-US" sz="2400" dirty="0" smtClean="0">
                <a:latin typeface="Calibri" panose="020F0502020204030204" pitchFamily="34" charset="0"/>
                <a:cs typeface="Calibri" panose="020F0502020204030204" pitchFamily="34" charset="0"/>
              </a:rPr>
              <a:t>Who will complete the test</a:t>
            </a:r>
            <a:endParaRPr lang="en-US" sz="2400" dirty="0" smtClean="0">
              <a:latin typeface="Calibri" panose="020F0502020204030204" pitchFamily="34" charset="0"/>
              <a:cs typeface="Calibri" panose="020F0502020204030204" pitchFamily="34" charset="0"/>
            </a:endParaRPr>
          </a:p>
          <a:p>
            <a:pPr>
              <a:lnSpc>
                <a:spcPct val="150000"/>
              </a:lnSpc>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sz="40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Attributes</a:t>
            </a:r>
            <a:endParaRPr lang="en-US" dirty="0"/>
          </a:p>
        </p:txBody>
      </p:sp>
      <p:sp>
        <p:nvSpPr>
          <p:cNvPr id="3" name="TextBox 2"/>
          <p:cNvSpPr txBox="1"/>
          <p:nvPr/>
        </p:nvSpPr>
        <p:spPr>
          <a:xfrm>
            <a:off x="444759" y="1676400"/>
            <a:ext cx="7848600" cy="4801314"/>
          </a:xfrm>
          <a:prstGeom prst="rect">
            <a:avLst/>
          </a:prstGeom>
          <a:noFill/>
        </p:spPr>
        <p:txBody>
          <a:bodyPr wrap="square" rtlCol="0">
            <a:spAutoFit/>
          </a:bodyPr>
          <a:lstStyle/>
          <a:p>
            <a:pPr algn="just">
              <a:lnSpc>
                <a:spcPct val="150000"/>
              </a:lnSpc>
            </a:pPr>
            <a:r>
              <a:rPr lang="en-US" sz="2400" dirty="0" smtClean="0">
                <a:latin typeface="Alegreya-medium"/>
              </a:rPr>
              <a:t>7.         </a:t>
            </a:r>
            <a:r>
              <a:rPr lang="en-US" sz="2400" dirty="0" smtClean="0">
                <a:latin typeface="Calibri" panose="020F0502020204030204" pitchFamily="34" charset="0"/>
                <a:cs typeface="Calibri" panose="020F0502020204030204" pitchFamily="34" charset="0"/>
              </a:rPr>
              <a:t>The country in which the user lives</a:t>
            </a:r>
            <a:endParaRPr lang="en-US" sz="2400" dirty="0" smtClean="0">
              <a:latin typeface="Calibri" panose="020F0502020204030204" pitchFamily="34" charset="0"/>
              <a:cs typeface="Calibri" panose="020F0502020204030204" pitchFamily="34" charset="0"/>
            </a:endParaRPr>
          </a:p>
          <a:p>
            <a:pPr algn="just">
              <a:lnSpc>
                <a:spcPct val="150000"/>
              </a:lnSpc>
            </a:pPr>
            <a:r>
              <a:rPr lang="en-US" sz="2400" dirty="0" smtClean="0">
                <a:latin typeface="Calibri" panose="020F0502020204030204" pitchFamily="34" charset="0"/>
                <a:cs typeface="Calibri" panose="020F0502020204030204" pitchFamily="34" charset="0"/>
              </a:rPr>
              <a:t>8.            Screening application used by the user before or not</a:t>
            </a:r>
            <a:endParaRPr lang="en-US" sz="2400" dirty="0" smtClean="0">
              <a:latin typeface="Calibri" panose="020F0502020204030204" pitchFamily="34" charset="0"/>
              <a:cs typeface="Calibri" panose="020F0502020204030204" pitchFamily="34" charset="0"/>
            </a:endParaRPr>
          </a:p>
          <a:p>
            <a:pPr marL="457200" indent="-457200" algn="just">
              <a:lnSpc>
                <a:spcPct val="150000"/>
              </a:lnSpc>
              <a:buAutoNum type="arabicPeriod" startAt="9"/>
            </a:pPr>
            <a:r>
              <a:rPr lang="en-US" sz="2400" dirty="0" smtClean="0">
                <a:latin typeface="Calibri" panose="020F0502020204030204" pitchFamily="34" charset="0"/>
                <a:cs typeface="Calibri" panose="020F0502020204030204" pitchFamily="34" charset="0"/>
              </a:rPr>
              <a:t>         Screening test type</a:t>
            </a:r>
            <a:endParaRPr lang="en-US" sz="2400" dirty="0" smtClean="0">
              <a:latin typeface="Calibri" panose="020F0502020204030204" pitchFamily="34" charset="0"/>
              <a:cs typeface="Calibri" panose="020F0502020204030204" pitchFamily="34" charset="0"/>
            </a:endParaRPr>
          </a:p>
          <a:p>
            <a:pPr algn="just">
              <a:lnSpc>
                <a:spcPct val="150000"/>
              </a:lnSpc>
            </a:pPr>
            <a:r>
              <a:rPr lang="en-US" sz="2400" dirty="0" smtClean="0">
                <a:latin typeface="Calibri" panose="020F0502020204030204" pitchFamily="34" charset="0"/>
                <a:cs typeface="Calibri" panose="020F0502020204030204" pitchFamily="34" charset="0"/>
              </a:rPr>
              <a:t>10-19</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Based on the screening method answers of 10                	 questions</a:t>
            </a:r>
            <a:endParaRPr lang="en-US" sz="2400" dirty="0" smtClean="0">
              <a:latin typeface="Calibri" panose="020F0502020204030204" pitchFamily="34" charset="0"/>
              <a:cs typeface="Calibri" panose="020F0502020204030204" pitchFamily="34" charset="0"/>
            </a:endParaRPr>
          </a:p>
          <a:p>
            <a:pPr marL="457200" indent="-457200" algn="just">
              <a:lnSpc>
                <a:spcPct val="150000"/>
              </a:lnSpc>
              <a:buAutoNum type="arabicPeriod" startAt="20"/>
            </a:pPr>
            <a:r>
              <a:rPr lang="en-US" sz="2400" dirty="0" smtClean="0">
                <a:latin typeface="Calibri" panose="020F0502020204030204" pitchFamily="34" charset="0"/>
                <a:cs typeface="Calibri" panose="020F0502020204030204" pitchFamily="34" charset="0"/>
              </a:rPr>
              <a:t>        Screening score</a:t>
            </a:r>
            <a:endParaRPr lang="en-US" sz="2400" dirty="0" smtClean="0">
              <a:latin typeface="Calibri" panose="020F0502020204030204" pitchFamily="34" charset="0"/>
              <a:cs typeface="Calibri" panose="020F0502020204030204" pitchFamily="34" charset="0"/>
            </a:endParaRPr>
          </a:p>
          <a:p>
            <a:pPr algn="just"/>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Totally the dataset contains 20 common attributes used for the prediction.</a:t>
            </a:r>
            <a:endParaRPr lang="en-US" sz="24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Architecture</a:t>
            </a:r>
            <a:endParaRPr lang="en-US" sz="44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4" name="Content Placeholder 2"/>
          <p:cNvPicPr>
            <a:picLocks noGrp="1" noChangeAspect="1"/>
          </p:cNvPicPr>
          <p:nvPr>
            <p:ph sz="quarter" idx="1"/>
          </p:nvPr>
        </p:nvPicPr>
        <p:blipFill>
          <a:blip r:embed="rId1"/>
          <a:srcRect t="-99785" b="-99785"/>
          <a:stretch>
            <a:fillRect/>
          </a:stretch>
        </p:blipFill>
        <p:spPr>
          <a:xfrm>
            <a:off x="368300" y="1427480"/>
            <a:ext cx="8084185" cy="484822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r>
              <a:rPr lang="en-US" sz="3600" dirty="0" smtClean="0">
                <a:solidFill>
                  <a:schemeClr val="accent1">
                    <a:lumMod val="50000"/>
                  </a:schemeClr>
                </a:solidFill>
                <a:latin typeface="Calibri" panose="020F0502020204030204" pitchFamily="34" charset="0"/>
                <a:cs typeface="Calibri" panose="020F0502020204030204" pitchFamily="34" charset="0"/>
              </a:rPr>
              <a:t>Data Pre-Processing</a:t>
            </a:r>
            <a:endParaRPr lang="en-US" sz="3600" dirty="0">
              <a:solidFill>
                <a:schemeClr val="accent1">
                  <a:lumMod val="50000"/>
                </a:schemeClr>
              </a:solidFill>
              <a:latin typeface="Calibri" panose="020F0502020204030204" pitchFamily="34" charset="0"/>
              <a:cs typeface="Calibri" panose="020F0502020204030204" pitchFamily="34" charset="0"/>
            </a:endParaRPr>
          </a:p>
        </p:txBody>
      </p:sp>
      <p:sp>
        <p:nvSpPr>
          <p:cNvPr id="5" name="TextBox 4"/>
          <p:cNvSpPr txBox="1"/>
          <p:nvPr/>
        </p:nvSpPr>
        <p:spPr>
          <a:xfrm>
            <a:off x="533401" y="1219200"/>
            <a:ext cx="7848600" cy="489364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Data pre-processing is a technique in which transform the raw data into a meaningful and understandable format. </a:t>
            </a: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Real-world </a:t>
            </a:r>
            <a:r>
              <a:rPr lang="en-US" sz="2400" dirty="0">
                <a:latin typeface="Calibri" panose="020F0502020204030204" pitchFamily="34" charset="0"/>
                <a:cs typeface="Calibri" panose="020F0502020204030204" pitchFamily="34" charset="0"/>
              </a:rPr>
              <a:t>data is commonly incomplete and inconsistent because it contains lots of errors and null values</a:t>
            </a:r>
            <a:r>
              <a:rPr lang="en-US" sz="2400" dirty="0" smtClean="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Various </a:t>
            </a:r>
            <a:r>
              <a:rPr lang="en-US" sz="2400" dirty="0">
                <a:latin typeface="Calibri" panose="020F0502020204030204" pitchFamily="34" charset="0"/>
                <a:cs typeface="Calibri" panose="020F0502020204030204" pitchFamily="34" charset="0"/>
              </a:rPr>
              <a:t>Data pre-processing methods are used to handle incomplete and inconsistent data like as handling missing values, outlier detection, data discretization, data reduction (</a:t>
            </a:r>
            <a:r>
              <a:rPr lang="en-US" sz="2400" dirty="0" smtClean="0">
                <a:latin typeface="Calibri" panose="020F0502020204030204" pitchFamily="34" charset="0"/>
                <a:cs typeface="Calibri" panose="020F0502020204030204" pitchFamily="34" charset="0"/>
              </a:rPr>
              <a:t>dimension and </a:t>
            </a:r>
            <a:r>
              <a:rPr lang="en-US" sz="2400" dirty="0" err="1">
                <a:latin typeface="Calibri" panose="020F0502020204030204" pitchFamily="34" charset="0"/>
                <a:cs typeface="Calibri" panose="020F0502020204030204" pitchFamily="34" charset="0"/>
              </a:rPr>
              <a:t>numerosity</a:t>
            </a:r>
            <a:r>
              <a:rPr lang="en-US" sz="2400" dirty="0">
                <a:latin typeface="Calibri" panose="020F0502020204030204" pitchFamily="34" charset="0"/>
                <a:cs typeface="Calibri" panose="020F0502020204030204" pitchFamily="34" charset="0"/>
              </a:rPr>
              <a:t> reduction), etc</a:t>
            </a:r>
            <a:r>
              <a:rPr lang="en-US"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problems of missing values in these dataset has been handled by imputation method</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r>
              <a:rPr lang="en-US" sz="3200" dirty="0" smtClean="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Training and testing model</a:t>
            </a:r>
            <a:endParaRPr lang="en-US" sz="32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TextBox 2"/>
          <p:cNvSpPr txBox="1"/>
          <p:nvPr/>
        </p:nvSpPr>
        <p:spPr>
          <a:xfrm>
            <a:off x="609600" y="1447800"/>
            <a:ext cx="7543800" cy="2585323"/>
          </a:xfrm>
          <a:prstGeom prst="rect">
            <a:avLst/>
          </a:prstGeom>
          <a:noFill/>
        </p:spPr>
        <p:txBody>
          <a:bodyPr wrap="square" rtlCol="0">
            <a:spAutoFit/>
          </a:bodyPr>
          <a:lstStyle/>
          <a:p>
            <a:pPr algn="just"/>
            <a:r>
              <a:rPr lang="en-US" sz="2400" dirty="0">
                <a:latin typeface="Calibri" panose="020F0502020204030204" pitchFamily="34" charset="0"/>
                <a:cs typeface="Calibri" panose="020F0502020204030204" pitchFamily="34" charset="0"/>
              </a:rPr>
              <a:t>The whole dataset has been split into two parts i.e. one part is training the dataset and the other one is testing dataset with </a:t>
            </a:r>
            <a:r>
              <a:rPr lang="en-US" sz="2400" dirty="0" smtClean="0">
                <a:latin typeface="Calibri" panose="020F0502020204030204" pitchFamily="34" charset="0"/>
                <a:cs typeface="Calibri" panose="020F0502020204030204" pitchFamily="34" charset="0"/>
              </a:rPr>
              <a:t>specific ratio . </a:t>
            </a:r>
            <a:r>
              <a:rPr lang="en-US" sz="2400" dirty="0">
                <a:latin typeface="Calibri" panose="020F0502020204030204" pitchFamily="34" charset="0"/>
                <a:cs typeface="Calibri" panose="020F0502020204030204" pitchFamily="34" charset="0"/>
              </a:rPr>
              <a:t>For cross-validation purposes again training data has been split into two parts. One part is the training dataset and another part is the validation dataset into </a:t>
            </a:r>
            <a:r>
              <a:rPr lang="en-US" sz="2400" dirty="0" smtClean="0">
                <a:latin typeface="Calibri" panose="020F0502020204030204" pitchFamily="34" charset="0"/>
                <a:cs typeface="Calibri" panose="020F0502020204030204" pitchFamily="34" charset="0"/>
              </a:rPr>
              <a:t>specific ratio </a:t>
            </a:r>
            <a:r>
              <a:rPr lang="en-US" sz="2400" dirty="0">
                <a:latin typeface="Calibri" panose="020F0502020204030204" pitchFamily="34" charset="0"/>
                <a:cs typeface="Calibri" panose="020F0502020204030204" pitchFamily="34" charset="0"/>
              </a:rPr>
              <a:t>respectively. </a:t>
            </a:r>
            <a:endParaRPr lang="en-US" sz="2400" dirty="0">
              <a:latin typeface="Calibri" panose="020F0502020204030204" pitchFamily="34" charset="0"/>
              <a:cs typeface="Calibri" panose="020F0502020204030204" pitchFamily="34" charset="0"/>
            </a:endParaRPr>
          </a:p>
          <a:p>
            <a:endParaRPr lang="en-US" dirty="0"/>
          </a:p>
        </p:txBody>
      </p:sp>
      <p:pic>
        <p:nvPicPr>
          <p:cNvPr id="1026" name="Picture 2" descr="C:\Users\vadla\AppData\Local\Temp\ksohtml\wps1D4F.tmp.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3962400"/>
            <a:ext cx="42672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685800"/>
            <a:ext cx="7620000" cy="369331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The different Machine learning algorithms that were chosen for classification are Random Forest, Naive Bayes, Support Vector Machines, Linear Discriminant Analysis, KNN etc.</a:t>
            </a:r>
            <a:endParaRPr lang="en-US" sz="2400" dirty="0" smtClean="0">
              <a:latin typeface="Calibri" panose="020F0502020204030204" pitchFamily="34" charset="0"/>
              <a:cs typeface="Calibri" panose="020F0502020204030204" pitchFamily="34" charset="0"/>
            </a:endParaRPr>
          </a:p>
          <a:p>
            <a:pPr algn="just"/>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Accuracy</a:t>
            </a:r>
            <a:r>
              <a:rPr lang="en-US" sz="2400" dirty="0">
                <a:latin typeface="Calibri" panose="020F0502020204030204" pitchFamily="34" charset="0"/>
                <a:cs typeface="Calibri" panose="020F0502020204030204" pitchFamily="34" charset="0"/>
              </a:rPr>
              <a:t>, precision, recall, f1-score, and AUC are the evaluation </a:t>
            </a:r>
            <a:r>
              <a:rPr lang="en-US" sz="2400" dirty="0" smtClean="0">
                <a:latin typeface="Calibri" panose="020F0502020204030204" pitchFamily="34" charset="0"/>
                <a:cs typeface="Calibri" panose="020F0502020204030204" pitchFamily="34" charset="0"/>
              </a:rPr>
              <a:t>metrics </a:t>
            </a:r>
            <a:r>
              <a:rPr lang="en-US" sz="2400" dirty="0">
                <a:latin typeface="Calibri" panose="020F0502020204030204" pitchFamily="34" charset="0"/>
                <a:cs typeface="Calibri" panose="020F0502020204030204" pitchFamily="34" charset="0"/>
              </a:rPr>
              <a:t>used to analyze the model performance</a:t>
            </a:r>
            <a:r>
              <a:rPr lang="en-US" sz="2400" dirty="0" smtClean="0">
                <a:latin typeface="Calibri" panose="020F0502020204030204" pitchFamily="34" charset="0"/>
                <a:cs typeface="Calibri" panose="020F0502020204030204" pitchFamily="34" charset="0"/>
              </a:rPr>
              <a:t>.</a:t>
            </a:r>
            <a:r>
              <a:rPr lang="en-US" sz="2400" dirty="0" smtClean="0">
                <a:latin typeface="Calibri" panose="020F0502020204030204" pitchFamily="34" charset="0"/>
                <a:cs typeface="Calibri" panose="020F0502020204030204" pitchFamily="34" charset="0"/>
              </a:rPr>
              <a:t> The result depends on how accurate the model is trained. </a:t>
            </a:r>
            <a:endParaRPr lang="en-US" sz="2400" dirty="0" smtClean="0">
              <a:latin typeface="Calibri" panose="020F0502020204030204" pitchFamily="34" charset="0"/>
              <a:cs typeface="Calibri" panose="020F0502020204030204" pitchFamily="34" charset="0"/>
            </a:endParaRP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Conclusion</a:t>
            </a:r>
            <a:endParaRPr lang="en-US" sz="44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TextBox 2"/>
          <p:cNvSpPr txBox="1"/>
          <p:nvPr/>
        </p:nvSpPr>
        <p:spPr>
          <a:xfrm>
            <a:off x="559837" y="1905000"/>
            <a:ext cx="7467600" cy="4154984"/>
          </a:xfrm>
          <a:prstGeom prst="rect">
            <a:avLst/>
          </a:prstGeom>
          <a:noFill/>
        </p:spPr>
        <p:txBody>
          <a:bodyPr wrap="square" rtlCol="0">
            <a:spAutoFit/>
          </a:bodyPr>
          <a:lstStyle/>
          <a:p>
            <a:pPr algn="just"/>
            <a:r>
              <a:rPr lang="en-US" sz="2400" dirty="0" smtClean="0">
                <a:latin typeface="Calibri" panose="020F0502020204030204" pitchFamily="34" charset="0"/>
                <a:cs typeface="Calibri" panose="020F0502020204030204" pitchFamily="34" charset="0"/>
              </a:rPr>
              <a:t>Detection </a:t>
            </a:r>
            <a:r>
              <a:rPr lang="en-US" sz="2400" dirty="0">
                <a:latin typeface="Calibri" panose="020F0502020204030204" pitchFamily="34" charset="0"/>
                <a:cs typeface="Calibri" panose="020F0502020204030204" pitchFamily="34" charset="0"/>
              </a:rPr>
              <a:t>of Autism Spectrum Disorder was attempted using various machine learning </a:t>
            </a:r>
            <a:r>
              <a:rPr lang="en-US" sz="2400" dirty="0" smtClean="0">
                <a:latin typeface="Calibri" panose="020F0502020204030204" pitchFamily="34" charset="0"/>
                <a:cs typeface="Calibri" panose="020F0502020204030204" pitchFamily="34" charset="0"/>
              </a:rPr>
              <a:t>techniques</a:t>
            </a:r>
            <a:r>
              <a:rPr lang="en-US" sz="2400" dirty="0">
                <a:latin typeface="Calibri" panose="020F0502020204030204" pitchFamily="34" charset="0"/>
                <a:cs typeface="Calibri" panose="020F0502020204030204" pitchFamily="34" charset="0"/>
              </a:rPr>
              <a:t>. Various performance evaluation metrics were used to analyze the performance of the models implemented for ASD detection on non-clinical dataset from three sets of age groups viz. Child, Adolescents and the </a:t>
            </a:r>
            <a:r>
              <a:rPr lang="en-US" sz="2400" dirty="0" smtClean="0">
                <a:latin typeface="Calibri" panose="020F0502020204030204" pitchFamily="34" charset="0"/>
                <a:cs typeface="Calibri" panose="020F0502020204030204" pitchFamily="34" charset="0"/>
              </a:rPr>
              <a:t>Adult. We </a:t>
            </a:r>
            <a:r>
              <a:rPr lang="en-US" sz="2400" dirty="0">
                <a:latin typeface="Calibri" panose="020F0502020204030204" pitchFamily="34" charset="0"/>
                <a:cs typeface="Calibri" panose="020F0502020204030204" pitchFamily="34" charset="0"/>
              </a:rPr>
              <a:t>found that Multinomial Nave Bayes had the least execution time, but it was found to have an accuracy of 87 percent which is comparatively low. Support vector machines outperformed all the models and performs best in both the aspects of accuracy and that of low latency.</a:t>
            </a:r>
            <a:endParaRPr lang="en-US" sz="24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normAutofit/>
          </a:bodyPr>
          <a:lstStyle/>
          <a:p>
            <a:pPr algn="ctr"/>
            <a:r>
              <a:rPr lang="en-US" sz="4400" dirty="0" smtClean="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Contents</a:t>
            </a:r>
            <a:endParaRPr lang="en-US" sz="44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TextBox 2"/>
          <p:cNvSpPr txBox="1"/>
          <p:nvPr/>
        </p:nvSpPr>
        <p:spPr>
          <a:xfrm>
            <a:off x="762000" y="1600199"/>
            <a:ext cx="7086600"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Abstract</a:t>
            </a:r>
            <a:endParaRPr lang="en-US" sz="2800" dirty="0" smtClean="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Introduction</a:t>
            </a:r>
            <a:endParaRPr lang="en-US" sz="2800" dirty="0" smtClean="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Proposed Method</a:t>
            </a:r>
            <a:endParaRPr lang="en-US" sz="2800" dirty="0" smtClean="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Dataset</a:t>
            </a:r>
            <a:endParaRPr lang="en-US" sz="2800" dirty="0" smtClean="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Architecture</a:t>
            </a:r>
            <a:endParaRPr lang="en-US" sz="2800" dirty="0" smtClean="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Conclusion</a:t>
            </a:r>
            <a:endParaRPr lang="en-US" sz="28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normAutofit/>
          </a:bodyPr>
          <a:lstStyle/>
          <a:p>
            <a:pPr algn="ctr"/>
            <a:r>
              <a:rPr lang="en-US" sz="4400" dirty="0" smtClean="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Abstract</a:t>
            </a:r>
            <a:endParaRPr lang="en-US" sz="44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TextBox 2"/>
          <p:cNvSpPr txBox="1"/>
          <p:nvPr/>
        </p:nvSpPr>
        <p:spPr>
          <a:xfrm>
            <a:off x="609600" y="1676400"/>
            <a:ext cx="7315200" cy="415417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Autism Spectrum Disorder(ASD) is a </a:t>
            </a:r>
            <a:r>
              <a:rPr lang="en-US" sz="2400" dirty="0" err="1" smtClean="0">
                <a:latin typeface="Calibri" panose="020F0502020204030204" pitchFamily="34" charset="0"/>
                <a:cs typeface="Calibri" panose="020F0502020204030204" pitchFamily="34" charset="0"/>
              </a:rPr>
              <a:t>neuro</a:t>
            </a:r>
            <a:r>
              <a:rPr lang="en-US" sz="2400" dirty="0" smtClean="0">
                <a:latin typeface="Calibri" panose="020F0502020204030204" pitchFamily="34" charset="0"/>
                <a:cs typeface="Calibri" panose="020F0502020204030204" pitchFamily="34" charset="0"/>
              </a:rPr>
              <a:t>-disorder in which a person has lifelong effect on interaction and communication with others.</a:t>
            </a: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Autism can be diagnosed at any stage in once life and said to be a “behavioral disease” because in the first two years of life symptoms usually appear .</a:t>
            </a: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According to ASD,problem starts with childhood and continues to keep going on into adolescence and adulthood. </a:t>
            </a:r>
            <a:endParaRPr lang="en-US" sz="24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7467600" cy="944562"/>
          </a:xfrm>
        </p:spPr>
        <p:txBody>
          <a:bodyPr>
            <a:normAutofit/>
          </a:bodyPr>
          <a:lstStyle/>
          <a:p>
            <a:pPr algn="ctr"/>
            <a:r>
              <a:rPr lang="en-US" sz="44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Abstract</a:t>
            </a:r>
            <a:endParaRPr lang="en-US" sz="4400" dirty="0"/>
          </a:p>
        </p:txBody>
      </p:sp>
      <p:sp>
        <p:nvSpPr>
          <p:cNvPr id="4" name="TextBox 3"/>
          <p:cNvSpPr txBox="1"/>
          <p:nvPr/>
        </p:nvSpPr>
        <p:spPr>
          <a:xfrm>
            <a:off x="609600" y="1676400"/>
            <a:ext cx="7620000" cy="378460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Propelled with the rise in use of machine learning techniques in the research dimensions of medical diagnosis, there is an attempt to explore the possibility to use Naïve Bayes, Support Vector Machine, Random Forest, KNN, Linear Discriminant Analysis</a:t>
            </a:r>
            <a:r>
              <a:rPr lang="en-US" sz="2400" dirty="0" smtClean="0">
                <a:latin typeface="Calibri" panose="020F0502020204030204" pitchFamily="34" charset="0"/>
                <a:cs typeface="Calibri" panose="020F0502020204030204" pitchFamily="34" charset="0"/>
              </a:rPr>
              <a:t> for predicting and analysis of ASD problems in a child, adolescents , adults and toddler.</a:t>
            </a:r>
            <a:endParaRPr lang="en-US" sz="2400"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proposed techniques are evaluated on publicly available four different non-clinically ASD datasets. </a:t>
            </a:r>
            <a:endParaRPr lang="en-US" sz="24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pPr algn="ctr"/>
            <a:r>
              <a:rPr lang="en-US" sz="4400" dirty="0" smtClean="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Introduction</a:t>
            </a:r>
            <a:endParaRPr lang="en-US" sz="44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TextBox 3"/>
          <p:cNvSpPr txBox="1"/>
          <p:nvPr/>
        </p:nvSpPr>
        <p:spPr>
          <a:xfrm>
            <a:off x="657808" y="1143000"/>
            <a:ext cx="7543800" cy="526297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The problem of autism spectrum disorder (ASD) have been growing nowadays among all ages of the human population. </a:t>
            </a:r>
            <a:endParaRPr lang="en-US" sz="2400"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Early detection of this neurological disease can greatly assist in the maintenance of the person’s mental and physical health.</a:t>
            </a:r>
            <a:endParaRPr lang="en-US" sz="2400"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The symptoms of this problem may be started at the age of three years and may continue for the lifetime. </a:t>
            </a:r>
            <a:endParaRPr lang="en-US" sz="2400"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It </a:t>
            </a:r>
            <a:r>
              <a:rPr lang="en-US" sz="2400" dirty="0">
                <a:latin typeface="Calibri" panose="020F0502020204030204" pitchFamily="34" charset="0"/>
                <a:cs typeface="Calibri" panose="020F0502020204030204" pitchFamily="34" charset="0"/>
              </a:rPr>
              <a:t>is not possible to complete treat the patient suffering from this disease, however its effects can be reduced for some time if the symptoms are early </a:t>
            </a:r>
            <a:r>
              <a:rPr lang="en-US" sz="2400" dirty="0" smtClean="0">
                <a:latin typeface="Calibri" panose="020F0502020204030204" pitchFamily="34" charset="0"/>
                <a:cs typeface="Calibri" panose="020F0502020204030204" pitchFamily="34" charset="0"/>
              </a:rPr>
              <a:t>detected</a:t>
            </a:r>
            <a:endParaRPr lang="en-US" sz="2400"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US" sz="44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Introduction</a:t>
            </a:r>
            <a:endParaRPr lang="en-US" sz="4400" dirty="0"/>
          </a:p>
        </p:txBody>
      </p:sp>
      <p:sp>
        <p:nvSpPr>
          <p:cNvPr id="3" name="TextBox 2"/>
          <p:cNvSpPr txBox="1"/>
          <p:nvPr/>
        </p:nvSpPr>
        <p:spPr>
          <a:xfrm>
            <a:off x="228600" y="1524000"/>
            <a:ext cx="8153400" cy="566308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There is some risk factor which influences ASD like as low birth weight, a sibling with ASD and having old parents, etc</a:t>
            </a:r>
            <a:r>
              <a:rPr lang="en-US"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algn="just"/>
            <a:endParaRPr lang="en-US" sz="2400"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The problems of Autism disorder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     include:</a:t>
            </a:r>
            <a:endParaRPr lang="en-US" sz="2400" dirty="0" smtClean="0">
              <a:latin typeface="Calibri" panose="020F0502020204030204" pitchFamily="34" charset="0"/>
              <a:cs typeface="Calibri" panose="020F0502020204030204" pitchFamily="34" charset="0"/>
            </a:endParaRPr>
          </a:p>
          <a:p>
            <a:pPr algn="just"/>
            <a:endParaRPr lang="en-US" sz="2400" dirty="0" smtClean="0">
              <a:latin typeface="Calibri" panose="020F0502020204030204" pitchFamily="34" charset="0"/>
              <a:cs typeface="Calibri" panose="020F0502020204030204" pitchFamily="34" charset="0"/>
            </a:endParaRPr>
          </a:p>
          <a:p>
            <a:pPr marL="857250" indent="-46228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Inappropriate </a:t>
            </a:r>
            <a:r>
              <a:rPr lang="en-US" sz="2000" dirty="0">
                <a:latin typeface="Calibri" panose="020F0502020204030204" pitchFamily="34" charset="0"/>
                <a:cs typeface="Calibri" panose="020F0502020204030204" pitchFamily="34" charset="0"/>
              </a:rPr>
              <a:t>laughing and giggling</a:t>
            </a:r>
            <a:endParaRPr lang="en-US" sz="2000" dirty="0">
              <a:latin typeface="Calibri" panose="020F0502020204030204" pitchFamily="34" charset="0"/>
              <a:cs typeface="Calibri" panose="020F0502020204030204" pitchFamily="34" charset="0"/>
            </a:endParaRPr>
          </a:p>
          <a:p>
            <a:pPr marL="857250" lvl="0" indent="-46228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No </a:t>
            </a:r>
            <a:r>
              <a:rPr lang="en-US" sz="2000" dirty="0">
                <a:latin typeface="Calibri" panose="020F0502020204030204" pitchFamily="34" charset="0"/>
                <a:cs typeface="Calibri" panose="020F0502020204030204" pitchFamily="34" charset="0"/>
              </a:rPr>
              <a:t>sensitivity of pain</a:t>
            </a:r>
            <a:endParaRPr lang="en-US" sz="2000" dirty="0">
              <a:latin typeface="Calibri" panose="020F0502020204030204" pitchFamily="34" charset="0"/>
              <a:cs typeface="Calibri" panose="020F0502020204030204" pitchFamily="34" charset="0"/>
            </a:endParaRPr>
          </a:p>
          <a:p>
            <a:pPr marL="857250" lvl="0" indent="-46228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Not </a:t>
            </a:r>
            <a:r>
              <a:rPr lang="en-US" sz="2000" dirty="0">
                <a:latin typeface="Calibri" panose="020F0502020204030204" pitchFamily="34" charset="0"/>
                <a:cs typeface="Calibri" panose="020F0502020204030204" pitchFamily="34" charset="0"/>
              </a:rPr>
              <a:t>able to make eye contact properly</a:t>
            </a:r>
            <a:endParaRPr lang="en-US" sz="2000" dirty="0">
              <a:latin typeface="Calibri" panose="020F0502020204030204" pitchFamily="34" charset="0"/>
              <a:cs typeface="Calibri" panose="020F0502020204030204" pitchFamily="34" charset="0"/>
            </a:endParaRPr>
          </a:p>
          <a:p>
            <a:pPr marL="857250" lvl="0" indent="-46228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No </a:t>
            </a:r>
            <a:r>
              <a:rPr lang="en-US" sz="2000" dirty="0">
                <a:latin typeface="Calibri" panose="020F0502020204030204" pitchFamily="34" charset="0"/>
                <a:cs typeface="Calibri" panose="020F0502020204030204" pitchFamily="34" charset="0"/>
              </a:rPr>
              <a:t>proper response to sound</a:t>
            </a:r>
            <a:endParaRPr lang="en-US" sz="2000" dirty="0">
              <a:latin typeface="Calibri" panose="020F0502020204030204" pitchFamily="34" charset="0"/>
              <a:cs typeface="Calibri" panose="020F0502020204030204" pitchFamily="34" charset="0"/>
            </a:endParaRPr>
          </a:p>
          <a:p>
            <a:pPr marL="857250" lvl="0" indent="-46228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May </a:t>
            </a:r>
            <a:r>
              <a:rPr lang="en-US" sz="2000" dirty="0">
                <a:latin typeface="Calibri" panose="020F0502020204030204" pitchFamily="34" charset="0"/>
                <a:cs typeface="Calibri" panose="020F0502020204030204" pitchFamily="34" charset="0"/>
              </a:rPr>
              <a:t>not have a wish for cuddling</a:t>
            </a:r>
            <a:endParaRPr lang="en-US" sz="2000" dirty="0">
              <a:latin typeface="Calibri" panose="020F0502020204030204" pitchFamily="34" charset="0"/>
              <a:cs typeface="Calibri" panose="020F0502020204030204" pitchFamily="34" charset="0"/>
            </a:endParaRPr>
          </a:p>
          <a:p>
            <a:pPr marL="857250" lvl="0" indent="-46228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 Not </a:t>
            </a:r>
            <a:r>
              <a:rPr lang="en-US" sz="2000" dirty="0">
                <a:latin typeface="Calibri" panose="020F0502020204030204" pitchFamily="34" charset="0"/>
                <a:cs typeface="Calibri" panose="020F0502020204030204" pitchFamily="34" charset="0"/>
              </a:rPr>
              <a:t>able to express their </a:t>
            </a:r>
            <a:r>
              <a:rPr lang="en-US" sz="2000" dirty="0" smtClean="0">
                <a:latin typeface="Calibri" panose="020F0502020204030204" pitchFamily="34" charset="0"/>
                <a:cs typeface="Calibri" panose="020F0502020204030204" pitchFamily="34" charset="0"/>
              </a:rPr>
              <a:t>gestures</a:t>
            </a:r>
            <a:endParaRPr lang="en-US" sz="2000" dirty="0" smtClean="0">
              <a:latin typeface="Calibri" panose="020F0502020204030204" pitchFamily="34" charset="0"/>
              <a:cs typeface="Calibri" panose="020F0502020204030204" pitchFamily="34" charset="0"/>
            </a:endParaRPr>
          </a:p>
          <a:p>
            <a:pPr marL="857250" lvl="0" indent="-462280">
              <a:buFont typeface="Wingdings" panose="05000000000000000000" pitchFamily="2" charset="2"/>
              <a:buChar char="Ø"/>
            </a:pPr>
            <a:r>
              <a:rPr lang="en-US" sz="2000" dirty="0">
                <a:latin typeface="Calibri" panose="020F0502020204030204" pitchFamily="34" charset="0"/>
                <a:cs typeface="Calibri" panose="020F0502020204030204" pitchFamily="34" charset="0"/>
              </a:rPr>
              <a:t>Want to live alone</a:t>
            </a:r>
            <a:endParaRPr lang="en-US" sz="2000" dirty="0">
              <a:latin typeface="Calibri" panose="020F0502020204030204" pitchFamily="34" charset="0"/>
              <a:cs typeface="Calibri" panose="020F0502020204030204" pitchFamily="34" charset="0"/>
            </a:endParaRPr>
          </a:p>
          <a:p>
            <a:pPr marL="857250" indent="-462280">
              <a:buFont typeface="Wingdings" panose="05000000000000000000" pitchFamily="2" charset="2"/>
              <a:buChar char="Ø"/>
            </a:pPr>
            <a:r>
              <a:rPr lang="en-US" sz="2000" dirty="0">
                <a:latin typeface="Calibri" panose="020F0502020204030204" pitchFamily="34" charset="0"/>
                <a:cs typeface="Calibri" panose="020F0502020204030204" pitchFamily="34" charset="0"/>
              </a:rPr>
              <a:t>Using echo words </a:t>
            </a:r>
            <a:endParaRPr lang="en-US" sz="2000" dirty="0">
              <a:latin typeface="Calibri" panose="020F0502020204030204" pitchFamily="34" charset="0"/>
              <a:cs typeface="Calibri" panose="020F0502020204030204" pitchFamily="34" charset="0"/>
            </a:endParaRPr>
          </a:p>
          <a:p>
            <a:pPr marL="285750" lvl="0" indent="-285750" algn="just">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r>
              <a:rPr lang="en-US" sz="2000" dirty="0" smtClean="0"/>
              <a:t>  </a:t>
            </a:r>
            <a:endParaRPr lang="en-US" sz="2000" dirty="0"/>
          </a:p>
          <a:p>
            <a:endParaRPr lang="en-US" dirty="0"/>
          </a:p>
        </p:txBody>
      </p:sp>
      <p:pic>
        <p:nvPicPr>
          <p:cNvPr id="4" name="Picture 3"/>
          <p:cNvPicPr>
            <a:picLocks noChangeAspect="1"/>
          </p:cNvPicPr>
          <p:nvPr/>
        </p:nvPicPr>
        <p:blipFill>
          <a:blip r:embed="rId1"/>
          <a:stretch>
            <a:fillRect/>
          </a:stretch>
        </p:blipFill>
        <p:spPr>
          <a:xfrm>
            <a:off x="5181600" y="2548330"/>
            <a:ext cx="3505200" cy="307502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pPr algn="ctr"/>
            <a:r>
              <a:rPr lang="en-US" sz="44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Introduction</a:t>
            </a:r>
            <a:endParaRPr lang="en-US" sz="4400" dirty="0"/>
          </a:p>
        </p:txBody>
      </p:sp>
      <p:sp>
        <p:nvSpPr>
          <p:cNvPr id="3" name="TextBox 2"/>
          <p:cNvSpPr txBox="1"/>
          <p:nvPr/>
        </p:nvSpPr>
        <p:spPr>
          <a:xfrm rot="10800000" flipH="1" flipV="1">
            <a:off x="609598" y="1677888"/>
            <a:ext cx="7772401"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People with ASD also have difficulty with constrained interests and consistently repetition of behaviors. </a:t>
            </a:r>
            <a:endParaRPr lang="en-US" sz="2000"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following list presents specific examples of the types of </a:t>
            </a:r>
            <a:r>
              <a:rPr lang="en-US" sz="2000" dirty="0" smtClean="0">
                <a:latin typeface="Calibri" panose="020F0502020204030204" pitchFamily="34" charset="0"/>
                <a:cs typeface="Calibri" panose="020F0502020204030204" pitchFamily="34" charset="0"/>
              </a:rPr>
              <a:t>behaviors:</a:t>
            </a:r>
            <a:endParaRPr lang="en-US" sz="2000" dirty="0" smtClean="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marL="342900" lvl="0" indent="-342900"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Repeating certain behaviors like repeating words or phrases much </a:t>
            </a:r>
            <a:r>
              <a:rPr lang="en-US" sz="2000" dirty="0" smtClean="0">
                <a:latin typeface="Calibri" panose="020F0502020204030204" pitchFamily="34" charset="0"/>
                <a:cs typeface="Calibri" panose="020F0502020204030204" pitchFamily="34" charset="0"/>
              </a:rPr>
              <a:t>time</a:t>
            </a:r>
            <a:endParaRPr lang="en-US" sz="2000" dirty="0">
              <a:latin typeface="Calibri" panose="020F0502020204030204" pitchFamily="34" charset="0"/>
              <a:cs typeface="Calibri" panose="020F0502020204030204" pitchFamily="34" charset="0"/>
            </a:endParaRPr>
          </a:p>
          <a:p>
            <a:pPr marL="342900" lvl="0" indent="-342900"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Person will be upset when a routine is going to </a:t>
            </a:r>
            <a:r>
              <a:rPr lang="en-US" sz="2000" dirty="0" smtClean="0">
                <a:latin typeface="Calibri" panose="020F0502020204030204" pitchFamily="34" charset="0"/>
                <a:cs typeface="Calibri" panose="020F0502020204030204" pitchFamily="34" charset="0"/>
              </a:rPr>
              <a:t>change</a:t>
            </a:r>
            <a:endParaRPr lang="en-US" sz="2000" dirty="0">
              <a:latin typeface="Calibri" panose="020F0502020204030204" pitchFamily="34" charset="0"/>
              <a:cs typeface="Calibri" panose="020F0502020204030204" pitchFamily="34" charset="0"/>
            </a:endParaRPr>
          </a:p>
          <a:p>
            <a:pPr marL="342900" lvl="0" indent="-342900"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Having a little interest in certain matters of the topic like numbers, facts, </a:t>
            </a:r>
            <a:r>
              <a:rPr lang="en-US" sz="2000" dirty="0" smtClean="0">
                <a:latin typeface="Calibri" panose="020F0502020204030204" pitchFamily="34" charset="0"/>
                <a:cs typeface="Calibri" panose="020F0502020204030204" pitchFamily="34" charset="0"/>
              </a:rPr>
              <a:t>etc.</a:t>
            </a:r>
            <a:endParaRPr lang="en-US" sz="2000" dirty="0">
              <a:latin typeface="Calibri" panose="020F0502020204030204" pitchFamily="34" charset="0"/>
              <a:cs typeface="Calibri" panose="020F0502020204030204" pitchFamily="34" charset="0"/>
            </a:endParaRPr>
          </a:p>
          <a:p>
            <a:pPr marL="342900" lvl="0" indent="-342900"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Less sensitive than another person in some cases like light, noise, </a:t>
            </a:r>
            <a:r>
              <a:rPr lang="en-US" sz="2000" dirty="0" smtClean="0">
                <a:latin typeface="Calibri" panose="020F0502020204030204" pitchFamily="34" charset="0"/>
                <a:cs typeface="Calibri" panose="020F0502020204030204" pitchFamily="34" charset="0"/>
              </a:rPr>
              <a:t>etc.</a:t>
            </a:r>
            <a:endParaRPr lang="en-US" sz="20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Proposed Method</a:t>
            </a:r>
            <a:endParaRPr lang="en-US" sz="44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TextBox 2"/>
          <p:cNvSpPr txBox="1"/>
          <p:nvPr/>
        </p:nvSpPr>
        <p:spPr>
          <a:xfrm>
            <a:off x="990600" y="1981200"/>
            <a:ext cx="7162800" cy="4062651"/>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Import the datasets</a:t>
            </a: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Clean the datasets i.e. preprocessing</a:t>
            </a: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Apply Machine learning techniques on the data for classification purpose</a:t>
            </a: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Obtain the results by using different metrics</a:t>
            </a: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Conclusion</a:t>
            </a:r>
            <a:endParaRPr lang="en-US" sz="2400" dirty="0" smtClean="0">
              <a:latin typeface="Calibri" panose="020F0502020204030204" pitchFamily="34" charset="0"/>
              <a:cs typeface="Calibri" panose="020F0502020204030204" pitchFamily="34"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808990"/>
          </a:xfrm>
        </p:spPr>
        <p:txBody>
          <a:bodyPr>
            <a:normAutofit/>
          </a:bodyPr>
          <a:lstStyle/>
          <a:p>
            <a:pPr algn="ctr"/>
            <a:r>
              <a:rPr lang="en-US" sz="4400" dirty="0" err="1" smtClean="0">
                <a:solidFill>
                  <a:schemeClr val="accent1">
                    <a:lumMod val="50000"/>
                  </a:schemeClr>
                </a:solidFill>
                <a:effectLst>
                  <a:outerShdw blurRad="38100" dist="38100" dir="2700000" algn="tl">
                    <a:srgbClr val="000000">
                      <a:alpha val="43137"/>
                    </a:srgbClr>
                  </a:outerShdw>
                </a:effectLst>
              </a:rPr>
              <a:t>DataSet</a:t>
            </a:r>
            <a:endParaRPr lang="en-US" sz="4400" dirty="0">
              <a:solidFill>
                <a:schemeClr val="accent1">
                  <a:lumMod val="50000"/>
                </a:schemeClr>
              </a:solidFill>
              <a:effectLst>
                <a:outerShdw blurRad="38100" dist="38100" dir="2700000" algn="tl">
                  <a:srgbClr val="000000">
                    <a:alpha val="43137"/>
                  </a:srgbClr>
                </a:outerShdw>
              </a:effectLst>
            </a:endParaRPr>
          </a:p>
        </p:txBody>
      </p:sp>
      <p:graphicFrame>
        <p:nvGraphicFramePr>
          <p:cNvPr id="3" name="Content Placeholder 2"/>
          <p:cNvGraphicFramePr/>
          <p:nvPr/>
        </p:nvGraphicFramePr>
        <p:xfrm>
          <a:off x="381000" y="1143000"/>
          <a:ext cx="8009255" cy="5577840"/>
        </p:xfrm>
        <a:graphic>
          <a:graphicData uri="http://schemas.openxmlformats.org/drawingml/2006/table">
            <a:tbl>
              <a:tblPr firstRow="1"/>
              <a:tblGrid>
                <a:gridCol w="914400"/>
                <a:gridCol w="1579245"/>
                <a:gridCol w="1392555"/>
                <a:gridCol w="1453515"/>
                <a:gridCol w="1334770"/>
                <a:gridCol w="1334770"/>
              </a:tblGrid>
              <a:tr h="1188720">
                <a:tc>
                  <a:txBody>
                    <a:bodyPr/>
                    <a:lstStyle/>
                    <a:p>
                      <a:endParaRPr dirty="0"/>
                    </a:p>
                    <a:p>
                      <a:r>
                        <a:rPr lang="en-US" b="1" dirty="0">
                          <a:latin typeface="+mn-lt"/>
                        </a:rPr>
                        <a:t> S.No</a:t>
                      </a:r>
                      <a:endParaRPr lang="en-US" b="1" dirty="0">
                        <a:latin typeface="+mn-lt"/>
                      </a:endParaRPr>
                    </a:p>
                  </a:txBody>
                  <a:tcPr/>
                </a:tc>
                <a:tc>
                  <a:txBody>
                    <a:bodyPr/>
                    <a:lstStyle/>
                    <a:p>
                      <a:r>
                        <a:rPr lang="en-US" sz="2000" b="1" dirty="0">
                          <a:latin typeface="Alegreya-medium"/>
                        </a:rPr>
                        <a:t>Dataset name</a:t>
                      </a:r>
                      <a:endParaRPr lang="en-US" sz="2000" b="1" dirty="0">
                        <a:latin typeface="Alegreya-medium"/>
                      </a:endParaRPr>
                    </a:p>
                  </a:txBody>
                  <a:tcPr/>
                </a:tc>
                <a:tc>
                  <a:txBody>
                    <a:bodyPr/>
                    <a:lstStyle/>
                    <a:p>
                      <a:r>
                        <a:rPr lang="en-US" b="1" dirty="0" smtClean="0"/>
                        <a:t> </a:t>
                      </a:r>
                      <a:r>
                        <a:rPr lang="en-US" sz="1800" b="1" dirty="0" smtClean="0">
                          <a:latin typeface="Alegreya-medium"/>
                        </a:rPr>
                        <a:t>Sources</a:t>
                      </a:r>
                      <a:endParaRPr lang="en-US" sz="1800" b="1" dirty="0">
                        <a:latin typeface="Alegreya-medium"/>
                      </a:endParaRPr>
                    </a:p>
                  </a:txBody>
                  <a:tcPr/>
                </a:tc>
                <a:tc>
                  <a:txBody>
                    <a:bodyPr/>
                    <a:lstStyle/>
                    <a:p>
                      <a:r>
                        <a:rPr lang="en-US" b="1" dirty="0" smtClean="0">
                          <a:latin typeface="Alegreya-medium"/>
                        </a:rPr>
                        <a:t>Attribute </a:t>
                      </a:r>
                      <a:r>
                        <a:rPr lang="en-US" b="1" dirty="0">
                          <a:latin typeface="Alegreya-medium"/>
                        </a:rPr>
                        <a:t>type</a:t>
                      </a:r>
                      <a:endParaRPr lang="en-US" b="1" dirty="0">
                        <a:latin typeface="Alegreya-medium"/>
                      </a:endParaRPr>
                    </a:p>
                  </a:txBody>
                  <a:tcPr/>
                </a:tc>
                <a:tc>
                  <a:txBody>
                    <a:bodyPr/>
                    <a:lstStyle/>
                    <a:p>
                      <a:r>
                        <a:rPr lang="en-US" b="1" dirty="0">
                          <a:latin typeface="Alegreya-medium"/>
                        </a:rPr>
                        <a:t>Number of Attributes</a:t>
                      </a:r>
                      <a:endParaRPr lang="en-US" b="1" dirty="0">
                        <a:latin typeface="Alegreya-medium"/>
                      </a:endParaRPr>
                    </a:p>
                  </a:txBody>
                  <a:tcPr/>
                </a:tc>
                <a:tc>
                  <a:txBody>
                    <a:bodyPr/>
                    <a:lstStyle/>
                    <a:p>
                      <a:r>
                        <a:rPr lang="en-US" b="1" dirty="0">
                          <a:latin typeface="Alegreya-medium"/>
                        </a:rPr>
                        <a:t>Number of Instances</a:t>
                      </a:r>
                      <a:endParaRPr lang="en-US" b="1" dirty="0">
                        <a:latin typeface="Alegreya-medium"/>
                      </a:endParaRPr>
                    </a:p>
                  </a:txBody>
                  <a:tcPr/>
                </a:tc>
              </a:tr>
              <a:tr h="1463040">
                <a:tc>
                  <a:txBody>
                    <a:bodyPr/>
                    <a:lstStyle/>
                    <a:p>
                      <a:r>
                        <a:rPr lang="en-US" dirty="0"/>
                        <a:t>          1</a:t>
                      </a:r>
                      <a:endParaRPr lang="en-US" dirty="0"/>
                    </a:p>
                  </a:txBody>
                  <a:tcPr/>
                </a:tc>
                <a:tc>
                  <a:txBody>
                    <a:bodyPr/>
                    <a:lstStyle/>
                    <a:p>
                      <a:r>
                        <a:rPr lang="en-US" sz="1800" dirty="0" err="1">
                          <a:latin typeface="Alegreya-medium"/>
                        </a:rPr>
                        <a:t>ASD</a:t>
                      </a:r>
                      <a:r>
                        <a:rPr lang="en-US" sz="1800" dirty="0">
                          <a:latin typeface="Alegreya-medium"/>
                        </a:rPr>
                        <a:t> Screening data for adult</a:t>
                      </a:r>
                      <a:endParaRPr lang="en-US" sz="1800" dirty="0">
                        <a:latin typeface="Alegreya-medium"/>
                      </a:endParaRPr>
                    </a:p>
                  </a:txBody>
                  <a:tcPr/>
                </a:tc>
                <a:tc>
                  <a:txBody>
                    <a:bodyPr/>
                    <a:lstStyle/>
                    <a:p>
                      <a:r>
                        <a:rPr lang="en-US" sz="1800" dirty="0" err="1">
                          <a:latin typeface="Alegreya-medium"/>
                        </a:rPr>
                        <a:t>UCI</a:t>
                      </a:r>
                      <a:r>
                        <a:rPr lang="en-US" sz="1800" dirty="0">
                          <a:latin typeface="Alegreya-medium"/>
                        </a:rPr>
                        <a:t> Machine Learning repository</a:t>
                      </a:r>
                      <a:endParaRPr lang="en-US" sz="1800" dirty="0">
                        <a:latin typeface="Alegreya-medium"/>
                      </a:endParaRPr>
                    </a:p>
                  </a:txBody>
                  <a:tcPr/>
                </a:tc>
                <a:tc>
                  <a:txBody>
                    <a:bodyPr/>
                    <a:lstStyle/>
                    <a:p>
                      <a:r>
                        <a:rPr lang="en-US" sz="1800" dirty="0">
                          <a:latin typeface="Alegreya-medium"/>
                        </a:rPr>
                        <a:t>Categorical, continuous and binary</a:t>
                      </a:r>
                      <a:endParaRPr lang="en-US" sz="1800" dirty="0">
                        <a:latin typeface="Alegreya-medium"/>
                      </a:endParaRPr>
                    </a:p>
                  </a:txBody>
                  <a:tcPr/>
                </a:tc>
                <a:tc>
                  <a:txBody>
                    <a:bodyPr/>
                    <a:lstStyle/>
                    <a:p>
                      <a:r>
                        <a:rPr lang="en-US" sz="1800" dirty="0"/>
                        <a:t>      </a:t>
                      </a:r>
                      <a:r>
                        <a:rPr lang="en-US" sz="1800" b="0" dirty="0">
                          <a:latin typeface="Ubuntu"/>
                        </a:rPr>
                        <a:t>21</a:t>
                      </a:r>
                      <a:endParaRPr lang="en-US" sz="1800" b="0" dirty="0">
                        <a:latin typeface="Ubuntu"/>
                      </a:endParaRPr>
                    </a:p>
                  </a:txBody>
                  <a:tcPr/>
                </a:tc>
                <a:tc>
                  <a:txBody>
                    <a:bodyPr/>
                    <a:lstStyle/>
                    <a:p>
                      <a:r>
                        <a:rPr lang="en-US" sz="1800" b="0" dirty="0">
                          <a:latin typeface="Ubuntu"/>
                        </a:rPr>
                        <a:t>704</a:t>
                      </a:r>
                      <a:endParaRPr lang="en-US" sz="1800" b="0" dirty="0">
                        <a:latin typeface="Ubuntu"/>
                      </a:endParaRPr>
                    </a:p>
                  </a:txBody>
                  <a:tcPr/>
                </a:tc>
              </a:tr>
              <a:tr h="1463040">
                <a:tc>
                  <a:txBody>
                    <a:bodyPr/>
                    <a:lstStyle/>
                    <a:p>
                      <a:r>
                        <a:rPr lang="en-US" dirty="0"/>
                        <a:t>          </a:t>
                      </a:r>
                      <a:r>
                        <a:rPr lang="en-US" dirty="0">
                          <a:latin typeface="Dosis-medium"/>
                        </a:rPr>
                        <a:t>2</a:t>
                      </a:r>
                      <a:endParaRPr lang="en-US" dirty="0">
                        <a:latin typeface="Dosis-medium"/>
                      </a:endParaRPr>
                    </a:p>
                  </a:txBody>
                  <a:tcPr/>
                </a:tc>
                <a:tc>
                  <a:txBody>
                    <a:bodyPr/>
                    <a:lstStyle/>
                    <a:p>
                      <a:r>
                        <a:rPr lang="en-US" sz="1800" dirty="0" err="1">
                          <a:solidFill>
                            <a:schemeClr val="tx1"/>
                          </a:solidFill>
                          <a:latin typeface="Alegreya-medium"/>
                        </a:rPr>
                        <a:t>ASD</a:t>
                      </a:r>
                      <a:r>
                        <a:rPr lang="en-US" sz="1800" dirty="0">
                          <a:solidFill>
                            <a:schemeClr val="tx1"/>
                          </a:solidFill>
                          <a:latin typeface="Alegreya-medium"/>
                        </a:rPr>
                        <a:t> creening data for children</a:t>
                      </a:r>
                      <a:endParaRPr lang="en-US" sz="1800" dirty="0">
                        <a:solidFill>
                          <a:schemeClr val="tx1"/>
                        </a:solidFill>
                        <a:latin typeface="Alegreya-medium"/>
                      </a:endParaRPr>
                    </a:p>
                  </a:txBody>
                  <a:tcPr/>
                </a:tc>
                <a:tc>
                  <a:txBody>
                    <a:bodyPr/>
                    <a:lstStyle/>
                    <a:p>
                      <a:r>
                        <a:rPr lang="en-US" sz="1800" dirty="0" err="1">
                          <a:solidFill>
                            <a:schemeClr val="tx1"/>
                          </a:solidFill>
                          <a:latin typeface="Alegreya-medium"/>
                        </a:rPr>
                        <a:t>UCI</a:t>
                      </a:r>
                      <a:r>
                        <a:rPr lang="en-US" sz="1800" dirty="0">
                          <a:solidFill>
                            <a:schemeClr val="tx1"/>
                          </a:solidFill>
                          <a:latin typeface="Alegreya-medium"/>
                        </a:rPr>
                        <a:t> Machine Learning repository</a:t>
                      </a:r>
                      <a:endParaRPr lang="en-US" sz="1800" dirty="0">
                        <a:solidFill>
                          <a:schemeClr val="tx1"/>
                        </a:solidFill>
                        <a:latin typeface="Alegreya-medium"/>
                      </a:endParaRPr>
                    </a:p>
                  </a:txBody>
                  <a:tcPr/>
                </a:tc>
                <a:tc>
                  <a:txBody>
                    <a:bodyPr/>
                    <a:lstStyle/>
                    <a:p>
                      <a:r>
                        <a:rPr lang="en-US" sz="1800" dirty="0" smtClean="0">
                          <a:solidFill>
                            <a:schemeClr val="tx1"/>
                          </a:solidFill>
                          <a:latin typeface="Alegreya-medium"/>
                        </a:rPr>
                        <a:t>Categorical</a:t>
                      </a:r>
                      <a:r>
                        <a:rPr lang="en-US" sz="1800" dirty="0">
                          <a:solidFill>
                            <a:schemeClr val="tx1"/>
                          </a:solidFill>
                          <a:latin typeface="Alegreya-medium"/>
                        </a:rPr>
                        <a:t>, continuous and binary</a:t>
                      </a:r>
                      <a:endParaRPr lang="en-US" sz="1800" dirty="0">
                        <a:solidFill>
                          <a:schemeClr val="tx1"/>
                        </a:solidFill>
                        <a:latin typeface="Alegreya-medium"/>
                      </a:endParaRPr>
                    </a:p>
                  </a:txBody>
                  <a:tcPr/>
                </a:tc>
                <a:tc>
                  <a:txBody>
                    <a:bodyPr/>
                    <a:lstStyle/>
                    <a:p>
                      <a:r>
                        <a:rPr lang="en-US" sz="1800" dirty="0"/>
                        <a:t>      </a:t>
                      </a:r>
                      <a:r>
                        <a:rPr lang="en-US" sz="1800" b="0" dirty="0">
                          <a:latin typeface="Ubuntu"/>
                        </a:rPr>
                        <a:t>21</a:t>
                      </a:r>
                      <a:endParaRPr lang="en-US" sz="1800" b="0" dirty="0">
                        <a:latin typeface="Ubuntu"/>
                      </a:endParaRPr>
                    </a:p>
                  </a:txBody>
                  <a:tcPr/>
                </a:tc>
                <a:tc>
                  <a:txBody>
                    <a:bodyPr/>
                    <a:lstStyle/>
                    <a:p>
                      <a:r>
                        <a:rPr lang="en-US" sz="1800" b="0" dirty="0">
                          <a:latin typeface="Ubuntu"/>
                        </a:rPr>
                        <a:t>292</a:t>
                      </a:r>
                      <a:endParaRPr lang="en-US" sz="1800" b="0" dirty="0">
                        <a:latin typeface="Ubuntu"/>
                      </a:endParaRPr>
                    </a:p>
                  </a:txBody>
                  <a:tcPr/>
                </a:tc>
              </a:tr>
              <a:tr h="1463040">
                <a:tc>
                  <a:txBody>
                    <a:bodyPr/>
                    <a:lstStyle/>
                    <a:p>
                      <a:r>
                        <a:rPr lang="en-US" dirty="0"/>
                        <a:t>          </a:t>
                      </a:r>
                      <a:r>
                        <a:rPr lang="en-US" dirty="0">
                          <a:latin typeface="Dosis-medium"/>
                        </a:rPr>
                        <a:t>3</a:t>
                      </a:r>
                      <a:endParaRPr lang="en-US" dirty="0">
                        <a:latin typeface="Dosis-medium"/>
                      </a:endParaRPr>
                    </a:p>
                  </a:txBody>
                  <a:tcPr/>
                </a:tc>
                <a:tc>
                  <a:txBody>
                    <a:bodyPr/>
                    <a:lstStyle/>
                    <a:p>
                      <a:r>
                        <a:rPr lang="en-US" sz="1800" dirty="0" err="1">
                          <a:solidFill>
                            <a:schemeClr val="tx1"/>
                          </a:solidFill>
                          <a:latin typeface="Alegreya-medium"/>
                        </a:rPr>
                        <a:t>ASD</a:t>
                      </a:r>
                      <a:r>
                        <a:rPr lang="en-US" sz="1800" dirty="0">
                          <a:solidFill>
                            <a:schemeClr val="tx1"/>
                          </a:solidFill>
                          <a:latin typeface="Alegreya-medium"/>
                        </a:rPr>
                        <a:t> Screening data for adolescent</a:t>
                      </a:r>
                      <a:endParaRPr lang="en-US" sz="1800" dirty="0">
                        <a:solidFill>
                          <a:schemeClr val="tx1"/>
                        </a:solidFill>
                        <a:latin typeface="Alegreya-medium"/>
                      </a:endParaRPr>
                    </a:p>
                  </a:txBody>
                  <a:tcPr/>
                </a:tc>
                <a:tc>
                  <a:txBody>
                    <a:bodyPr/>
                    <a:lstStyle/>
                    <a:p>
                      <a:r>
                        <a:rPr lang="en-US" sz="1800" dirty="0" err="1">
                          <a:solidFill>
                            <a:schemeClr val="tx1"/>
                          </a:solidFill>
                          <a:latin typeface="Alegreya-medium"/>
                        </a:rPr>
                        <a:t>UCI</a:t>
                      </a:r>
                      <a:r>
                        <a:rPr lang="en-US" sz="1800" dirty="0">
                          <a:solidFill>
                            <a:schemeClr val="tx1"/>
                          </a:solidFill>
                          <a:latin typeface="Alegreya-medium"/>
                        </a:rPr>
                        <a:t> Machine Learning repository</a:t>
                      </a:r>
                      <a:endParaRPr lang="en-US" sz="1800" dirty="0">
                        <a:solidFill>
                          <a:schemeClr val="tx1"/>
                        </a:solidFill>
                        <a:latin typeface="Alegreya-medium"/>
                      </a:endParaRPr>
                    </a:p>
                  </a:txBody>
                  <a:tcPr/>
                </a:tc>
                <a:tc>
                  <a:txBody>
                    <a:bodyPr/>
                    <a:lstStyle/>
                    <a:p>
                      <a:r>
                        <a:rPr lang="en-US" sz="1800" dirty="0">
                          <a:solidFill>
                            <a:schemeClr val="tx1"/>
                          </a:solidFill>
                          <a:latin typeface="Alegreya-medium"/>
                        </a:rPr>
                        <a:t>Categorical, continuous and binary</a:t>
                      </a:r>
                      <a:endParaRPr lang="en-US" sz="1800" dirty="0">
                        <a:solidFill>
                          <a:schemeClr val="tx1"/>
                        </a:solidFill>
                        <a:latin typeface="Alegreya-medium"/>
                      </a:endParaRPr>
                    </a:p>
                  </a:txBody>
                  <a:tcPr/>
                </a:tc>
                <a:tc>
                  <a:txBody>
                    <a:bodyPr/>
                    <a:lstStyle/>
                    <a:p>
                      <a:r>
                        <a:rPr lang="en-US" sz="1800" dirty="0"/>
                        <a:t>      </a:t>
                      </a:r>
                      <a:r>
                        <a:rPr lang="en-US" sz="1800" b="0" dirty="0">
                          <a:latin typeface="Ubuntu"/>
                        </a:rPr>
                        <a:t>21</a:t>
                      </a:r>
                      <a:endParaRPr lang="en-US" sz="1800" b="0" dirty="0">
                        <a:latin typeface="Ubuntu"/>
                      </a:endParaRPr>
                    </a:p>
                  </a:txBody>
                  <a:tcPr/>
                </a:tc>
                <a:tc>
                  <a:txBody>
                    <a:bodyPr/>
                    <a:lstStyle/>
                    <a:p>
                      <a:r>
                        <a:rPr lang="en-US" sz="1800" b="0" dirty="0">
                          <a:latin typeface="Ubuntu"/>
                        </a:rPr>
                        <a:t>104</a:t>
                      </a:r>
                      <a:endParaRPr lang="en-US" sz="1800" b="0" dirty="0">
                        <a:latin typeface="Ubuntu"/>
                      </a:endParaRPr>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5514</Words>
  <Application>WPS Presentation</Application>
  <PresentationFormat>On-screen Show (4:3)</PresentationFormat>
  <Paragraphs>186</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Wingdings</vt:lpstr>
      <vt:lpstr>Wingdings 2</vt:lpstr>
      <vt:lpstr>Calibri</vt:lpstr>
      <vt:lpstr>Alegreya-medium</vt:lpstr>
      <vt:lpstr>Segoe Print</vt:lpstr>
      <vt:lpstr>Ubuntu</vt:lpstr>
      <vt:lpstr>Dosis-medium</vt:lpstr>
      <vt:lpstr>Century Schoolbook</vt:lpstr>
      <vt:lpstr>Microsoft YaHei</vt:lpstr>
      <vt:lpstr>Arial Unicode MS</vt:lpstr>
      <vt:lpstr>Oriel</vt:lpstr>
      <vt:lpstr>PowerPoint 演示文稿</vt:lpstr>
      <vt:lpstr>Contents</vt:lpstr>
      <vt:lpstr>Abstract</vt:lpstr>
      <vt:lpstr>Abstract</vt:lpstr>
      <vt:lpstr>Introduction</vt:lpstr>
      <vt:lpstr>Introduction</vt:lpstr>
      <vt:lpstr>Introduction</vt:lpstr>
      <vt:lpstr>Proposed Method</vt:lpstr>
      <vt:lpstr>DataSet</vt:lpstr>
      <vt:lpstr>Attributes</vt:lpstr>
      <vt:lpstr>Attributes</vt:lpstr>
      <vt:lpstr>Architecture</vt:lpstr>
      <vt:lpstr>Data Pre-Processing</vt:lpstr>
      <vt:lpstr>Training and testing model</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Detection of Autism Spectrum Disorder Using Machine Learning Techniques</dc:title>
  <dc:creator>triveni v</dc:creator>
  <cp:lastModifiedBy>vadla</cp:lastModifiedBy>
  <cp:revision>25</cp:revision>
  <dcterms:created xsi:type="dcterms:W3CDTF">2022-02-11T03:26:00Z</dcterms:created>
  <dcterms:modified xsi:type="dcterms:W3CDTF">2022-03-24T10:49:54Z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4447F427CA544CCBBBD2BE6F6A1E09DB</vt:lpwstr>
  </property>
  <property fmtid="{D5CDD505-2E9C-101B-9397-08002B2CF9AE}" pid="3" name="KSOProductBuildVer">
    <vt:lpwstr>1033-11.2.0.11029</vt:lpwstr>
  </property>
</Properties>
</file>