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ink/ink1.xml" ContentType="application/inkml+xml"/>
  <Override PartName="/ppt/ink/ink2.xml" ContentType="application/inkml+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95" r:id="rId3"/>
    <p:sldId id="296" r:id="rId4"/>
    <p:sldId id="304" r:id="rId5"/>
    <p:sldId id="306" r:id="rId6"/>
    <p:sldId id="299" r:id="rId7"/>
    <p:sldId id="301" r:id="rId8"/>
    <p:sldId id="305" r:id="rId9"/>
    <p:sldId id="319" r:id="rId10"/>
    <p:sldId id="307" r:id="rId11"/>
    <p:sldId id="308" r:id="rId12"/>
    <p:sldId id="321" r:id="rId13"/>
    <p:sldId id="322" r:id="rId14"/>
    <p:sldId id="312" r:id="rId15"/>
    <p:sldId id="310" r:id="rId16"/>
    <p:sldId id="311" r:id="rId17"/>
    <p:sldId id="314" r:id="rId18"/>
    <p:sldId id="315" r:id="rId19"/>
    <p:sldId id="320" r:id="rId20"/>
    <p:sldId id="300" r:id="rId21"/>
  </p:sldIdLst>
  <p:sldSz cx="9144000" cy="5143500" type="screen16x9"/>
  <p:notesSz cx="6858000" cy="9144000"/>
  <p:embeddedFontLst>
    <p:embeddedFont>
      <p:font typeface="Raleway" charset="0"/>
      <p:regular r:id="rId23"/>
      <p:bold r:id="rId24"/>
      <p:italic r:id="rId25"/>
      <p:boldItalic r:id="rId26"/>
    </p:embeddedFont>
    <p:embeddedFont>
      <p:font typeface="Calibri" pitchFamily="34" charset="0"/>
      <p:regular r:id="rId27"/>
      <p:bold r:id="rId28"/>
      <p:italic r:id="rId29"/>
      <p:boldItalic r:id="rId30"/>
    </p:embeddedFont>
    <p:embeddedFont>
      <p:font typeface="Lato"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2T02:30:19.6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912 1,'4'0,"0"0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2T02:30:53.187"/>
    </inkml:context>
    <inkml:brush xml:id="br0">
      <inkml:brushProperty name="width" value="0.1" units="cm"/>
      <inkml:brushProperty name="height" value="0.1" units="cm"/>
      <inkml:brushProperty name="color" value="#FFFFFF"/>
    </inkml:brush>
  </inkml:definitions>
  <inkml:trace contextRef="#ctx0" brushRef="#br0">87 25 24575,'11'0'0,"23"-1"0,-1 1 0,1 2 0,0 1 0,-1 2 0,46 12 0,20 9 0,-64-19 0,58 21 0,-67-18 0,48 10 0,-72-19 0,1 0 0,-1-1 0,1 1 0,-1 1 0,1-1 0,-1 0 0,0 0 0,1 1 0,2 2 0,-5-4 0,0 1 0,1-1 0,-1 0 0,0 0 0,0 1 0,1-1 0,-1 0 0,0 1 0,0-1 0,1 1 0,-1-1 0,0 0 0,0 1 0,0-1 0,0 1 0,0-1 0,0 0 0,0 1 0,0-1 0,0 1 0,0-1 0,0 1 0,0-1 0,0 1 0,0 0 0,-1-1 0,1 1 0,-1 0 0,1-1 0,-1 1 0,0-1 0,1 1 0,-1-1 0,0 1 0,1-1 0,-1 1 0,0-1 0,0 1 0,1-1 0,-1 0 0,0 0 0,-1 1 0,-255 82 0,244-79 0,1 0 0,-1 0 0,1-2 0,-1 1 0,0-2 0,-16 1 0,29-2 0,-1 0 0,1 0 0,0 0 0,0 0 0,-1 0 0,1 0 0,0 0 0,0 0 0,0 0 0,0 0 0,-1 0 0,1-1 0,0 1 0,0 0 0,0 0 0,0 0 0,-1 0 0,1 0 0,0 0 0,0-1 0,0 1 0,0 0 0,0 0 0,0 0 0,-1 0 0,1-1 0,0 1 0,0 0 0,0 0 0,0 0 0,0-1 0,0 1 0,0 0 0,0 0 0,0 0 0,0-1 0,0 1 0,0 0 0,0 0 0,0 0 0,0-1 0,0 1 0,0 0 0,0 0 0,0 0 0,0-1 0,1 1 0,-1 0 0,0 0 0,0 0 0,0 0 0,0-1 0,0 1 0,0 0 0,1 0 0,-1 0 0,0 0 0,0 0 0,0 0 0,0-1 0,1 1 0,-1 0 0,0 0 0,0 0 0,12-10 0,13-4 0,-16 9 0,0 0 0,-1-1 0,13-10 0,-18 13 0,0 1 0,-1-1 0,1-1 0,-1 1 0,0 0 0,1-1 0,-2 1 0,1-1 0,0 1 0,-1-1 0,1 0 0,0-7 0,-1 6 0,0 0 0,-1 0 0,0 1 0,0-1 0,0 0 0,-1 0 0,0 0 0,0 0 0,0 1 0,0-1 0,-1 0 0,0 1 0,0-1 0,0 1 0,0 0 0,-1-1 0,-2-3 0,0 2 0,0 1 0,0-1 0,0 1 0,0 0 0,-1 0 0,0 1 0,0 0 0,0 0 0,-1 0 0,-11-5 0,17 9 0,0-1 0,-1 1 0,1-1 0,0 1 0,-1 0 0,1-1 0,0 1 0,-1 0 0,1 0 0,-1 0 0,1 0 0,-2 0 0,3 1 0,-1-1 0,1 0 0,0 0 0,-1 0 0,1 0 0,0 0 0,-1 1 0,1-1 0,0 0 0,-1 0 0,1 1 0,0-1 0,0 0 0,-1 0 0,1 1 0,0-1 0,0 0 0,-1 1 0,1-1 0,0 0 0,0 1 0,0-1 0,0 1 0,0-1 0,-1 0 0,1 1 0,0-1 0,0 2 0,1 0 0,-1-1 0,0 1 0,1-1 0,-1 1 0,1-1 0,-1 1 0,1-1 0,-1 1 0,1-1 0,0 1 0,0-1 0,0 0 0,0 0 0,0 1 0,0-1 0,0 0 0,3 2 0,5 3 0,0 0 0,0-1 0,1 1 0,15 4 0,22 14 0,-46-24 0,-1 0 0,1 0 0,-1 1 0,0-1 0,1 0 0,-1 0 0,0 1 0,1-1 0,-1 0 0,0 0 0,1 1 0,-1-1 0,0 0 0,1 1 0,-1-1 0,0 0 0,0 1 0,0-1 0,1 0 0,-1 1 0,0-1 0,0 1 0,0-1 0,0 0 0,0 1 0,1 0 0,-11 3 0,-17-4 0,-116-30 0,2 0 0,14 14 0,310 15 0,-129 1 0,-4-1 0,0 3 0,70 10 0,-95-10 0,-21-2 0,0 0 0,0 0 0,1 1 0,-1-1 0,0 1 0,0 0 0,0 0 0,0 1 0,0-1 0,0 1 0,0 0 0,7 4 0,-11-5 0,1-1 0,-1 0 0,0 1 0,0-1 0,1 1 0,-1-1 0,0 1 0,0-1 0,1 1 0,-1-1 0,0 1 0,0-1 0,0 1 0,0 0 0,0-1 0,0 1 0,0-1 0,0 1 0,0-1 0,0 1 0,0-1 0,0 1 0,0-1 0,-1 1 0,1-1 0,0 1 0,0-1 0,-1 1 0,1-1 0,0 1 0,-1-1 0,1 1 0,0-1 0,-1 1 0,1-1 0,0 0 0,-1 1 0,1-1 0,-1 0 0,1 1 0,-1-1 0,1 0 0,-1 0 0,0 1 0,-25 10 0,25-10 0,-46 15 0,-83 17 0,108-31 0,0 0 0,-33-3 0,40 0 0,1 0 0,-1 1 0,1 1 0,-1 0 0,1 1 0,0 1 0,-25 7 0,62-6 0,234-3 0,-148-2 0,-154 0 0,1 3 0,-1 1 0,1 3 0,-48 11 0,90-17 0,1 1 0,0-1 0,-1 0 0,1 1 0,-1-1 0,1 1 0,0-1 0,-1 1 0,1 0 0,0-1 0,0 1 0,-3 2 0,5-3 0,-1 0 0,1 1 0,-1-1 0,0 0 0,1 1 0,-1-1 0,1 0 0,-1 1 0,1-1 0,-1 0 0,1 0 0,-1 0 0,1 1 0,-1-1 0,1 0 0,-1 0 0,1 0 0,-1 0 0,1 0 0,-1 0 0,1 0 0,0 0 0,45 1 0,-44-1 0,265-2 0,-490 2 0,678 0 0,-438 1 0,1 1 0,0 1 0,-1 0 0,0 1 0,0 1 0,22 10 0,7 0 0,-26-10 0,36 1 0,-52-5 0,-5-1 0,-96 0 0,-37-2 0,128 2 0,-1 0 0,1-1 0,-1 0 0,1 0 0,-1 0 0,1-1 0,-1 0 0,1 0 0,0-1 0,-7-3 0,13 6 0,-1 0 0,1 0 0,0-1 0,0 1 0,0 0 0,0 0 0,-1 0 0,1 0 0,0 0 0,0 0 0,0-1 0,0 1 0,-1 0 0,1 0 0,0 0 0,0 0 0,0-1 0,0 1 0,0 0 0,0 0 0,0 0 0,0-1 0,0 1 0,0 0 0,0 0 0,0-1 0,0 1 0,0 0 0,0 0 0,0 0 0,0-1 0,0 1 0,0 0 0,0 0 0,0 0 0,0-1 0,0 1 0,0 0 0,0 0 0,0-1 0,10-4 0,15 0 0,71 2 0,-68 3 0,1-1 0,54-9 0,-81 9 0,-1 1 0,1 0 0,0-1 0,0 0 0,-1 1 0,1-1 0,0 0 0,-1 0 0,1 0 0,-1 0 0,1 0 0,2-2 0,-4 3 0,0-1 0,0 1 0,1 0 0,-1-1 0,0 1 0,0 0 0,0 0 0,0-1 0,0 1 0,0 0 0,0-1 0,0 1 0,0 0 0,0-1 0,0 1 0,0 0 0,0-1 0,0 1 0,0 0 0,0-1 0,0 1 0,0 0 0,0 0 0,0-1 0,-1 1 0,1-1 0,-12-8 0,-5 2 0,0 1 0,-1 1 0,1 0 0,-1 1 0,0 1 0,0 1 0,0 1 0,-19 0 0,-13-1 0,46 1 0,0 0 0,0 1 0,0-1 0,0-1 0,0 1 0,1-1 0,-1 1 0,0-1 0,1 0 0,-1-1 0,1 1 0,-6-5 0,-2-4 0,-22-24 0,-3-5 0,17 27 0,16 11 0,-1 0 0,1-1 0,-1 1 0,1-1 0,0 0 0,-5-5 0,8 7 0,0 1 0,0 0 0,0-1 0,0 1 0,1 0 0,-1-1 0,0 1 0,0-1 0,0 1 0,0 0 0,0 0 0,0-1 0,0 1 0,1 0 0,-1-1 0,0 1 0,0 0 0,1 0 0,-1-1 0,0 1 0,0 0 0,1 0 0,-1-1 0,0 1 0,0 0 0,1 0 0,-1 0 0,0 0 0,1-1 0,-1 1 0,0 0 0,1 0 0,-1 0 0,0 0 0,1 0 0,-1 0 0,0 0 0,1 0 0,-1 0 0,0 0 0,1 0 0,-1 0 0,1 0 0,-1 0 0,22-1 0,-21 1 0,250 4 0,-159 4 0,46 2 0,17-10 0,-231-1 0,-85 2 0,139 3 0,-1 0 0,1 1 0,-30 12 0,25-8 0,-36 7 0,49-13 0,15-3 0,-1 0 0,0 0 0,0 0 0,0 0 0,0 0 0,0 0 0,0 0 0,0 0 0,0 0 0,0 0 0,0 0 0,0 0 0,0 0 0,0 0 0,0 0 0,0 0 0,0 0 0,0 0 0,0 0 0,0 0 0,0 1 0,0-1 0,0 0 0,0 0 0,0 0 0,0 0 0,0 0 0,0 0 0,0 0 0,0 0 0,0 0 0,0 0 0,0 0 0,0 0 0,0 0 0,0 0 0,0 0 0,0 0 0,0 0 0,0 0 0,23 0 0,-14 0 0,70-1 0,127 2 0,-202-1 0,0 0 0,-1 0 0,1 0 0,0 1 0,-1 0 0,1-1 0,-1 1 0,1 1 0,-1-1 0,1 0 0,2 3 0,-9-3 0,0 1 0,0-1 0,0 0 0,-1 0 0,1-1 0,0 1 0,-1-1 0,-4 0 0,-22 2 0,0-2 0,1-1 0,-1-1 0,0-2 0,1-1 0,-48-14 0,55 12 0,-26-8 0,45 14 0,0 0 0,0-1 0,1 1 0,-1-1 0,0 1 0,1-1 0,-1 0 0,1 0 0,0 0 0,0 0 0,0-1 0,-3-3 0,5 6 0,-1-1 0,1 1 0,0-1 0,0 1 0,0-1 0,0 1 0,0-1 0,0 1 0,0-1 0,0 1 0,0-1 0,0 1 0,0-1 0,0 1 0,0-1 0,1 1 0,-1-1 0,0 1 0,0-1 0,0 1 0,1 0 0,-1-1 0,0 1 0,1-1 0,-1 1 0,0 0 0,1-1 0,-1 1 0,0 0 0,1-1 0,-1 1 0,1 0 0,-1-1 0,0 1 0,1 0 0,-1 0 0,1 0 0,-1 0 0,1-1 0,-1 1 0,1 0 0,-1 0 0,1 0 0,-1 0 0,1 0 0,0 0 0,28-3 0,-27 3 0,250-1 0,-115 3 0,-123-2 0,-4-1 0,-1 1 0,0 1 0,0-1 0,1 1 0,-1 1 0,13 3 0,-21-4 0,1-1 0,0 1 0,-1 0 0,1 0 0,-1 0 0,1 0 0,-1 0 0,1 0 0,-1 1 0,0-1 0,0 0 0,1 1 0,-1-1 0,0 1 0,1 2 0,-1-1 0,0-1 0,0 1 0,-1 0 0,1-1 0,-1 1 0,0 0 0,0 0 0,0-1 0,0 1 0,0 0 0,-1-1 0,1 1 0,-2 4 0,-5 20 0,2 0 0,0 0 0,2 0 0,1 47 0,2-71 0,0 1 0,0-1 0,0 1 0,0 0 0,-1-1 0,0 1 0,1-1 0,-1 1 0,-1-1 0,1 1 0,0-1 0,-1 0 0,0 0 0,0 0 0,-2 4 0,1-5 0,1 1 0,-1-1 0,0 0 0,0 0 0,0-1 0,0 1 0,0-1 0,0 1 0,0-1 0,-1 0 0,1 0 0,0 0 0,-1-1 0,1 1 0,0-1 0,-5 0 0,-21 2 0,0-2 0,0 0 0,-51-9 0,73 7 0,-1 0 0,0-1 0,1 0 0,-1-1 0,-10-6 0,15 8 0,-1 0 0,1 0 0,0 0 0,1-1 0,-1 1 0,0-1 0,1 0 0,-1 0 0,1 0 0,0 0 0,0 0 0,0 0 0,-3-7 0,5 9 0,0 0 0,0 0 0,0 0 0,0 0 0,0 0 0,0-1 0,0 1 0,1 0 0,-1 0 0,0 0 0,1 0 0,-1 0 0,1 0 0,-1 0 0,1 0 0,-1 0 0,1 0 0,0 0 0,-1 0 0,1 0 0,0 1 0,0-1 0,-1 0 0,1 0 0,0 1 0,0-1 0,0 1 0,0-1 0,0 1 0,0-1 0,0 1 0,2-1 0,36-11 0,17 6 0,-43 5 0,0 0 0,0-1 0,0 0 0,0-1 0,14-5 0,0-2 0,34-16 0,-101 22 0,-75 5 0,131-1 0,33 2 0,-46-2 0,0 0 0,-1 1 0,1 0 0,-1 0 0,1-1 0,0 1 0,-1 1 0,0-1 0,1 0 0,-1 1 0,0-1 0,0 1 0,0 0 0,1-1 0,1 4 0,-4-4 0,1-1 0,0 1 0,-1 0 0,1 0 0,-1 0 0,1 0 0,-1 0 0,1 0 0,-1 0 0,0 0 0,1 0 0,-1 1 0,0-1 0,0 0 0,0 0 0,0 0 0,0 0 0,0 0 0,0 0 0,0 0 0,0 0 0,-1 0 0,1 1 0,0-1 0,-1 0 0,1 0 0,-1 0 0,1 0 0,-1-1 0,0 1 0,1 0 0,-1 0 0,-1 1 0,-3 3 0,-1 0 0,1 0 0,-1-1 0,-9 5 0,-10 10 0,25-19 0,0 0 0,-1 0 0,1 0 0,0 0 0,0 1 0,0-1 0,0 0 0,0 0 0,0 0 0,0 0 0,0 1 0,-1-1 0,1 0 0,0 0 0,0 0 0,0 1 0,0-1 0,0 0 0,0 0 0,0 1 0,0-1 0,0 0 0,0 0 0,0 0 0,0 1 0,1-1 0,-1 0 0,0 0 0,0 0 0,0 0 0,0 1 0,0-1 0,0 0 0,0 0 0,0 0 0,1 0 0,-1 1 0,0-1 0,0 0 0,0 0 0,12 4 0,15-2 0,-26-2 0,5 1 0,122-4 0,-127 3 0,0 0 0,0 0 0,0 0 0,0 0 0,0 0 0,-1 0 0,1-1 0,0 1 0,0 0 0,0-1 0,0 1 0,-1 0 0,1-1 0,0 1 0,0-1 0,-1 1 0,2-2 0,-2 2 0,0-1 0,0 1 0,0 0 0,0-1 0,1 1 0,-1-1 0,0 1 0,0 0 0,0-1 0,0 1 0,0 0 0,-1-1 0,1 1 0,0-1 0,0 1 0,0 0 0,0-1 0,0 1 0,0 0 0,-1-1 0,1 1 0,0 0 0,0-1 0,-1 1 0,1 0 0,-1-1 0,0-1 0,-1 0 0,-1 0 0,1 1 0,0-1 0,0 1 0,-1-1 0,1 1 0,0 0 0,-5-2 0,-15-3 0,5 2 0,1 0 0,-1-2 0,1 0 0,-26-14 0,38 18 0,0-1 0,0 0 0,0 0 0,0 0 0,1-1 0,0 1 0,-1-1 0,1 1 0,1-1 0,-1 0 0,0-1 0,1 1 0,0 0 0,0 0 0,0-1 0,1 0 0,-1 1 0,1-1 0,0 0 0,1 1 0,-1-10 0,0 10 0,1-4 0,0-1 0,0 1 0,0 0 0,4-17 0,-4 23 0,1 0 0,0 0 0,-1 0 0,1 0 0,0 0 0,0 0 0,0 1 0,0-1 0,0 0 0,1 1 0,-1-1 0,0 1 0,1-1 0,-1 1 0,1 0 0,0 0 0,-1-1 0,1 1 0,0 0 0,0 0 0,0 1 0,0-1 0,-1 0 0,1 1 0,4-1 0,4-1 0,0 1 0,0 0 0,0 0 0,0 1 0,0 1 0,17 2 0,-24-2 0,1 0 0,0 0 0,0 0 0,0 0 0,-1 1 0,1 0 0,-1 0 0,1 0 0,-1 0 0,0 0 0,0 1 0,0-1 0,0 1 0,0 0 0,0 0 0,-1 0 0,1 0 0,-1 0 0,2 4 0,1 4 44,-1-1 0,0 1 0,-1 0 1,0 0-1,-1 0 0,2 22 0,-4 69-562,-1-55-638,0-29-5670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2T02:31:10.358"/>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prstGeom prst="rect">
            <a:avLst/>
          </a:prstGeom>
        </p:spPr>
        <p:txBody>
          <a:bodyPr spcFirstLastPara="1" wrap="square" lIns="91425" tIns="91425" rIns="91425" bIns="91425" anchor="t" anchorCtr="0">
            <a:noAutofit/>
          </a:bodyPr>
          <a:lstStyle/>
          <a:p>
            <a:pPr lvl="0"/>
            <a:r>
              <a:rPr lang="en-IN" sz="3100" dirty="0"/>
              <a:t>An Investigation of Credit card Default Prediction in Imbalanced datasets</a:t>
            </a:r>
            <a:endParaRPr sz="3100"/>
          </a:p>
        </p:txBody>
      </p:sp>
      <p:sp>
        <p:nvSpPr>
          <p:cNvPr id="3" name="Subtitle 2"/>
          <p:cNvSpPr>
            <a:spLocks noGrp="1"/>
          </p:cNvSpPr>
          <p:nvPr>
            <p:ph type="subTitle" idx="1"/>
          </p:nvPr>
        </p:nvSpPr>
        <p:spPr/>
        <p:txBody>
          <a:bodyPr/>
          <a:lstStyle/>
          <a:p>
            <a:r>
              <a:rPr lang="en-IN" sz="1000" dirty="0">
                <a:latin typeface="Calibri" panose="020F0502020204030204" pitchFamily="34" charset="0"/>
                <a:cs typeface="Calibri" panose="020F0502020204030204" pitchFamily="34" charset="0"/>
              </a:rPr>
              <a:t>                                                                    			</a:t>
            </a:r>
            <a:r>
              <a:rPr lang="en-IN" sz="1050" dirty="0">
                <a:solidFill>
                  <a:schemeClr val="bg1"/>
                </a:solidFill>
                <a:latin typeface="Calibri" panose="020F0502020204030204" pitchFamily="34" charset="0"/>
                <a:cs typeface="Calibri" panose="020F0502020204030204" pitchFamily="34" charset="0"/>
              </a:rPr>
              <a:t>Guide : Sri M. Naveen</a:t>
            </a:r>
            <a:endParaRPr lang="sv-SE" sz="1050" dirty="0">
              <a:solidFill>
                <a:schemeClr val="bg1"/>
              </a:solidFill>
            </a:endParaRPr>
          </a:p>
          <a:p>
            <a:endParaRPr lang="sv-SE" sz="1000" dirty="0" smtClean="0">
              <a:solidFill>
                <a:schemeClr val="bg1"/>
              </a:solidFill>
            </a:endParaRPr>
          </a:p>
          <a:p>
            <a:r>
              <a:rPr lang="sv-SE" sz="1000" dirty="0" smtClean="0">
                <a:solidFill>
                  <a:schemeClr val="bg1"/>
                </a:solidFill>
              </a:rPr>
              <a:t>  </a:t>
            </a:r>
            <a:r>
              <a:rPr lang="sv-SE" sz="1000" dirty="0">
                <a:solidFill>
                  <a:schemeClr val="bg1"/>
                </a:solidFill>
              </a:rPr>
              <a:t>						                 T. Navya Sri (Y18CS164)</a:t>
            </a:r>
          </a:p>
          <a:p>
            <a:r>
              <a:rPr lang="sv-SE" sz="1000" dirty="0">
                <a:solidFill>
                  <a:schemeClr val="bg1"/>
                </a:solidFill>
              </a:rPr>
              <a:t>               </a:t>
            </a:r>
            <a:r>
              <a:rPr lang="sv-SE" sz="1000" dirty="0" smtClean="0">
                <a:solidFill>
                  <a:schemeClr val="bg1"/>
                </a:solidFill>
              </a:rPr>
              <a:t>	</a:t>
            </a:r>
            <a:r>
              <a:rPr lang="sv-SE" sz="1000" dirty="0">
                <a:solidFill>
                  <a:schemeClr val="bg1"/>
                </a:solidFill>
              </a:rPr>
              <a:t>					 R. Mallikarjuna Chari(Y18CS149)</a:t>
            </a:r>
          </a:p>
          <a:p>
            <a:r>
              <a:rPr lang="sv-SE" sz="1000" dirty="0">
                <a:solidFill>
                  <a:schemeClr val="bg1"/>
                </a:solidFill>
              </a:rPr>
              <a:t>					                                      </a:t>
            </a:r>
            <a:r>
              <a:rPr lang="sv-SE" sz="1000" dirty="0" smtClean="0">
                <a:solidFill>
                  <a:schemeClr val="bg1"/>
                </a:solidFill>
              </a:rPr>
              <a:t>     S. </a:t>
            </a:r>
            <a:r>
              <a:rPr lang="sv-SE" sz="1000" dirty="0">
                <a:solidFill>
                  <a:schemeClr val="bg1"/>
                </a:solidFill>
              </a:rPr>
              <a:t>Roshita (Y18CS151)</a:t>
            </a:r>
          </a:p>
          <a:p>
            <a:pPr>
              <a:buNone/>
            </a:pPr>
            <a:endParaRPr lang="en-IN" sz="1000" dirty="0">
              <a:solidFill>
                <a:schemeClr val="bg1"/>
              </a:solidFill>
              <a:latin typeface="Calibri" panose="020F0502020204030204" pitchFamily="34" charset="0"/>
              <a:cs typeface="Calibri" panose="020F0502020204030204" pitchFamily="34" charset="0"/>
            </a:endParaRPr>
          </a:p>
          <a:p>
            <a:pPr>
              <a:buNone/>
            </a:pPr>
            <a:endParaRPr lang="en-IN" sz="1000" dirty="0">
              <a:solidFill>
                <a:schemeClr val="bg1"/>
              </a:solidFill>
              <a:latin typeface="Calibri" panose="020F0502020204030204" pitchFamily="34" charset="0"/>
              <a:cs typeface="Calibri" panose="020F0502020204030204" pitchFamily="34" charset="0"/>
            </a:endParaRPr>
          </a:p>
          <a:p>
            <a:pPr>
              <a:buNone/>
            </a:pPr>
            <a:endParaRPr lang="en-IN" sz="1000" dirty="0">
              <a:latin typeface="Calibri" panose="020F0502020204030204" pitchFamily="34" charset="0"/>
              <a:cs typeface="Calibri" panose="020F0502020204030204" pitchFamily="34" charset="0"/>
            </a:endParaRPr>
          </a:p>
          <a:p>
            <a:pPr>
              <a:buNone/>
            </a:pPr>
            <a:r>
              <a:rPr lang="en-IN" sz="1000" dirty="0">
                <a:latin typeface="Calibri" panose="020F0502020204030204" pitchFamily="34" charset="0"/>
                <a:cs typeface="Calibri" panose="020F0502020204030204" pitchFamily="34" charset="0"/>
              </a:rPr>
              <a:t>     															</a:t>
            </a:r>
          </a:p>
          <a:p>
            <a:pPr>
              <a:buNone/>
            </a:pPr>
            <a:r>
              <a:rPr lang="en-IN" sz="1000" dirty="0">
                <a:latin typeface="Calibri" panose="020F0502020204030204" pitchFamily="34" charset="0"/>
                <a:cs typeface="Calibri" panose="020F0502020204030204" pitchFamily="34" charset="0"/>
              </a:rPr>
              <a:t>						</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87772-5046-4C80-821C-DBADD0D4BA4F}"/>
              </a:ext>
            </a:extLst>
          </p:cNvPr>
          <p:cNvSpPr>
            <a:spLocks noGrp="1"/>
          </p:cNvSpPr>
          <p:nvPr>
            <p:ph type="title"/>
          </p:nvPr>
        </p:nvSpPr>
        <p:spPr/>
        <p:txBody>
          <a:bodyPr/>
          <a:lstStyle/>
          <a:p>
            <a:r>
              <a:rPr lang="en-IN" dirty="0" err="1" smtClean="0"/>
              <a:t>Resampling</a:t>
            </a:r>
            <a:r>
              <a:rPr lang="en-IN" dirty="0" smtClean="0"/>
              <a:t> Methods</a:t>
            </a:r>
            <a:endParaRPr lang="en-IN" dirty="0"/>
          </a:p>
        </p:txBody>
      </p:sp>
      <p:sp>
        <p:nvSpPr>
          <p:cNvPr id="3" name="Text Placeholder 2">
            <a:extLst>
              <a:ext uri="{FF2B5EF4-FFF2-40B4-BE49-F238E27FC236}">
                <a16:creationId xmlns:a16="http://schemas.microsoft.com/office/drawing/2014/main" xmlns="" id="{C0717CB4-F1F7-4840-8BC4-0A70009539C4}"/>
              </a:ext>
            </a:extLst>
          </p:cNvPr>
          <p:cNvSpPr>
            <a:spLocks noGrp="1"/>
          </p:cNvSpPr>
          <p:nvPr>
            <p:ph type="body" idx="1"/>
          </p:nvPr>
        </p:nvSpPr>
        <p:spPr/>
        <p:txBody>
          <a:bodyPr/>
          <a:lstStyle/>
          <a:p>
            <a:pPr>
              <a:buFont typeface="Arial" panose="020B0604020202020204" pitchFamily="34" charset="0"/>
              <a:buChar char="•"/>
            </a:pPr>
            <a:r>
              <a:rPr lang="en-US" sz="1600" dirty="0"/>
              <a:t>Random </a:t>
            </a:r>
            <a:r>
              <a:rPr lang="en-US" sz="1600" dirty="0" err="1" smtClean="0"/>
              <a:t>undersampling</a:t>
            </a:r>
            <a:endParaRPr lang="en-US" sz="1600" dirty="0" smtClean="0"/>
          </a:p>
          <a:p>
            <a:pPr>
              <a:buFont typeface="Arial" panose="020B0604020202020204" pitchFamily="34" charset="0"/>
              <a:buChar char="•"/>
            </a:pPr>
            <a:endParaRPr lang="en-US" sz="1600" dirty="0"/>
          </a:p>
          <a:p>
            <a:pPr lvl="1">
              <a:buFont typeface="Arial" panose="020B0604020202020204" pitchFamily="34" charset="0"/>
              <a:buChar char="•"/>
            </a:pPr>
            <a:r>
              <a:rPr lang="en-US" sz="1400" dirty="0">
                <a:latin typeface="+mn-lt"/>
              </a:rPr>
              <a:t>Random </a:t>
            </a:r>
            <a:r>
              <a:rPr lang="en-US" sz="1400" dirty="0" err="1">
                <a:latin typeface="+mn-lt"/>
              </a:rPr>
              <a:t>undersampling</a:t>
            </a:r>
            <a:r>
              <a:rPr lang="en-US" sz="1400" dirty="0">
                <a:latin typeface="+mn-lt"/>
              </a:rPr>
              <a:t> is a simple </a:t>
            </a:r>
            <a:r>
              <a:rPr lang="en-US" sz="1400" dirty="0" err="1">
                <a:latin typeface="+mn-lt"/>
              </a:rPr>
              <a:t>undersampling</a:t>
            </a:r>
            <a:r>
              <a:rPr lang="en-US" sz="1400" dirty="0">
                <a:latin typeface="+mn-lt"/>
              </a:rPr>
              <a:t> based approach</a:t>
            </a:r>
            <a:r>
              <a:rPr lang="en-US" sz="1400" dirty="0" smtClean="0">
                <a:latin typeface="+mn-lt"/>
              </a:rPr>
              <a:t>.</a:t>
            </a:r>
          </a:p>
          <a:p>
            <a:pPr lvl="1">
              <a:buFont typeface="Arial" panose="020B0604020202020204" pitchFamily="34" charset="0"/>
              <a:buChar char="•"/>
            </a:pPr>
            <a:endParaRPr lang="en-US" sz="1400" dirty="0">
              <a:latin typeface="+mn-lt"/>
            </a:endParaRPr>
          </a:p>
          <a:p>
            <a:pPr lvl="1">
              <a:buFont typeface="Arial" panose="020B0604020202020204" pitchFamily="34" charset="0"/>
              <a:buChar char="•"/>
            </a:pPr>
            <a:r>
              <a:rPr lang="en-US" sz="1400" dirty="0">
                <a:latin typeface="+mn-lt"/>
              </a:rPr>
              <a:t>Majority class instances in the training set are randomly eliminated until the ratio between the minority, and the majority class is at the desired level</a:t>
            </a:r>
            <a:r>
              <a:rPr lang="en-US" sz="1400" dirty="0" smtClean="0">
                <a:latin typeface="+mn-lt"/>
              </a:rPr>
              <a:t>.</a:t>
            </a:r>
          </a:p>
          <a:p>
            <a:pPr lvl="1">
              <a:buFont typeface="Arial" panose="020B0604020202020204" pitchFamily="34" charset="0"/>
              <a:buChar char="•"/>
            </a:pPr>
            <a:endParaRPr lang="en-IN" sz="1400" dirty="0" smtClean="0">
              <a:latin typeface="+mn-lt"/>
            </a:endParaRPr>
          </a:p>
          <a:p>
            <a:pPr lvl="1">
              <a:buFont typeface="Arial" panose="020B0604020202020204" pitchFamily="34" charset="0"/>
              <a:buChar char="•"/>
            </a:pPr>
            <a:r>
              <a:rPr lang="en-US" sz="1400" dirty="0" smtClean="0"/>
              <a:t>In particular, crucial details on the decision boundary between the minority and majority class may be eliminated</a:t>
            </a:r>
            <a:endParaRPr lang="en-US" sz="1400" dirty="0">
              <a:latin typeface="+mn-lt"/>
            </a:endParaRPr>
          </a:p>
          <a:p>
            <a:endParaRPr lang="en-US" sz="1600" dirty="0"/>
          </a:p>
          <a:p>
            <a:endParaRPr lang="en-US" sz="1400" dirty="0"/>
          </a:p>
          <a:p>
            <a:endParaRPr lang="en-US" sz="1400" dirty="0"/>
          </a:p>
          <a:p>
            <a:pPr marL="990600" lvl="2" indent="0">
              <a:buNone/>
            </a:pPr>
            <a:r>
              <a:rPr lang="en-US" sz="1400" dirty="0"/>
              <a:t>	</a:t>
            </a:r>
            <a:endParaRPr lang="en-IN" sz="1400" dirty="0"/>
          </a:p>
        </p:txBody>
      </p:sp>
      <p:sp>
        <p:nvSpPr>
          <p:cNvPr id="4" name="Slide Number Placeholder 3">
            <a:extLst>
              <a:ext uri="{FF2B5EF4-FFF2-40B4-BE49-F238E27FC236}">
                <a16:creationId xmlns:a16="http://schemas.microsoft.com/office/drawing/2014/main" xmlns="" id="{D4E567C9-5A6B-4A43-900B-38E809AC2E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extLst>
      <p:ext uri="{BB962C8B-B14F-4D97-AF65-F5344CB8AC3E}">
        <p14:creationId xmlns:p14="http://schemas.microsoft.com/office/powerpoint/2010/main" xmlns="" val="216410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C646B2-2036-4296-A002-E78B3C96BAC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757AC473-153A-4BFF-AF91-66C1878897AA}"/>
              </a:ext>
            </a:extLst>
          </p:cNvPr>
          <p:cNvSpPr>
            <a:spLocks noGrp="1"/>
          </p:cNvSpPr>
          <p:nvPr>
            <p:ph type="body" idx="1"/>
          </p:nvPr>
        </p:nvSpPr>
        <p:spPr/>
        <p:txBody>
          <a:bodyPr/>
          <a:lstStyle/>
          <a:p>
            <a:pPr>
              <a:buFont typeface="Arial" panose="020B0604020202020204" pitchFamily="34" charset="0"/>
              <a:buChar char="•"/>
            </a:pPr>
            <a:r>
              <a:rPr lang="en-US" sz="1600" dirty="0">
                <a:latin typeface="+mn-lt"/>
                <a:ea typeface="Lato" panose="020F0502020204030203" pitchFamily="34" charset="0"/>
                <a:cs typeface="Lato" panose="020F0502020204030203" pitchFamily="34" charset="0"/>
              </a:rPr>
              <a:t>Cluster </a:t>
            </a:r>
            <a:r>
              <a:rPr lang="en-IN" sz="1600" dirty="0" err="1" smtClean="0">
                <a:latin typeface="+mn-lt"/>
                <a:ea typeface="Lato" panose="020F0502020204030203" pitchFamily="34" charset="0"/>
                <a:cs typeface="Lato" panose="020F0502020204030203" pitchFamily="34" charset="0"/>
              </a:rPr>
              <a:t>Centroid</a:t>
            </a:r>
            <a:endParaRPr lang="en-IN" sz="1600" dirty="0" smtClean="0">
              <a:latin typeface="+mn-lt"/>
              <a:ea typeface="Lato" panose="020F0502020204030203" pitchFamily="34" charset="0"/>
              <a:cs typeface="Lato" panose="020F0502020204030203" pitchFamily="34" charset="0"/>
            </a:endParaRPr>
          </a:p>
          <a:p>
            <a:pPr>
              <a:buFont typeface="Arial" panose="020B0604020202020204" pitchFamily="34" charset="0"/>
              <a:buChar char="•"/>
            </a:pPr>
            <a:endParaRPr lang="en-IN" sz="1600" dirty="0">
              <a:latin typeface="+mn-lt"/>
              <a:ea typeface="Lato" panose="020F0502020204030203" pitchFamily="34" charset="0"/>
              <a:cs typeface="Lato" panose="020F0502020204030203" pitchFamily="34" charset="0"/>
            </a:endParaRPr>
          </a:p>
          <a:p>
            <a:pPr lvl="1">
              <a:buFont typeface="Arial" panose="020B0604020202020204" pitchFamily="34" charset="0"/>
              <a:buChar char="•"/>
            </a:pPr>
            <a:r>
              <a:rPr lang="en-US" sz="1400" dirty="0">
                <a:latin typeface="+mn-lt"/>
                <a:ea typeface="Lato" panose="020F0502020204030203" pitchFamily="34" charset="0"/>
                <a:cs typeface="Lato" panose="020F0502020204030203" pitchFamily="34" charset="0"/>
              </a:rPr>
              <a:t>One major problem of using </a:t>
            </a:r>
            <a:r>
              <a:rPr lang="en-US" sz="1400" dirty="0" err="1">
                <a:latin typeface="+mn-lt"/>
                <a:ea typeface="Lato" panose="020F0502020204030203" pitchFamily="34" charset="0"/>
                <a:cs typeface="Lato" panose="020F0502020204030203" pitchFamily="34" charset="0"/>
              </a:rPr>
              <a:t>undersampling</a:t>
            </a:r>
            <a:r>
              <a:rPr lang="en-US" sz="1400" dirty="0">
                <a:latin typeface="+mn-lt"/>
                <a:ea typeface="Lato" panose="020F0502020204030203" pitchFamily="34" charset="0"/>
                <a:cs typeface="Lato" panose="020F0502020204030203" pitchFamily="34" charset="0"/>
              </a:rPr>
              <a:t> is that important information may be lost from the majority class, which can be  </a:t>
            </a:r>
            <a:endParaRPr lang="en-US" sz="1400" dirty="0" smtClean="0">
              <a:latin typeface="+mn-lt"/>
              <a:ea typeface="Lato" panose="020F0502020204030203" pitchFamily="34" charset="0"/>
              <a:cs typeface="Lato" panose="020F0502020204030203" pitchFamily="34" charset="0"/>
            </a:endParaRPr>
          </a:p>
          <a:p>
            <a:pPr lvl="1">
              <a:buFont typeface="Arial" panose="020B0604020202020204" pitchFamily="34" charset="0"/>
              <a:buChar char="•"/>
            </a:pPr>
            <a:r>
              <a:rPr lang="en-US" sz="1400" dirty="0" smtClean="0">
                <a:latin typeface="+mn-lt"/>
                <a:ea typeface="Lato" panose="020F0502020204030203" pitchFamily="34" charset="0"/>
                <a:cs typeface="Lato" panose="020F0502020204030203" pitchFamily="34" charset="0"/>
              </a:rPr>
              <a:t>misclassified </a:t>
            </a:r>
            <a:r>
              <a:rPr lang="en-US" sz="1400" dirty="0">
                <a:latin typeface="+mn-lt"/>
                <a:ea typeface="Lato" panose="020F0502020204030203" pitchFamily="34" charset="0"/>
                <a:cs typeface="Lato" panose="020F0502020204030203" pitchFamily="34" charset="0"/>
              </a:rPr>
              <a:t>after classification</a:t>
            </a:r>
            <a:r>
              <a:rPr lang="en-US" sz="1400" dirty="0" smtClean="0">
                <a:latin typeface="+mn-lt"/>
                <a:ea typeface="Lato" panose="020F0502020204030203" pitchFamily="34" charset="0"/>
                <a:cs typeface="Lato" panose="020F0502020204030203" pitchFamily="34" charset="0"/>
              </a:rPr>
              <a:t>.</a:t>
            </a:r>
          </a:p>
          <a:p>
            <a:pPr lvl="1">
              <a:buFont typeface="Arial" panose="020B0604020202020204" pitchFamily="34" charset="0"/>
              <a:buChar char="•"/>
            </a:pPr>
            <a:endParaRPr lang="en-US" sz="1400" dirty="0">
              <a:latin typeface="+mn-lt"/>
              <a:ea typeface="Lato" panose="020F0502020204030203" pitchFamily="34" charset="0"/>
              <a:cs typeface="Lato" panose="020F0502020204030203" pitchFamily="34" charset="0"/>
            </a:endParaRPr>
          </a:p>
          <a:p>
            <a:pPr lvl="1">
              <a:buFont typeface="Arial" panose="020B0604020202020204" pitchFamily="34" charset="0"/>
              <a:buChar char="•"/>
            </a:pPr>
            <a:r>
              <a:rPr lang="en-US" sz="1400" dirty="0">
                <a:latin typeface="+mn-lt"/>
                <a:ea typeface="Lato" panose="020F0502020204030203" pitchFamily="34" charset="0"/>
                <a:cs typeface="Lato" panose="020F0502020204030203" pitchFamily="34" charset="0"/>
              </a:rPr>
              <a:t>To overcome this problem, the Cluster Centroids method has been </a:t>
            </a:r>
            <a:r>
              <a:rPr lang="en-US" sz="1400" dirty="0" smtClean="0">
                <a:latin typeface="+mn-lt"/>
                <a:ea typeface="Lato" panose="020F0502020204030203" pitchFamily="34" charset="0"/>
                <a:cs typeface="Lato" panose="020F0502020204030203" pitchFamily="34" charset="0"/>
              </a:rPr>
              <a:t>introduced.</a:t>
            </a:r>
          </a:p>
          <a:p>
            <a:pPr lvl="1">
              <a:buFont typeface="Arial" panose="020B0604020202020204" pitchFamily="34" charset="0"/>
              <a:buChar char="•"/>
            </a:pPr>
            <a:endParaRPr lang="en-US" sz="1400" dirty="0">
              <a:latin typeface="+mn-lt"/>
              <a:ea typeface="Lato" panose="020F0502020204030203" pitchFamily="34" charset="0"/>
              <a:cs typeface="Lato" panose="020F0502020204030203" pitchFamily="34" charset="0"/>
            </a:endParaRPr>
          </a:p>
          <a:p>
            <a:pPr lvl="1">
              <a:buFont typeface="Arial" panose="020B0604020202020204" pitchFamily="34" charset="0"/>
              <a:buChar char="•"/>
            </a:pPr>
            <a:r>
              <a:rPr lang="en-US" sz="1400" dirty="0">
                <a:latin typeface="+mn-lt"/>
                <a:ea typeface="Lato" panose="020F0502020204030203" pitchFamily="34" charset="0"/>
                <a:cs typeface="Lato" panose="020F0502020204030203" pitchFamily="34" charset="0"/>
              </a:rPr>
              <a:t>Cluster Centroids </a:t>
            </a:r>
            <a:r>
              <a:rPr lang="en-US" sz="1400" dirty="0" err="1">
                <a:latin typeface="+mn-lt"/>
                <a:ea typeface="Lato" panose="020F0502020204030203" pitchFamily="34" charset="0"/>
                <a:cs typeface="Lato" panose="020F0502020204030203" pitchFamily="34" charset="0"/>
              </a:rPr>
              <a:t>undersamples</a:t>
            </a:r>
            <a:r>
              <a:rPr lang="en-US" sz="1400" dirty="0">
                <a:latin typeface="+mn-lt"/>
                <a:ea typeface="Lato" panose="020F0502020204030203" pitchFamily="34" charset="0"/>
                <a:cs typeface="Lato" panose="020F0502020204030203" pitchFamily="34" charset="0"/>
              </a:rPr>
              <a:t> the majority class by replacing majority samples from clusters with the cluster of centroids using the K-means algorithm by considering the ratio of majority class samples to minority class samples.</a:t>
            </a:r>
            <a:endParaRPr lang="en-IN" sz="1400" dirty="0">
              <a:latin typeface="+mn-lt"/>
              <a:ea typeface="Lato" panose="020F0502020204030203" pitchFamily="34" charset="0"/>
              <a:cs typeface="Lato" panose="020F0502020204030203" pitchFamily="34" charset="0"/>
            </a:endParaRPr>
          </a:p>
        </p:txBody>
      </p:sp>
      <p:sp>
        <p:nvSpPr>
          <p:cNvPr id="4" name="Slide Number Placeholder 3">
            <a:extLst>
              <a:ext uri="{FF2B5EF4-FFF2-40B4-BE49-F238E27FC236}">
                <a16:creationId xmlns:a16="http://schemas.microsoft.com/office/drawing/2014/main" xmlns="" id="{782F1F8D-04D2-484C-8B59-BD31268049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p14="http://schemas.microsoft.com/office/powerpoint/2010/main" xmlns="" val="311250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SYNTHETIC MINORITY OVERSAMPLING TECHNIQUE</a:t>
            </a:r>
            <a:endParaRPr lang="en-US" sz="2000" dirty="0"/>
          </a:p>
        </p:txBody>
      </p:sp>
      <p:sp>
        <p:nvSpPr>
          <p:cNvPr id="3" name="Text Placeholder 2"/>
          <p:cNvSpPr>
            <a:spLocks noGrp="1"/>
          </p:cNvSpPr>
          <p:nvPr>
            <p:ph type="body" idx="1"/>
          </p:nvPr>
        </p:nvSpPr>
        <p:spPr/>
        <p:txBody>
          <a:bodyPr/>
          <a:lstStyle/>
          <a:p>
            <a:r>
              <a:rPr lang="en-US" sz="1800" dirty="0" smtClean="0"/>
              <a:t>SMOTE creates synthetic minority data. It over-samples the minority class by taking k (in our case, k = 5) nearest neighbors for a given minority data sample, finding the difference between the features of it and a randomly chosen neighbors</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ADASYN(</a:t>
            </a:r>
            <a:r>
              <a:rPr lang="en-US" dirty="0" smtClean="0"/>
              <a:t>Adaptive Synthetic)</a:t>
            </a:r>
            <a:endParaRPr lang="en-US" dirty="0"/>
          </a:p>
        </p:txBody>
      </p:sp>
      <p:sp>
        <p:nvSpPr>
          <p:cNvPr id="3" name="Text Placeholder 2"/>
          <p:cNvSpPr>
            <a:spLocks noGrp="1"/>
          </p:cNvSpPr>
          <p:nvPr>
            <p:ph type="body" idx="1"/>
          </p:nvPr>
        </p:nvSpPr>
        <p:spPr/>
        <p:txBody>
          <a:bodyPr/>
          <a:lstStyle/>
          <a:p>
            <a:r>
              <a:rPr lang="en-US" sz="1600" dirty="0" smtClean="0"/>
              <a:t>Adaptive Synthetic (ADAYSN) oversampling technique is based on density distribution to generate synthetic data samples for each minority class inevitably</a:t>
            </a:r>
            <a:endParaRPr lang="en-IN" sz="1600"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5126" name="Picture 6"/>
          <p:cNvPicPr>
            <a:picLocks noChangeAspect="1" noChangeArrowheads="1"/>
          </p:cNvPicPr>
          <p:nvPr/>
        </p:nvPicPr>
        <p:blipFill>
          <a:blip r:embed="rId2"/>
          <a:srcRect/>
          <a:stretch>
            <a:fillRect/>
          </a:stretch>
        </p:blipFill>
        <p:spPr bwMode="auto">
          <a:xfrm>
            <a:off x="2285984" y="2357436"/>
            <a:ext cx="3009900" cy="26860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939B4EC-D5A1-4337-8771-F9C590706E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mc:AlternateContent xmlns:mc="http://schemas.openxmlformats.org/markup-compatibility/2006">
        <mc:Choice xmlns:p14="http://schemas.microsoft.com/office/powerpoint/2010/main" xmlns="" Requires="p14">
          <p:contentPart p14:bwMode="auto" r:id="rId3">
            <p14:nvContentPartPr>
              <p14:cNvPr id="10" name="Ink 9">
                <a:extLst>
                  <a:ext uri="{FF2B5EF4-FFF2-40B4-BE49-F238E27FC236}">
                    <a16:creationId xmlns:a16="http://schemas.microsoft.com/office/drawing/2014/main" id="{82A5494B-9645-434D-B41A-B1CF0F9A1721}"/>
                  </a:ext>
                </a:extLst>
              </p14:cNvPr>
              <p14:cNvContentPartPr/>
              <p14:nvPr/>
            </p14:nvContentPartPr>
            <p14:xfrm>
              <a:off x="1291139" y="195238"/>
              <a:ext cx="3240" cy="360"/>
            </p14:xfrm>
          </p:contentPart>
        </mc:Choice>
        <mc:Fallback>
          <p:pic>
            <p:nvPicPr>
              <p:cNvPr id="10" name="Ink 9">
                <a:extLst>
                  <a:ext uri="{FF2B5EF4-FFF2-40B4-BE49-F238E27FC236}">
                    <a16:creationId xmlns:a16="http://schemas.microsoft.com/office/drawing/2014/main" xmlns="" id="{82A5494B-9645-434D-B41A-B1CF0F9A1721}"/>
                  </a:ext>
                </a:extLst>
              </p:cNvPr>
              <p:cNvPicPr/>
              <p:nvPr/>
            </p:nvPicPr>
            <p:blipFill>
              <a:blip r:embed="rId4"/>
              <a:stretch>
                <a:fillRect/>
              </a:stretch>
            </p:blipFill>
            <p:spPr>
              <a:xfrm>
                <a:off x="1237139" y="87598"/>
                <a:ext cx="110880" cy="21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5">
            <p14:nvContentPartPr>
              <p14:cNvPr id="14" name="Ink 13">
                <a:extLst>
                  <a:ext uri="{FF2B5EF4-FFF2-40B4-BE49-F238E27FC236}">
                    <a16:creationId xmlns:a16="http://schemas.microsoft.com/office/drawing/2014/main" id="{A976B634-B9D8-42E9-BE73-C03A2ADBAE0C}"/>
                  </a:ext>
                </a:extLst>
              </p14:cNvPr>
              <p14:cNvContentPartPr/>
              <p14:nvPr/>
            </p14:nvContentPartPr>
            <p14:xfrm>
              <a:off x="757259" y="1379998"/>
              <a:ext cx="478800" cy="123120"/>
            </p14:xfrm>
          </p:contentPart>
        </mc:Choice>
        <mc:Fallback>
          <p:pic>
            <p:nvPicPr>
              <p:cNvPr id="14" name="Ink 13">
                <a:extLst>
                  <a:ext uri="{FF2B5EF4-FFF2-40B4-BE49-F238E27FC236}">
                    <a16:creationId xmlns:a16="http://schemas.microsoft.com/office/drawing/2014/main" xmlns="" id="{A976B634-B9D8-42E9-BE73-C03A2ADBAE0C}"/>
                  </a:ext>
                </a:extLst>
              </p:cNvPr>
              <p:cNvPicPr/>
              <p:nvPr/>
            </p:nvPicPr>
            <p:blipFill>
              <a:blip r:embed="rId6"/>
              <a:stretch>
                <a:fillRect/>
              </a:stretch>
            </p:blipFill>
            <p:spPr>
              <a:xfrm>
                <a:off x="739619" y="1361998"/>
                <a:ext cx="514440" cy="158760"/>
              </a:xfrm>
              <a:prstGeom prst="rect">
                <a:avLst/>
              </a:prstGeom>
            </p:spPr>
          </p:pic>
        </mc:Fallback>
      </mc:AlternateContent>
      <p:pic>
        <p:nvPicPr>
          <p:cNvPr id="2050" name="Picture 2"/>
          <p:cNvPicPr>
            <a:picLocks noChangeAspect="1" noChangeArrowheads="1"/>
          </p:cNvPicPr>
          <p:nvPr/>
        </p:nvPicPr>
        <p:blipFill>
          <a:blip r:embed="rId7"/>
          <a:srcRect/>
          <a:stretch>
            <a:fillRect/>
          </a:stretch>
        </p:blipFill>
        <p:spPr bwMode="auto">
          <a:xfrm>
            <a:off x="1193800" y="2041525"/>
            <a:ext cx="6756400" cy="1060450"/>
          </a:xfrm>
          <a:prstGeom prst="rect">
            <a:avLst/>
          </a:prstGeom>
          <a:noFill/>
          <a:ln w="9525">
            <a:noFill/>
            <a:miter lim="800000"/>
            <a:headEnd/>
            <a:tailEnd/>
          </a:ln>
          <a:effectLst/>
        </p:spPr>
      </p:pic>
    </p:spTree>
    <p:extLst>
      <p:ext uri="{BB962C8B-B14F-4D97-AF65-F5344CB8AC3E}">
        <p14:creationId xmlns:p14="http://schemas.microsoft.com/office/powerpoint/2010/main" xmlns="" val="1858330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1DA68-E846-48BC-A585-BA938F6BF79F}"/>
              </a:ext>
            </a:extLst>
          </p:cNvPr>
          <p:cNvSpPr>
            <a:spLocks noGrp="1"/>
          </p:cNvSpPr>
          <p:nvPr>
            <p:ph type="title"/>
          </p:nvPr>
        </p:nvSpPr>
        <p:spPr/>
        <p:txBody>
          <a:bodyPr/>
          <a:lstStyle/>
          <a:p>
            <a:r>
              <a:rPr lang="en-US" dirty="0"/>
              <a:t>Gradient Boosting</a:t>
            </a:r>
            <a:endParaRPr lang="en-IN" dirty="0"/>
          </a:p>
        </p:txBody>
      </p:sp>
      <p:sp>
        <p:nvSpPr>
          <p:cNvPr id="3" name="Text Placeholder 2">
            <a:extLst>
              <a:ext uri="{FF2B5EF4-FFF2-40B4-BE49-F238E27FC236}">
                <a16:creationId xmlns:a16="http://schemas.microsoft.com/office/drawing/2014/main" xmlns="" id="{49218B25-5B3D-4A47-92F3-D48AF54D7F2F}"/>
              </a:ext>
            </a:extLst>
          </p:cNvPr>
          <p:cNvSpPr>
            <a:spLocks noGrp="1"/>
          </p:cNvSpPr>
          <p:nvPr>
            <p:ph type="body" idx="1"/>
          </p:nvPr>
        </p:nvSpPr>
        <p:spPr/>
        <p:txBody>
          <a:bodyPr/>
          <a:lstStyle/>
          <a:p>
            <a:r>
              <a:rPr lang="en-US" sz="1400" dirty="0">
                <a:latin typeface="+mn-lt"/>
                <a:ea typeface="Lato" panose="020F0502020204030203" pitchFamily="34" charset="0"/>
                <a:cs typeface="Lato" panose="020F0502020204030203" pitchFamily="34" charset="0"/>
              </a:rPr>
              <a:t>The iterative machine learning method to solve the classification problem is known as gradient boosting. </a:t>
            </a:r>
          </a:p>
          <a:p>
            <a:r>
              <a:rPr lang="en-US" sz="1400" dirty="0">
                <a:latin typeface="+mn-lt"/>
                <a:ea typeface="Lato" panose="020F0502020204030203" pitchFamily="34" charset="0"/>
                <a:cs typeface="Lato" panose="020F0502020204030203" pitchFamily="34" charset="0"/>
              </a:rPr>
              <a:t>This technique is based on ensemble learning in which the model is trained in such a way that errors of the previous iteration are used.</a:t>
            </a:r>
          </a:p>
          <a:p>
            <a:r>
              <a:rPr lang="en-US" sz="1400" dirty="0">
                <a:latin typeface="+mn-lt"/>
                <a:ea typeface="Lato" panose="020F0502020204030203" pitchFamily="34" charset="0"/>
                <a:cs typeface="Lato" panose="020F0502020204030203" pitchFamily="34" charset="0"/>
              </a:rPr>
              <a:t>Gradient Boosting tries to maximize the predictive power of the ensemble, i.e., minimize the bias.</a:t>
            </a:r>
          </a:p>
          <a:p>
            <a:endParaRPr lang="en-IN" sz="1400" dirty="0">
              <a:latin typeface="+mn-lt"/>
              <a:ea typeface="Lato" panose="020F0502020204030203" pitchFamily="34" charset="0"/>
              <a:cs typeface="Lato" panose="020F0502020204030203" pitchFamily="34" charset="0"/>
            </a:endParaRPr>
          </a:p>
        </p:txBody>
      </p:sp>
      <p:sp>
        <p:nvSpPr>
          <p:cNvPr id="4" name="Slide Number Placeholder 3">
            <a:extLst>
              <a:ext uri="{FF2B5EF4-FFF2-40B4-BE49-F238E27FC236}">
                <a16:creationId xmlns:a16="http://schemas.microsoft.com/office/drawing/2014/main" xmlns="" id="{8924DBB3-1C45-4D34-B986-EDB38F8659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mc:AlternateContent xmlns:mc="http://schemas.openxmlformats.org/markup-compatibility/2006">
        <mc:Choice xmlns:p14="http://schemas.microsoft.com/office/powerpoint/2010/main" xmlns="" Requires="p14">
          <p:contentPart p14:bwMode="auto" r:id="rId2">
            <p14:nvContentPartPr>
              <p14:cNvPr id="6" name="Ink 5">
                <a:extLst>
                  <a:ext uri="{FF2B5EF4-FFF2-40B4-BE49-F238E27FC236}">
                    <a16:creationId xmlns:a16="http://schemas.microsoft.com/office/drawing/2014/main" id="{7C96D91E-60CD-46DD-9BCE-D7912C94949B}"/>
                  </a:ext>
                </a:extLst>
              </p14:cNvPr>
              <p14:cNvContentPartPr/>
              <p14:nvPr/>
            </p14:nvContentPartPr>
            <p14:xfrm>
              <a:off x="-768061" y="3797038"/>
              <a:ext cx="360" cy="360"/>
            </p14:xfrm>
          </p:contentPart>
        </mc:Choice>
        <mc:Fallback>
          <p:pic>
            <p:nvPicPr>
              <p:cNvPr id="6" name="Ink 5">
                <a:extLst>
                  <a:ext uri="{FF2B5EF4-FFF2-40B4-BE49-F238E27FC236}">
                    <a16:creationId xmlns:a16="http://schemas.microsoft.com/office/drawing/2014/main" xmlns="" id="{7C96D91E-60CD-46DD-9BCE-D7912C94949B}"/>
                  </a:ext>
                </a:extLst>
              </p:cNvPr>
              <p:cNvPicPr/>
              <p:nvPr/>
            </p:nvPicPr>
            <p:blipFill>
              <a:blip r:embed="rId3"/>
              <a:stretch>
                <a:fillRect/>
              </a:stretch>
            </p:blipFill>
            <p:spPr>
              <a:xfrm>
                <a:off x="-785701" y="3779398"/>
                <a:ext cx="36000" cy="36000"/>
              </a:xfrm>
              <a:prstGeom prst="rect">
                <a:avLst/>
              </a:prstGeom>
            </p:spPr>
          </p:pic>
        </mc:Fallback>
      </mc:AlternateContent>
    </p:spTree>
    <p:extLst>
      <p:ext uri="{BB962C8B-B14F-4D97-AF65-F5344CB8AC3E}">
        <p14:creationId xmlns:p14="http://schemas.microsoft.com/office/powerpoint/2010/main" xmlns="" val="1331658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1CB84E-F671-4852-9CD9-9FA428434251}"/>
              </a:ext>
            </a:extLst>
          </p:cNvPr>
          <p:cNvSpPr>
            <a:spLocks noGrp="1"/>
          </p:cNvSpPr>
          <p:nvPr>
            <p:ph type="title"/>
          </p:nvPr>
        </p:nvSpPr>
        <p:spPr/>
        <p:txBody>
          <a:bodyPr/>
          <a:lstStyle/>
          <a:p>
            <a:r>
              <a:rPr lang="en-US" dirty="0"/>
              <a:t>Gradient Boosting </a:t>
            </a:r>
            <a:endParaRPr lang="en-IN" dirty="0"/>
          </a:p>
        </p:txBody>
      </p:sp>
      <p:sp>
        <p:nvSpPr>
          <p:cNvPr id="3" name="Text Placeholder 2">
            <a:extLst>
              <a:ext uri="{FF2B5EF4-FFF2-40B4-BE49-F238E27FC236}">
                <a16:creationId xmlns:a16="http://schemas.microsoft.com/office/drawing/2014/main" xmlns="" id="{CED7606D-B6C8-4CA8-8FE9-DBF30A51294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ABDF62D3-4058-42E7-81A4-8AD6FFF889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6" name="Picture 5">
            <a:extLst>
              <a:ext uri="{FF2B5EF4-FFF2-40B4-BE49-F238E27FC236}">
                <a16:creationId xmlns:a16="http://schemas.microsoft.com/office/drawing/2014/main" xmlns="" id="{97CCAD68-87EA-4D15-ABDF-CDAAFB242849}"/>
              </a:ext>
            </a:extLst>
          </p:cNvPr>
          <p:cNvPicPr>
            <a:picLocks noChangeAspect="1"/>
          </p:cNvPicPr>
          <p:nvPr/>
        </p:nvPicPr>
        <p:blipFill>
          <a:blip r:embed="rId2"/>
          <a:stretch>
            <a:fillRect/>
          </a:stretch>
        </p:blipFill>
        <p:spPr>
          <a:xfrm>
            <a:off x="1115616" y="1373588"/>
            <a:ext cx="4536504" cy="3318022"/>
          </a:xfrm>
          <a:prstGeom prst="rect">
            <a:avLst/>
          </a:prstGeom>
        </p:spPr>
      </p:pic>
    </p:spTree>
    <p:extLst>
      <p:ext uri="{BB962C8B-B14F-4D97-AF65-F5344CB8AC3E}">
        <p14:creationId xmlns:p14="http://schemas.microsoft.com/office/powerpoint/2010/main" xmlns="" val="3818659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4ABE49-8706-4F09-9237-0303788E80AF}"/>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xmlns="" id="{CA8A2604-674A-4AC9-89D0-84FD31109163}"/>
              </a:ext>
            </a:extLst>
          </p:cNvPr>
          <p:cNvSpPr>
            <a:spLocks noGrp="1"/>
          </p:cNvSpPr>
          <p:nvPr>
            <p:ph type="body" idx="1"/>
          </p:nvPr>
        </p:nvSpPr>
        <p:spPr/>
        <p:txBody>
          <a:bodyPr/>
          <a:lstStyle/>
          <a:p>
            <a:r>
              <a:rPr lang="en-US" sz="1400" dirty="0">
                <a:latin typeface="+mn-lt"/>
              </a:rPr>
              <a:t>We split our datasets into training and test data with a ratio of 70:30. </a:t>
            </a:r>
            <a:endParaRPr lang="en-US" sz="1400" dirty="0" smtClean="0">
              <a:latin typeface="+mn-lt"/>
            </a:endParaRPr>
          </a:p>
          <a:p>
            <a:endParaRPr lang="en-US" sz="1400" dirty="0">
              <a:latin typeface="+mn-lt"/>
            </a:endParaRPr>
          </a:p>
          <a:p>
            <a:r>
              <a:rPr lang="en-US" sz="1400" dirty="0">
                <a:latin typeface="+mn-lt"/>
              </a:rPr>
              <a:t>Various classifiers have been utilized to evaluate the performance of imbalanced datasets</a:t>
            </a:r>
            <a:r>
              <a:rPr lang="en-US" sz="1400" dirty="0" smtClean="0">
                <a:latin typeface="+mn-lt"/>
              </a:rPr>
              <a:t>.</a:t>
            </a:r>
          </a:p>
          <a:p>
            <a:endParaRPr lang="en-US" sz="1400" dirty="0">
              <a:latin typeface="+mn-lt"/>
            </a:endParaRPr>
          </a:p>
          <a:p>
            <a:r>
              <a:rPr lang="en-US" sz="1400" dirty="0">
                <a:latin typeface="+mn-lt"/>
              </a:rPr>
              <a:t>The performance of the GBDT method is also compared with traditional machine learning models in which the GBDT method outperformed traditional machine learning models on imbalanced datasets.</a:t>
            </a:r>
          </a:p>
          <a:p>
            <a:endParaRPr lang="en-US" sz="1400" dirty="0" smtClean="0">
              <a:latin typeface="+mn-lt"/>
            </a:endParaRPr>
          </a:p>
          <a:p>
            <a:r>
              <a:rPr lang="en-US" sz="1400" dirty="0" smtClean="0">
                <a:latin typeface="+mn-lt"/>
              </a:rPr>
              <a:t>The </a:t>
            </a:r>
            <a:r>
              <a:rPr lang="en-US" sz="1400" dirty="0">
                <a:latin typeface="+mn-lt"/>
              </a:rPr>
              <a:t>best results have been obtained when the learning rate was set to 0.2, and the number of constructed trees was 200. </a:t>
            </a:r>
          </a:p>
          <a:p>
            <a:endParaRPr lang="en-IN" sz="1400" dirty="0"/>
          </a:p>
        </p:txBody>
      </p:sp>
      <p:sp>
        <p:nvSpPr>
          <p:cNvPr id="4" name="Slide Number Placeholder 3">
            <a:extLst>
              <a:ext uri="{FF2B5EF4-FFF2-40B4-BE49-F238E27FC236}">
                <a16:creationId xmlns:a16="http://schemas.microsoft.com/office/drawing/2014/main" xmlns="" id="{4117CF82-A475-497D-9D46-9A5D5DA4CF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extLst>
      <p:ext uri="{BB962C8B-B14F-4D97-AF65-F5344CB8AC3E}">
        <p14:creationId xmlns:p14="http://schemas.microsoft.com/office/powerpoint/2010/main" xmlns="" val="175776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56A3A06-6F1F-44A0-9EB1-1A304D12C5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3074" name="Picture 2"/>
          <p:cNvPicPr>
            <a:picLocks noChangeAspect="1" noChangeArrowheads="1"/>
          </p:cNvPicPr>
          <p:nvPr/>
        </p:nvPicPr>
        <p:blipFill>
          <a:blip r:embed="rId2"/>
          <a:srcRect/>
          <a:stretch>
            <a:fillRect/>
          </a:stretch>
        </p:blipFill>
        <p:spPr bwMode="auto">
          <a:xfrm>
            <a:off x="749300" y="1822450"/>
            <a:ext cx="7645400" cy="1498600"/>
          </a:xfrm>
          <a:prstGeom prst="rect">
            <a:avLst/>
          </a:prstGeom>
          <a:noFill/>
          <a:ln w="9525">
            <a:noFill/>
            <a:miter lim="800000"/>
            <a:headEnd/>
            <a:tailEnd/>
          </a:ln>
          <a:effectLst/>
        </p:spPr>
      </p:pic>
    </p:spTree>
    <p:extLst>
      <p:ext uri="{BB962C8B-B14F-4D97-AF65-F5344CB8AC3E}">
        <p14:creationId xmlns:p14="http://schemas.microsoft.com/office/powerpoint/2010/main" xmlns="" val="2318757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US" dirty="0"/>
          </a:p>
        </p:txBody>
      </p:sp>
      <p:sp>
        <p:nvSpPr>
          <p:cNvPr id="3" name="Text Placeholder 2"/>
          <p:cNvSpPr>
            <a:spLocks noGrp="1"/>
          </p:cNvSpPr>
          <p:nvPr>
            <p:ph type="body" idx="1"/>
          </p:nvPr>
        </p:nvSpPr>
        <p:spPr/>
        <p:txBody>
          <a:bodyPr/>
          <a:lstStyle/>
          <a:p>
            <a:pPr algn="just"/>
            <a:r>
              <a:rPr lang="en-US" sz="2000" dirty="0" smtClean="0"/>
              <a:t>The interpretable model can also deployed on the web to ease the different stakeholders. This model will help commercial banks, financial organizations, loan institutes, and other decision-makers to predict the credit defaulter earlier</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solidFill>
                  <a:schemeClr val="bg2"/>
                </a:solidFill>
              </a:rPr>
              <a:t>How credit card default happens</a:t>
            </a:r>
            <a:endParaRPr lang="en-US" dirty="0">
              <a:solidFill>
                <a:schemeClr val="bg2"/>
              </a:solidFill>
            </a:endParaRPr>
          </a:p>
        </p:txBody>
      </p:sp>
      <p:sp>
        <p:nvSpPr>
          <p:cNvPr id="7" name="Text Placeholder 6"/>
          <p:cNvSpPr>
            <a:spLocks noGrp="1"/>
          </p:cNvSpPr>
          <p:nvPr>
            <p:ph type="body" idx="1"/>
          </p:nvPr>
        </p:nvSpPr>
        <p:spPr/>
        <p:txBody>
          <a:bodyPr/>
          <a:lstStyle/>
          <a:p>
            <a:r>
              <a:rPr lang="en-US" sz="1800" dirty="0">
                <a:solidFill>
                  <a:schemeClr val="tx1">
                    <a:lumMod val="75000"/>
                  </a:schemeClr>
                </a:solidFill>
                <a:latin typeface="Rubik"/>
              </a:rPr>
              <a:t>When you accept a credit card, you agree to certain terms. For example, you agree to make your minimum payment by the due date listed on your credit card statement. If you miss the minimum payment six months in a row, your credit card will be in default. Your credit card issuer will likely close your account and report the default (to the credit bureaus).</a:t>
            </a:r>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pic>
        <p:nvPicPr>
          <p:cNvPr id="6" name="Picture 7" descr="E:\tq1.jpg"/>
          <p:cNvPicPr>
            <a:picLocks noChangeAspect="1" noChangeArrowheads="1"/>
          </p:cNvPicPr>
          <p:nvPr/>
        </p:nvPicPr>
        <p:blipFill>
          <a:blip r:embed="rId2"/>
          <a:srcRect/>
          <a:stretch>
            <a:fillRect/>
          </a:stretch>
        </p:blipFill>
        <p:spPr bwMode="auto">
          <a:xfrm>
            <a:off x="1428728" y="1071552"/>
            <a:ext cx="6000793" cy="271464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lumMod val="75000"/>
                  </a:schemeClr>
                </a:solidFill>
              </a:rPr>
              <a:t>Abstract</a:t>
            </a:r>
            <a:endParaRPr lang="en-US" dirty="0">
              <a:solidFill>
                <a:schemeClr val="accent2">
                  <a:lumMod val="75000"/>
                </a:schemeClr>
              </a:solidFill>
            </a:endParaRPr>
          </a:p>
        </p:txBody>
      </p:sp>
      <p:sp>
        <p:nvSpPr>
          <p:cNvPr id="3" name="Text Placeholder 2"/>
          <p:cNvSpPr>
            <a:spLocks noGrp="1"/>
          </p:cNvSpPr>
          <p:nvPr>
            <p:ph type="body" idx="1"/>
          </p:nvPr>
        </p:nvSpPr>
        <p:spPr>
          <a:xfrm>
            <a:off x="893699" y="1357304"/>
            <a:ext cx="7586875" cy="3552300"/>
          </a:xfrm>
        </p:spPr>
        <p:txBody>
          <a:bodyPr/>
          <a:lstStyle/>
          <a:p>
            <a:pPr algn="just">
              <a:buFont typeface="Arial" panose="020B0604020202020204" pitchFamily="34" charset="0"/>
              <a:buChar char="•"/>
            </a:pPr>
            <a:r>
              <a:rPr lang="en-US" sz="1400" dirty="0">
                <a:solidFill>
                  <a:schemeClr val="tx1">
                    <a:lumMod val="75000"/>
                  </a:schemeClr>
                </a:solidFill>
              </a:rPr>
              <a:t>Financial threats are displaying a trend about the credit risk of commercial banks as the incredible improvement in the financial industry has arisen.</a:t>
            </a:r>
          </a:p>
          <a:p>
            <a:pPr algn="just">
              <a:buFont typeface="Arial" panose="020B0604020202020204" pitchFamily="34" charset="0"/>
              <a:buChar char="•"/>
            </a:pPr>
            <a:endParaRPr lang="en-US" sz="1400" dirty="0">
              <a:solidFill>
                <a:schemeClr val="tx1">
                  <a:lumMod val="75000"/>
                </a:schemeClr>
              </a:solidFill>
            </a:endParaRPr>
          </a:p>
          <a:p>
            <a:pPr algn="just">
              <a:buFont typeface="Arial" panose="020B0604020202020204" pitchFamily="34" charset="0"/>
              <a:buChar char="•"/>
            </a:pPr>
            <a:r>
              <a:rPr lang="en-US" sz="1400" dirty="0">
                <a:solidFill>
                  <a:schemeClr val="tx1">
                    <a:lumMod val="75000"/>
                  </a:schemeClr>
                </a:solidFill>
              </a:rPr>
              <a:t>Recent studies mostly focus on enhancing the classifier performance for credit card default prediction</a:t>
            </a:r>
          </a:p>
          <a:p>
            <a:pPr algn="just">
              <a:buFont typeface="Arial" panose="020B0604020202020204" pitchFamily="34" charset="0"/>
              <a:buChar char="•"/>
            </a:pPr>
            <a:endParaRPr lang="en-US" sz="1400" dirty="0">
              <a:solidFill>
                <a:schemeClr val="tx1">
                  <a:lumMod val="75000"/>
                </a:schemeClr>
              </a:solidFill>
            </a:endParaRPr>
          </a:p>
          <a:p>
            <a:pPr algn="just">
              <a:buFont typeface="Arial" panose="020B0604020202020204" pitchFamily="34" charset="0"/>
              <a:buChar char="•"/>
            </a:pPr>
            <a:r>
              <a:rPr lang="en-US" sz="1400" dirty="0">
                <a:solidFill>
                  <a:schemeClr val="tx1">
                    <a:lumMod val="75000"/>
                  </a:schemeClr>
                </a:solidFill>
              </a:rPr>
              <a:t> Overall, the Gradient Boosted Decision Tree method performs better than other traditional machine learning classifiers</a:t>
            </a:r>
          </a:p>
          <a:p>
            <a:pPr algn="just">
              <a:buFont typeface="Arial" panose="020B0604020202020204" pitchFamily="34" charset="0"/>
              <a:buChar char="•"/>
            </a:pPr>
            <a:endParaRPr lang="en-US" sz="1400" dirty="0">
              <a:solidFill>
                <a:schemeClr val="tx1">
                  <a:lumMod val="75000"/>
                </a:schemeClr>
              </a:solidFill>
            </a:endParaRPr>
          </a:p>
          <a:p>
            <a:pPr algn="just">
              <a:buFont typeface="Arial" panose="020B0604020202020204" pitchFamily="34" charset="0"/>
              <a:buChar char="•"/>
            </a:pPr>
            <a:r>
              <a:rPr lang="en-US" sz="1400" dirty="0">
                <a:solidFill>
                  <a:schemeClr val="tx1">
                    <a:lumMod val="75000"/>
                  </a:schemeClr>
                </a:solidFill>
              </a:rPr>
              <a:t>The proposed model will help in commercial banks, financial organizations, loan institutes and other decision makers to predict the loan defaulter earlier. </a:t>
            </a:r>
            <a:r>
              <a:rPr lang="en-US" sz="1400" dirty="0"/>
              <a:t/>
            </a:r>
            <a:br>
              <a:rPr lang="en-US" sz="1400" dirty="0"/>
            </a:br>
            <a:endParaRPr lang="en-IN" sz="1400" dirty="0"/>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1826BE-F49B-4573-82D6-562CDEFC4803}"/>
              </a:ext>
            </a:extLst>
          </p:cNvPr>
          <p:cNvSpPr>
            <a:spLocks noGrp="1"/>
          </p:cNvSpPr>
          <p:nvPr>
            <p:ph type="title"/>
          </p:nvPr>
        </p:nvSpPr>
        <p:spPr>
          <a:xfrm>
            <a:off x="893700" y="358388"/>
            <a:ext cx="6270588" cy="413162"/>
          </a:xfrm>
        </p:spPr>
        <p:txBody>
          <a:bodyPr/>
          <a:lstStyle/>
          <a:p>
            <a:r>
              <a:rPr lang="en-IN" sz="2400" dirty="0">
                <a:solidFill>
                  <a:schemeClr val="tx2">
                    <a:lumMod val="50000"/>
                  </a:schemeClr>
                </a:solidFill>
                <a:latin typeface="+mn-lt"/>
              </a:rPr>
              <a:t>Proposed methodology</a:t>
            </a:r>
          </a:p>
        </p:txBody>
      </p:sp>
      <p:sp>
        <p:nvSpPr>
          <p:cNvPr id="3" name="Text Placeholder 2">
            <a:extLst>
              <a:ext uri="{FF2B5EF4-FFF2-40B4-BE49-F238E27FC236}">
                <a16:creationId xmlns:a16="http://schemas.microsoft.com/office/drawing/2014/main" xmlns="" id="{B7C2BD10-85A4-4E63-8D26-D7E0F24FA7DA}"/>
              </a:ext>
            </a:extLst>
          </p:cNvPr>
          <p:cNvSpPr>
            <a:spLocks noGrp="1"/>
          </p:cNvSpPr>
          <p:nvPr>
            <p:ph type="body" idx="1"/>
          </p:nvPr>
        </p:nvSpPr>
        <p:spPr>
          <a:xfrm>
            <a:off x="893700" y="1059582"/>
            <a:ext cx="6462600" cy="3552300"/>
          </a:xfrm>
        </p:spPr>
        <p:txBody>
          <a:bodyPr/>
          <a:lstStyle/>
          <a:p>
            <a:endParaRPr lang="en-IN" dirty="0"/>
          </a:p>
        </p:txBody>
      </p:sp>
      <p:sp>
        <p:nvSpPr>
          <p:cNvPr id="4" name="Slide Number Placeholder 3">
            <a:extLst>
              <a:ext uri="{FF2B5EF4-FFF2-40B4-BE49-F238E27FC236}">
                <a16:creationId xmlns:a16="http://schemas.microsoft.com/office/drawing/2014/main" xmlns="" id="{ADCEB123-0F79-4739-AB89-56D53FA58E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pic>
        <p:nvPicPr>
          <p:cNvPr id="6" name="Picture 5">
            <a:extLst>
              <a:ext uri="{FF2B5EF4-FFF2-40B4-BE49-F238E27FC236}">
                <a16:creationId xmlns:a16="http://schemas.microsoft.com/office/drawing/2014/main" xmlns="" id="{E49FFABC-C399-4A83-893A-A538CCE99CE6}"/>
              </a:ext>
            </a:extLst>
          </p:cNvPr>
          <p:cNvPicPr>
            <a:picLocks noChangeAspect="1"/>
          </p:cNvPicPr>
          <p:nvPr/>
        </p:nvPicPr>
        <p:blipFill>
          <a:blip r:embed="rId2"/>
          <a:stretch>
            <a:fillRect/>
          </a:stretch>
        </p:blipFill>
        <p:spPr>
          <a:xfrm>
            <a:off x="893701" y="699542"/>
            <a:ext cx="4902436" cy="4236600"/>
          </a:xfrm>
          <a:prstGeom prst="rect">
            <a:avLst/>
          </a:prstGeom>
        </p:spPr>
      </p:pic>
    </p:spTree>
    <p:extLst>
      <p:ext uri="{BB962C8B-B14F-4D97-AF65-F5344CB8AC3E}">
        <p14:creationId xmlns:p14="http://schemas.microsoft.com/office/powerpoint/2010/main" xmlns="" val="29573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8CE50-EBF8-4F84-9B4D-7CF3F34CF5C5}"/>
              </a:ext>
            </a:extLst>
          </p:cNvPr>
          <p:cNvSpPr>
            <a:spLocks noGrp="1"/>
          </p:cNvSpPr>
          <p:nvPr>
            <p:ph type="title"/>
          </p:nvPr>
        </p:nvSpPr>
        <p:spPr/>
        <p:txBody>
          <a:bodyPr/>
          <a:lstStyle/>
          <a:p>
            <a:r>
              <a:rPr lang="en-US" dirty="0"/>
              <a:t>Methodology </a:t>
            </a:r>
            <a:endParaRPr lang="en-IN" dirty="0"/>
          </a:p>
        </p:txBody>
      </p:sp>
      <p:sp>
        <p:nvSpPr>
          <p:cNvPr id="3" name="Text Placeholder 2">
            <a:extLst>
              <a:ext uri="{FF2B5EF4-FFF2-40B4-BE49-F238E27FC236}">
                <a16:creationId xmlns:a16="http://schemas.microsoft.com/office/drawing/2014/main" xmlns="" id="{DE030C26-01FE-429D-B9BB-1DFDF265EBDE}"/>
              </a:ext>
            </a:extLst>
          </p:cNvPr>
          <p:cNvSpPr>
            <a:spLocks noGrp="1"/>
          </p:cNvSpPr>
          <p:nvPr>
            <p:ph type="body" idx="1"/>
          </p:nvPr>
        </p:nvSpPr>
        <p:spPr/>
        <p:txBody>
          <a:bodyPr/>
          <a:lstStyle/>
          <a:p>
            <a:r>
              <a:rPr lang="en-US" sz="1400" dirty="0" smtClean="0">
                <a:latin typeface="+mn-lt"/>
              </a:rPr>
              <a:t>The </a:t>
            </a:r>
            <a:r>
              <a:rPr lang="en-US" sz="1400" dirty="0">
                <a:latin typeface="+mn-lt"/>
              </a:rPr>
              <a:t>imbalanced </a:t>
            </a:r>
            <a:r>
              <a:rPr lang="en-US" sz="1400" dirty="0" smtClean="0">
                <a:latin typeface="+mn-lt"/>
              </a:rPr>
              <a:t>dataset </a:t>
            </a:r>
            <a:r>
              <a:rPr lang="en-US" sz="1400" dirty="0">
                <a:latin typeface="+mn-lt"/>
              </a:rPr>
              <a:t>have been employed to build a model for the effective prediction of credit default clients.</a:t>
            </a:r>
          </a:p>
          <a:p>
            <a:r>
              <a:rPr lang="en-US" sz="1400" dirty="0">
                <a:latin typeface="+mn-lt"/>
              </a:rPr>
              <a:t>After that, the data has been preprocessed to achieve effective results because real-world data leads to noisy values.</a:t>
            </a:r>
          </a:p>
          <a:p>
            <a:r>
              <a:rPr lang="en-US" sz="1400" dirty="0">
                <a:latin typeface="+mn-lt"/>
              </a:rPr>
              <a:t>To cater to the data imbalance problem, different resampling methods have been utilized to get the best results.</a:t>
            </a:r>
          </a:p>
          <a:p>
            <a:r>
              <a:rPr lang="en-US" sz="1400" dirty="0">
                <a:latin typeface="+mn-lt"/>
              </a:rPr>
              <a:t>After preprocessing, a Gradient Boosted Decision Tree (GBDT) model, which is an ensemble-based learning method, has been used for modeling and also compared the results with traditional machine learning models.</a:t>
            </a:r>
          </a:p>
          <a:p>
            <a:r>
              <a:rPr lang="en-US" sz="1400" dirty="0">
                <a:latin typeface="+mn-lt"/>
              </a:rPr>
              <a:t>At last, the credit default prediction model has been deployed for the end-users to predict the default risk earlier effectively.</a:t>
            </a:r>
            <a:endParaRPr lang="en-IN" sz="1400" dirty="0">
              <a:latin typeface="+mn-lt"/>
            </a:endParaRPr>
          </a:p>
        </p:txBody>
      </p:sp>
      <p:sp>
        <p:nvSpPr>
          <p:cNvPr id="4" name="Slide Number Placeholder 3">
            <a:extLst>
              <a:ext uri="{FF2B5EF4-FFF2-40B4-BE49-F238E27FC236}">
                <a16:creationId xmlns:a16="http://schemas.microsoft.com/office/drawing/2014/main" xmlns="" id="{9EC19215-950D-42D1-AE7F-DD0F02E71E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extLst>
      <p:ext uri="{BB962C8B-B14F-4D97-AF65-F5344CB8AC3E}">
        <p14:creationId xmlns:p14="http://schemas.microsoft.com/office/powerpoint/2010/main" xmlns="" val="4122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358388"/>
            <a:ext cx="6462600" cy="713164"/>
          </a:xfrm>
        </p:spPr>
        <p:txBody>
          <a:bodyPr/>
          <a:lstStyle/>
          <a:p>
            <a:r>
              <a:rPr lang="en-IN" sz="2400" dirty="0">
                <a:solidFill>
                  <a:schemeClr val="tx2">
                    <a:lumMod val="50000"/>
                  </a:schemeClr>
                </a:solidFill>
                <a:latin typeface="+mn-lt"/>
              </a:rPr>
              <a:t>Dataset</a:t>
            </a:r>
            <a:endParaRPr lang="en-US" sz="2400" dirty="0">
              <a:solidFill>
                <a:schemeClr val="tx2">
                  <a:lumMod val="50000"/>
                </a:schemeClr>
              </a:solidFill>
              <a:latin typeface="+mn-lt"/>
            </a:endParaRPr>
          </a:p>
        </p:txBody>
      </p:sp>
      <p:sp>
        <p:nvSpPr>
          <p:cNvPr id="3" name="Text Placeholder 2"/>
          <p:cNvSpPr>
            <a:spLocks noGrp="1"/>
          </p:cNvSpPr>
          <p:nvPr>
            <p:ph type="body" idx="1"/>
          </p:nvPr>
        </p:nvSpPr>
        <p:spPr>
          <a:xfrm>
            <a:off x="755576" y="1075141"/>
            <a:ext cx="6462600" cy="3854336"/>
          </a:xfrm>
        </p:spPr>
        <p:txBody>
          <a:bodyPr/>
          <a:lstStyle/>
          <a:p>
            <a:r>
              <a:rPr lang="en-US" sz="1400" dirty="0">
                <a:latin typeface="+mn-lt"/>
              </a:rPr>
              <a:t>	</a:t>
            </a:r>
          </a:p>
          <a:p>
            <a:endParaRPr lang="en-US" sz="1400" dirty="0">
              <a:latin typeface="+mn-lt"/>
            </a:endParaRPr>
          </a:p>
          <a:p>
            <a:endParaRPr lang="en-US" sz="1400" dirty="0">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graphicFrame>
        <p:nvGraphicFramePr>
          <p:cNvPr id="6" name="Table 5"/>
          <p:cNvGraphicFramePr>
            <a:graphicFrameLocks noGrp="1"/>
          </p:cNvGraphicFramePr>
          <p:nvPr/>
        </p:nvGraphicFramePr>
        <p:xfrm>
          <a:off x="928662" y="2000246"/>
          <a:ext cx="6912766" cy="1036320"/>
        </p:xfrm>
        <a:graphic>
          <a:graphicData uri="http://schemas.openxmlformats.org/drawingml/2006/table">
            <a:tbl>
              <a:tblPr firstRow="1" bandRow="1">
                <a:tableStyleId>{C98665B7-6574-423E-A4B5-A6C020D860FF}</a:tableStyleId>
              </a:tblPr>
              <a:tblGrid>
                <a:gridCol w="1944216"/>
                <a:gridCol w="1584176"/>
                <a:gridCol w="1675088"/>
                <a:gridCol w="1709286"/>
              </a:tblGrid>
              <a:tr h="264179">
                <a:tc>
                  <a:txBody>
                    <a:bodyPr/>
                    <a:lstStyle/>
                    <a:p>
                      <a:r>
                        <a:rPr lang="en-IN" dirty="0"/>
                        <a:t>Dataset</a:t>
                      </a:r>
                    </a:p>
                  </a:txBody>
                  <a:tcPr>
                    <a:solidFill>
                      <a:schemeClr val="accent2"/>
                    </a:solidFill>
                  </a:tcPr>
                </a:tc>
                <a:tc>
                  <a:txBody>
                    <a:bodyPr/>
                    <a:lstStyle/>
                    <a:p>
                      <a:r>
                        <a:rPr lang="en-IN" dirty="0"/>
                        <a:t>Total observations</a:t>
                      </a:r>
                    </a:p>
                  </a:txBody>
                  <a:tcPr>
                    <a:solidFill>
                      <a:schemeClr val="accent2"/>
                    </a:solidFill>
                  </a:tcPr>
                </a:tc>
                <a:tc>
                  <a:txBody>
                    <a:bodyPr/>
                    <a:lstStyle/>
                    <a:p>
                      <a:r>
                        <a:rPr lang="en-IN" dirty="0"/>
                        <a:t>Default payments</a:t>
                      </a:r>
                    </a:p>
                  </a:txBody>
                  <a:tcPr>
                    <a:solidFill>
                      <a:schemeClr val="accent2"/>
                    </a:solidFill>
                  </a:tcPr>
                </a:tc>
                <a:tc>
                  <a:txBody>
                    <a:bodyPr/>
                    <a:lstStyle/>
                    <a:p>
                      <a:r>
                        <a:rPr lang="en-IN" dirty="0"/>
                        <a:t>Target class</a:t>
                      </a:r>
                    </a:p>
                  </a:txBody>
                  <a:tcPr>
                    <a:solidFill>
                      <a:schemeClr val="accent2"/>
                    </a:solidFill>
                  </a:tcPr>
                </a:tc>
              </a:tr>
              <a:tr h="286510">
                <a:tc>
                  <a:txBody>
                    <a:bodyPr/>
                    <a:lstStyle/>
                    <a:p>
                      <a:r>
                        <a:rPr lang="en-IN" dirty="0">
                          <a:solidFill>
                            <a:schemeClr val="tx2">
                              <a:lumMod val="50000"/>
                            </a:schemeClr>
                          </a:solidFill>
                        </a:rPr>
                        <a:t>Taiwan clients credit dataset </a:t>
                      </a:r>
                    </a:p>
                  </a:txBody>
                  <a:tcPr/>
                </a:tc>
                <a:tc>
                  <a:txBody>
                    <a:bodyPr/>
                    <a:lstStyle/>
                    <a:p>
                      <a:r>
                        <a:rPr lang="en-IN" dirty="0">
                          <a:solidFill>
                            <a:schemeClr val="tx2">
                              <a:lumMod val="50000"/>
                            </a:schemeClr>
                          </a:solidFill>
                        </a:rPr>
                        <a:t>30000</a:t>
                      </a:r>
                    </a:p>
                  </a:txBody>
                  <a:tcPr/>
                </a:tc>
                <a:tc>
                  <a:txBody>
                    <a:bodyPr/>
                    <a:lstStyle/>
                    <a:p>
                      <a:r>
                        <a:rPr lang="en-IN" dirty="0">
                          <a:solidFill>
                            <a:schemeClr val="tx2">
                              <a:lumMod val="50000"/>
                            </a:schemeClr>
                          </a:solidFill>
                        </a:rPr>
                        <a:t>6636</a:t>
                      </a:r>
                    </a:p>
                  </a:txBody>
                  <a:tcPr/>
                </a:tc>
                <a:tc>
                  <a:txBody>
                    <a:bodyPr/>
                    <a:lstStyle/>
                    <a:p>
                      <a:r>
                        <a:rPr lang="en-IN" dirty="0">
                          <a:solidFill>
                            <a:schemeClr val="tx2">
                              <a:lumMod val="50000"/>
                            </a:schemeClr>
                          </a:solidFill>
                        </a:rPr>
                        <a:t>yes=1,</a:t>
                      </a:r>
                    </a:p>
                    <a:p>
                      <a:r>
                        <a:rPr lang="en-IN" dirty="0">
                          <a:solidFill>
                            <a:schemeClr val="tx2">
                              <a:lumMod val="50000"/>
                            </a:schemeClr>
                          </a:solidFill>
                        </a:rPr>
                        <a:t>no=0</a:t>
                      </a: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0CF580-9F0E-4613-83AB-5142C9211F02}"/>
              </a:ext>
            </a:extLst>
          </p:cNvPr>
          <p:cNvSpPr>
            <a:spLocks noGrp="1"/>
          </p:cNvSpPr>
          <p:nvPr>
            <p:ph type="title"/>
          </p:nvPr>
        </p:nvSpPr>
        <p:spPr>
          <a:xfrm>
            <a:off x="893700" y="843558"/>
            <a:ext cx="6054564" cy="372230"/>
          </a:xfrm>
        </p:spPr>
        <p:txBody>
          <a:bodyPr/>
          <a:lstStyle/>
          <a:p>
            <a:r>
              <a:rPr lang="en-IN" sz="2400" dirty="0">
                <a:solidFill>
                  <a:schemeClr val="tx2">
                    <a:lumMod val="50000"/>
                  </a:schemeClr>
                </a:solidFill>
                <a:latin typeface="+mn-lt"/>
              </a:rPr>
              <a:t>Taiwan Clients credit dataset</a:t>
            </a:r>
          </a:p>
        </p:txBody>
      </p:sp>
      <p:sp>
        <p:nvSpPr>
          <p:cNvPr id="3" name="Text Placeholder 2">
            <a:extLst>
              <a:ext uri="{FF2B5EF4-FFF2-40B4-BE49-F238E27FC236}">
                <a16:creationId xmlns:a16="http://schemas.microsoft.com/office/drawing/2014/main" xmlns="" id="{AD2D44AA-ECB1-448C-87CB-D088D4CB9EC7}"/>
              </a:ext>
            </a:extLst>
          </p:cNvPr>
          <p:cNvSpPr>
            <a:spLocks noGrp="1"/>
          </p:cNvSpPr>
          <p:nvPr>
            <p:ph type="body" idx="1"/>
          </p:nvPr>
        </p:nvSpPr>
        <p:spPr>
          <a:xfrm>
            <a:off x="893700" y="1373588"/>
            <a:ext cx="6462600" cy="3323345"/>
          </a:xfrm>
        </p:spPr>
        <p:txBody>
          <a:bodyPr/>
          <a:lstStyle/>
          <a:p>
            <a:endParaRPr lang="en-IN" dirty="0"/>
          </a:p>
        </p:txBody>
      </p:sp>
      <p:sp>
        <p:nvSpPr>
          <p:cNvPr id="4" name="Slide Number Placeholder 3">
            <a:extLst>
              <a:ext uri="{FF2B5EF4-FFF2-40B4-BE49-F238E27FC236}">
                <a16:creationId xmlns:a16="http://schemas.microsoft.com/office/drawing/2014/main" xmlns="" id="{69081172-9197-4C8C-9259-E454C8A2EB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1026" name="Picture 2"/>
          <p:cNvPicPr>
            <a:picLocks noChangeAspect="1" noChangeArrowheads="1"/>
          </p:cNvPicPr>
          <p:nvPr/>
        </p:nvPicPr>
        <p:blipFill>
          <a:blip r:embed="rId2"/>
          <a:srcRect/>
          <a:stretch>
            <a:fillRect/>
          </a:stretch>
        </p:blipFill>
        <p:spPr bwMode="auto">
          <a:xfrm>
            <a:off x="642910" y="1285866"/>
            <a:ext cx="7981950" cy="3643338"/>
          </a:xfrm>
          <a:prstGeom prst="rect">
            <a:avLst/>
          </a:prstGeom>
          <a:noFill/>
          <a:ln w="9525">
            <a:noFill/>
            <a:miter lim="800000"/>
            <a:headEnd/>
            <a:tailEnd/>
          </a:ln>
          <a:effectLst/>
        </p:spPr>
      </p:pic>
    </p:spTree>
    <p:extLst>
      <p:ext uri="{BB962C8B-B14F-4D97-AF65-F5344CB8AC3E}">
        <p14:creationId xmlns:p14="http://schemas.microsoft.com/office/powerpoint/2010/main" xmlns="" val="268115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1F9E76-B60A-453B-8277-3C346840C2AA}"/>
              </a:ext>
            </a:extLst>
          </p:cNvPr>
          <p:cNvSpPr>
            <a:spLocks noGrp="1"/>
          </p:cNvSpPr>
          <p:nvPr>
            <p:ph type="title"/>
          </p:nvPr>
        </p:nvSpPr>
        <p:spPr>
          <a:xfrm>
            <a:off x="611560" y="246850"/>
            <a:ext cx="6462600" cy="485170"/>
          </a:xfrm>
        </p:spPr>
        <p:txBody>
          <a:bodyPr/>
          <a:lstStyle/>
          <a:p>
            <a:r>
              <a:rPr lang="en-IN" sz="2400" dirty="0">
                <a:solidFill>
                  <a:schemeClr val="tx2">
                    <a:lumMod val="50000"/>
                  </a:schemeClr>
                </a:solidFill>
                <a:latin typeface="+mj-lt"/>
              </a:rPr>
              <a:t>Data normalization</a:t>
            </a:r>
          </a:p>
        </p:txBody>
      </p:sp>
      <p:sp>
        <p:nvSpPr>
          <p:cNvPr id="3" name="Text Placeholder 2">
            <a:extLst>
              <a:ext uri="{FF2B5EF4-FFF2-40B4-BE49-F238E27FC236}">
                <a16:creationId xmlns:a16="http://schemas.microsoft.com/office/drawing/2014/main" xmlns="" id="{3FE2E6F5-2A30-4223-A5B8-6841FB77D433}"/>
              </a:ext>
            </a:extLst>
          </p:cNvPr>
          <p:cNvSpPr>
            <a:spLocks noGrp="1"/>
          </p:cNvSpPr>
          <p:nvPr>
            <p:ph type="body" idx="1"/>
          </p:nvPr>
        </p:nvSpPr>
        <p:spPr>
          <a:xfrm>
            <a:off x="611560" y="732020"/>
            <a:ext cx="6518988" cy="4136303"/>
          </a:xfrm>
        </p:spPr>
        <p:txBody>
          <a:bodyPr/>
          <a:lstStyle/>
          <a:p>
            <a:pPr>
              <a:buFont typeface="Arial" panose="020B0604020202020204" pitchFamily="34" charset="0"/>
              <a:buChar char="•"/>
            </a:pPr>
            <a:endParaRPr lang="en-US" sz="1400" dirty="0" smtClean="0"/>
          </a:p>
          <a:p>
            <a:pPr>
              <a:buFont typeface="Arial" panose="020B0604020202020204" pitchFamily="34" charset="0"/>
              <a:buChar char="•"/>
            </a:pPr>
            <a:r>
              <a:rPr lang="en-US" sz="1400" dirty="0" smtClean="0"/>
              <a:t>The </a:t>
            </a:r>
            <a:r>
              <a:rPr lang="en-US" sz="1400" dirty="0"/>
              <a:t>major problem in the various datasets is that numerical features are all measured in different units</a:t>
            </a:r>
            <a:r>
              <a:rPr lang="en-US" sz="1400" dirty="0" smtClean="0"/>
              <a:t>.</a:t>
            </a:r>
          </a:p>
          <a:p>
            <a:pPr>
              <a:buFont typeface="Arial" panose="020B0604020202020204" pitchFamily="34" charset="0"/>
              <a:buChar char="•"/>
            </a:pPr>
            <a:endParaRPr lang="en-US" sz="1400" dirty="0"/>
          </a:p>
          <a:p>
            <a:pPr>
              <a:buFont typeface="Arial" panose="020B0604020202020204" pitchFamily="34" charset="0"/>
              <a:buChar char="•"/>
            </a:pPr>
            <a:r>
              <a:rPr lang="en-US" sz="1400" dirty="0"/>
              <a:t> Data normalization is a process of re-scaling the feature values to make the new inputs follow the standard normal distribution</a:t>
            </a:r>
            <a:r>
              <a:rPr lang="en-US" sz="1400" dirty="0" smtClean="0"/>
              <a:t>.</a:t>
            </a:r>
          </a:p>
          <a:p>
            <a:pPr>
              <a:buFont typeface="Arial" panose="020B0604020202020204" pitchFamily="34" charset="0"/>
              <a:buChar char="•"/>
            </a:pPr>
            <a:endParaRPr lang="en-US" sz="1400" dirty="0" smtClean="0"/>
          </a:p>
          <a:p>
            <a:pPr>
              <a:buFont typeface="Arial" panose="020B0604020202020204" pitchFamily="34" charset="0"/>
              <a:buChar char="•"/>
            </a:pPr>
            <a:r>
              <a:rPr lang="en-US" sz="1400" dirty="0" smtClean="0"/>
              <a:t>The most common normalization method is the Min-Max normalization</a:t>
            </a:r>
            <a:endParaRPr lang="en-US" sz="1400" dirty="0"/>
          </a:p>
          <a:p>
            <a:pPr lvl="1">
              <a:buNone/>
            </a:pPr>
            <a:endParaRPr lang="en-US" sz="1400" dirty="0"/>
          </a:p>
          <a:p>
            <a:pPr lvl="3">
              <a:buNone/>
            </a:pPr>
            <a:r>
              <a:rPr lang="en-US" sz="1400" dirty="0" err="1" smtClean="0"/>
              <a:t>Xnorm</a:t>
            </a:r>
            <a:r>
              <a:rPr lang="en-US" sz="1400" dirty="0" smtClean="0"/>
              <a:t> = X − </a:t>
            </a:r>
            <a:r>
              <a:rPr lang="en-US" sz="1400" dirty="0" err="1" smtClean="0"/>
              <a:t>Xmin</a:t>
            </a:r>
            <a:r>
              <a:rPr lang="en-US" sz="1400" dirty="0" smtClean="0"/>
              <a:t> / </a:t>
            </a:r>
            <a:r>
              <a:rPr lang="en-US" sz="1400" dirty="0" err="1" smtClean="0"/>
              <a:t>Xmax</a:t>
            </a:r>
            <a:r>
              <a:rPr lang="en-US" sz="1400" dirty="0" smtClean="0"/>
              <a:t> − </a:t>
            </a:r>
            <a:r>
              <a:rPr lang="en-US" sz="1400" dirty="0" err="1" smtClean="0"/>
              <a:t>Xmin</a:t>
            </a:r>
            <a:endParaRPr lang="en-US" sz="1400" dirty="0"/>
          </a:p>
        </p:txBody>
      </p:sp>
      <p:sp>
        <p:nvSpPr>
          <p:cNvPr id="4" name="Slide Number Placeholder 3">
            <a:extLst>
              <a:ext uri="{FF2B5EF4-FFF2-40B4-BE49-F238E27FC236}">
                <a16:creationId xmlns:a16="http://schemas.microsoft.com/office/drawing/2014/main" xmlns="" id="{459331E8-92F1-40BD-A85A-6CE011B847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extLst>
      <p:ext uri="{BB962C8B-B14F-4D97-AF65-F5344CB8AC3E}">
        <p14:creationId xmlns:p14="http://schemas.microsoft.com/office/powerpoint/2010/main" xmlns="" val="181524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Resampling</a:t>
            </a:r>
            <a:endParaRPr lang="en-US" dirty="0"/>
          </a:p>
        </p:txBody>
      </p:sp>
      <p:sp>
        <p:nvSpPr>
          <p:cNvPr id="3" name="Text Placeholder 2"/>
          <p:cNvSpPr>
            <a:spLocks noGrp="1"/>
          </p:cNvSpPr>
          <p:nvPr>
            <p:ph type="body" idx="1"/>
          </p:nvPr>
        </p:nvSpPr>
        <p:spPr/>
        <p:txBody>
          <a:bodyPr/>
          <a:lstStyle/>
          <a:p>
            <a:endParaRPr lang="en-US" sz="1600" dirty="0" smtClean="0"/>
          </a:p>
          <a:p>
            <a:endParaRPr lang="en-US" sz="1600" dirty="0" smtClean="0"/>
          </a:p>
          <a:p>
            <a:r>
              <a:rPr lang="en-US" sz="1600" dirty="0" smtClean="0"/>
              <a:t>Any dataset can be considered as imbalanced if the number of instances between classes is not equal. </a:t>
            </a:r>
            <a:r>
              <a:rPr lang="en-US" sz="1600" dirty="0" err="1" smtClean="0"/>
              <a:t>Resampling</a:t>
            </a:r>
            <a:r>
              <a:rPr lang="en-US" sz="1600" dirty="0" smtClean="0"/>
              <a:t> methods for imbalanced learning applications typically means to add a bias to balance the dataset.</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TotalTime>
  <Words>818</Words>
  <Application>Microsoft Office PowerPoint</Application>
  <PresentationFormat>On-screen Show (16:9)</PresentationFormat>
  <Paragraphs>111</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Raleway</vt:lpstr>
      <vt:lpstr>Calibri</vt:lpstr>
      <vt:lpstr>Lato</vt:lpstr>
      <vt:lpstr>Rubik</vt:lpstr>
      <vt:lpstr>Antonio template</vt:lpstr>
      <vt:lpstr>An Investigation of Credit card Default Prediction in Imbalanced datasets</vt:lpstr>
      <vt:lpstr>How credit card default happens</vt:lpstr>
      <vt:lpstr>Abstract</vt:lpstr>
      <vt:lpstr>Proposed methodology</vt:lpstr>
      <vt:lpstr>Methodology </vt:lpstr>
      <vt:lpstr>Dataset</vt:lpstr>
      <vt:lpstr>Taiwan Clients credit dataset</vt:lpstr>
      <vt:lpstr>Data normalization</vt:lpstr>
      <vt:lpstr>Data Resampling</vt:lpstr>
      <vt:lpstr>Resampling Methods</vt:lpstr>
      <vt:lpstr>Slide 11</vt:lpstr>
      <vt:lpstr>SYNTHETIC MINORITY OVERSAMPLING TECHNIQUE</vt:lpstr>
      <vt:lpstr>ADASYN(Adaptive Synthetic)</vt:lpstr>
      <vt:lpstr>Slide 14</vt:lpstr>
      <vt:lpstr>Gradient Boosting</vt:lpstr>
      <vt:lpstr>Gradient Boosting </vt:lpstr>
      <vt:lpstr>Conclusion</vt:lpstr>
      <vt:lpstr>Slide 18</vt:lpstr>
      <vt:lpstr>Future Work</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Investigation of Credit card Default Prediction in Imbalanced datasets</dc:title>
  <dc:creator>Navya siri</dc:creator>
  <cp:lastModifiedBy>Windows User</cp:lastModifiedBy>
  <cp:revision>27</cp:revision>
  <dcterms:modified xsi:type="dcterms:W3CDTF">2022-03-25T05:25:59Z</dcterms:modified>
</cp:coreProperties>
</file>