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6858000" cx="9144000"/>
  <p:notesSz cx="6858000" cy="9144000"/>
  <p:embeddedFontLst>
    <p:embeddedFont>
      <p:font typeface="Gill Sans"/>
      <p:regular r:id="rId34"/>
      <p:bold r:id="rId35"/>
    </p:embeddedFont>
    <p:embeddedFont>
      <p:font typeface="Open Sans"/>
      <p:bold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GillSans-bold.fntdata"/><Relationship Id="rId12" Type="http://schemas.openxmlformats.org/officeDocument/2006/relationships/slide" Target="slides/slide6.xml"/><Relationship Id="rId34" Type="http://schemas.openxmlformats.org/officeDocument/2006/relationships/font" Target="fonts/GillSans-regular.fntdata"/><Relationship Id="rId15" Type="http://schemas.openxmlformats.org/officeDocument/2006/relationships/slide" Target="slides/slide9.xml"/><Relationship Id="rId37" Type="http://schemas.openxmlformats.org/officeDocument/2006/relationships/font" Target="fonts/OpenSans-boldItalic.fntdata"/><Relationship Id="rId14" Type="http://schemas.openxmlformats.org/officeDocument/2006/relationships/slide" Target="slides/slide8.xml"/><Relationship Id="rId36" Type="http://schemas.openxmlformats.org/officeDocument/2006/relationships/font" Target="fonts/OpenSans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 txBox="1"/>
          <p:nvPr>
            <p:ph type="ctrTitle"/>
          </p:nvPr>
        </p:nvSpPr>
        <p:spPr>
          <a:xfrm>
            <a:off x="581192" y="990600"/>
            <a:ext cx="7989752" cy="1504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81192" y="2495444"/>
            <a:ext cx="7989752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/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2"/>
          <p:cNvSpPr txBox="1"/>
          <p:nvPr>
            <p:ph type="title"/>
          </p:nvPr>
        </p:nvSpPr>
        <p:spPr>
          <a:xfrm>
            <a:off x="581352" y="5262296"/>
            <a:ext cx="3536625" cy="68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F276A"/>
              </a:buClr>
              <a:buSzPts val="2000"/>
              <a:buFont typeface="Gill Sans"/>
              <a:buNone/>
              <a:defRPr b="0" sz="2000"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" type="body"/>
          </p:nvPr>
        </p:nvSpPr>
        <p:spPr>
          <a:xfrm>
            <a:off x="446399" y="601200"/>
            <a:ext cx="824040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0" name="Google Shape;90;p12"/>
          <p:cNvSpPr txBox="1"/>
          <p:nvPr>
            <p:ph idx="2" type="body"/>
          </p:nvPr>
        </p:nvSpPr>
        <p:spPr>
          <a:xfrm>
            <a:off x="4305617" y="5262295"/>
            <a:ext cx="4265327" cy="689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91" name="Google Shape;91;p12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/>
          <p:nvPr>
            <p:ph type="title"/>
          </p:nvPr>
        </p:nvSpPr>
        <p:spPr>
          <a:xfrm>
            <a:off x="581192" y="4693389"/>
            <a:ext cx="798975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b="0" sz="2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/>
          <p:nvPr>
            <p:ph idx="2" type="pic"/>
          </p:nvPr>
        </p:nvSpPr>
        <p:spPr>
          <a:xfrm>
            <a:off x="448093" y="599725"/>
            <a:ext cx="8238706" cy="3557252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Google Shape;97;p13"/>
          <p:cNvSpPr txBox="1"/>
          <p:nvPr>
            <p:ph idx="1" type="body"/>
          </p:nvPr>
        </p:nvSpPr>
        <p:spPr>
          <a:xfrm>
            <a:off x="581192" y="5260126"/>
            <a:ext cx="7989752" cy="598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98" name="Google Shape;98;p13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4"/>
          <p:cNvSpPr txBox="1"/>
          <p:nvPr>
            <p:ph idx="1" type="body"/>
          </p:nvPr>
        </p:nvSpPr>
        <p:spPr>
          <a:xfrm rot="5400000">
            <a:off x="2760671" y="48524"/>
            <a:ext cx="3630794" cy="7989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4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/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5"/>
          <p:cNvSpPr txBox="1"/>
          <p:nvPr>
            <p:ph type="title"/>
          </p:nvPr>
        </p:nvSpPr>
        <p:spPr>
          <a:xfrm rot="5400000">
            <a:off x="4789425" y="2515700"/>
            <a:ext cx="5183073" cy="15031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5"/>
          <p:cNvSpPr txBox="1"/>
          <p:nvPr>
            <p:ph idx="1" type="body"/>
          </p:nvPr>
        </p:nvSpPr>
        <p:spPr>
          <a:xfrm rot="5400000">
            <a:off x="950760" y="306157"/>
            <a:ext cx="5183073" cy="5922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12" name="Google Shape;112;p15"/>
          <p:cNvSpPr txBox="1"/>
          <p:nvPr>
            <p:ph idx="10" type="dt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5"/>
          <p:cNvSpPr txBox="1"/>
          <p:nvPr>
            <p:ph idx="11" type="ftr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581192" y="2228003"/>
            <a:ext cx="7989752" cy="36307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5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581192" y="2228003"/>
            <a:ext cx="7989752" cy="36307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6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7"/>
          <p:cNvSpPr txBox="1"/>
          <p:nvPr>
            <p:ph type="ctrTitle"/>
          </p:nvPr>
        </p:nvSpPr>
        <p:spPr>
          <a:xfrm>
            <a:off x="581192" y="990600"/>
            <a:ext cx="7989752" cy="1504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" type="subTitle"/>
          </p:nvPr>
        </p:nvSpPr>
        <p:spPr>
          <a:xfrm>
            <a:off x="581192" y="2495444"/>
            <a:ext cx="7989752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/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8"/>
          <p:cNvSpPr txBox="1"/>
          <p:nvPr>
            <p:ph type="title"/>
          </p:nvPr>
        </p:nvSpPr>
        <p:spPr>
          <a:xfrm>
            <a:off x="581193" y="3036573"/>
            <a:ext cx="7989751" cy="1504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b="0" sz="360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" type="body"/>
          </p:nvPr>
        </p:nvSpPr>
        <p:spPr>
          <a:xfrm>
            <a:off x="581193" y="4541417"/>
            <a:ext cx="7989751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9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" type="body"/>
          </p:nvPr>
        </p:nvSpPr>
        <p:spPr>
          <a:xfrm>
            <a:off x="581192" y="2228002"/>
            <a:ext cx="3899527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4663282" y="2228003"/>
            <a:ext cx="3907662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0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887219" y="2228003"/>
            <a:ext cx="35935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76" name="Google Shape;76;p10"/>
          <p:cNvSpPr txBox="1"/>
          <p:nvPr>
            <p:ph idx="2" type="body"/>
          </p:nvPr>
        </p:nvSpPr>
        <p:spPr>
          <a:xfrm>
            <a:off x="581192" y="2926051"/>
            <a:ext cx="3899527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3" type="body"/>
          </p:nvPr>
        </p:nvSpPr>
        <p:spPr>
          <a:xfrm>
            <a:off x="4969308" y="2228003"/>
            <a:ext cx="360163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78" name="Google Shape;78;p10"/>
          <p:cNvSpPr txBox="1"/>
          <p:nvPr>
            <p:ph idx="4" type="body"/>
          </p:nvPr>
        </p:nvSpPr>
        <p:spPr>
          <a:xfrm>
            <a:off x="4663282" y="2926051"/>
            <a:ext cx="3907662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1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22072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22072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4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4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/>
          <p:nvPr/>
        </p:nvSpPr>
        <p:spPr>
          <a:xfrm>
            <a:off x="334900" y="457200"/>
            <a:ext cx="277749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6"/>
          <p:cNvSpPr/>
          <p:nvPr/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6"/>
          <p:cNvSpPr/>
          <p:nvPr/>
        </p:nvSpPr>
        <p:spPr>
          <a:xfrm>
            <a:off x="3181372" y="457200"/>
            <a:ext cx="277749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6"/>
          <p:cNvSpPr/>
          <p:nvPr/>
        </p:nvSpPr>
        <p:spPr>
          <a:xfrm>
            <a:off x="330214" y="614407"/>
            <a:ext cx="8482004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6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4" name="Google Shape;124;p16"/>
          <p:cNvSpPr/>
          <p:nvPr/>
        </p:nvSpPr>
        <p:spPr>
          <a:xfrm>
            <a:off x="331782" y="614407"/>
            <a:ext cx="4207476" cy="56117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6"/>
          <p:cNvSpPr txBox="1"/>
          <p:nvPr>
            <p:ph type="ctrTitle"/>
          </p:nvPr>
        </p:nvSpPr>
        <p:spPr>
          <a:xfrm>
            <a:off x="571590" y="960723"/>
            <a:ext cx="3726367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</a:pPr>
            <a:r>
              <a:rPr b="1" lang="en-IN" sz="2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PNEUMONIA DETECTION USING CHEST X-RAYS</a:t>
            </a:r>
            <a:endParaRPr/>
          </a:p>
        </p:txBody>
      </p:sp>
      <p:sp>
        <p:nvSpPr>
          <p:cNvPr id="126" name="Google Shape;126;p16"/>
          <p:cNvSpPr/>
          <p:nvPr/>
        </p:nvSpPr>
        <p:spPr>
          <a:xfrm>
            <a:off x="334900" y="457200"/>
            <a:ext cx="4204358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6"/>
          <p:cNvSpPr/>
          <p:nvPr/>
        </p:nvSpPr>
        <p:spPr>
          <a:xfrm>
            <a:off x="4608238" y="457200"/>
            <a:ext cx="4200005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6"/>
          <p:cNvSpPr txBox="1"/>
          <p:nvPr>
            <p:ph idx="1" type="subTitle"/>
          </p:nvPr>
        </p:nvSpPr>
        <p:spPr>
          <a:xfrm>
            <a:off x="332551" y="2383052"/>
            <a:ext cx="4209000" cy="365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6840" lvl="0" marL="0" rtl="0" algn="l">
              <a:spcBef>
                <a:spcPts val="0"/>
              </a:spcBef>
              <a:spcAft>
                <a:spcPts val="0"/>
              </a:spcAft>
              <a:buSzPts val="1840"/>
              <a:buFont typeface="Noto Sans Symbols"/>
              <a:buChar char="◼"/>
            </a:pPr>
            <a:r>
              <a:rPr b="1" lang="en-I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BATCH : 21</a:t>
            </a:r>
            <a:endParaRPr/>
          </a:p>
          <a:p>
            <a:pPr indent="-116840" lvl="0" marL="0" rtl="0" algn="l">
              <a:spcBef>
                <a:spcPts val="1000"/>
              </a:spcBef>
              <a:spcAft>
                <a:spcPts val="0"/>
              </a:spcAft>
              <a:buSzPts val="1840"/>
              <a:buFont typeface="Noto Sans Symbols"/>
              <a:buChar char="◼"/>
            </a:pPr>
            <a:r>
              <a:rPr b="1" lang="en-I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GUIDE : Z . Sunitha Bai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40"/>
              <a:buFont typeface="Noto Sans Symbols"/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6840" lvl="0" marL="0" rtl="0" algn="l">
              <a:spcBef>
                <a:spcPts val="1000"/>
              </a:spcBef>
              <a:spcAft>
                <a:spcPts val="0"/>
              </a:spcAft>
              <a:buSzPts val="1840"/>
              <a:buFont typeface="Noto Sans Symbols"/>
              <a:buChar char="◼"/>
            </a:pPr>
            <a:r>
              <a:rPr b="1" lang="en-I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PRESENTED BY</a:t>
            </a:r>
            <a:endParaRPr/>
          </a:p>
          <a:p>
            <a:pPr indent="-116840" lvl="0" marL="0" rtl="0" algn="l">
              <a:spcBef>
                <a:spcPts val="1000"/>
              </a:spcBef>
              <a:spcAft>
                <a:spcPts val="0"/>
              </a:spcAft>
              <a:buSzPts val="1840"/>
              <a:buFont typeface="Noto Sans Symbols"/>
              <a:buChar char="◼"/>
            </a:pPr>
            <a:r>
              <a:rPr b="1" lang="en-I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Y18CS161</a:t>
            </a:r>
            <a:r>
              <a:rPr b="1" lang="en-I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T. SIVA ASHOK KUMAR</a:t>
            </a:r>
            <a:endParaRPr b="1"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6840" lvl="0" marL="0" rtl="0" algn="l">
              <a:spcBef>
                <a:spcPts val="1000"/>
              </a:spcBef>
              <a:spcAft>
                <a:spcPts val="0"/>
              </a:spcAft>
              <a:buSzPts val="1840"/>
              <a:buFont typeface="Noto Sans Symbols"/>
              <a:buChar char="◼"/>
            </a:pPr>
            <a:r>
              <a:rPr b="1" lang="en-I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Y18CS170 V. SRI SAI DINESH</a:t>
            </a:r>
            <a:endParaRPr b="1"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◼"/>
            </a:pPr>
            <a:r>
              <a:rPr b="1" lang="en-I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Y18CS157 SK. KHALEEMUDDIN</a:t>
            </a:r>
            <a:endParaRPr b="1"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16"/>
          <p:cNvPicPr preferRelativeResize="0"/>
          <p:nvPr/>
        </p:nvPicPr>
        <p:blipFill rotWithShape="1">
          <a:blip r:embed="rId3">
            <a:alphaModFix/>
          </a:blip>
          <a:srcRect b="23651" l="0" r="9091" t="10894"/>
          <a:stretch/>
        </p:blipFill>
        <p:spPr>
          <a:xfrm>
            <a:off x="4869472" y="1340768"/>
            <a:ext cx="3714356" cy="3888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/>
          <p:nvPr/>
        </p:nvSpPr>
        <p:spPr>
          <a:xfrm>
            <a:off x="334900" y="457200"/>
            <a:ext cx="277749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5"/>
          <p:cNvSpPr/>
          <p:nvPr/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5"/>
          <p:cNvSpPr/>
          <p:nvPr/>
        </p:nvSpPr>
        <p:spPr>
          <a:xfrm>
            <a:off x="3181372" y="457200"/>
            <a:ext cx="277749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5"/>
          <p:cNvSpPr/>
          <p:nvPr/>
        </p:nvSpPr>
        <p:spPr>
          <a:xfrm>
            <a:off x="334900" y="3085765"/>
            <a:ext cx="8447150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5"/>
          <p:cNvSpPr/>
          <p:nvPr/>
        </p:nvSpPr>
        <p:spPr>
          <a:xfrm>
            <a:off x="0" y="723900"/>
            <a:ext cx="9144000" cy="613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9" name="Google Shape;209;p25"/>
          <p:cNvSpPr txBox="1"/>
          <p:nvPr>
            <p:ph type="title"/>
          </p:nvPr>
        </p:nvSpPr>
        <p:spPr>
          <a:xfrm>
            <a:off x="467359" y="859625"/>
            <a:ext cx="8245162" cy="7112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</a:pPr>
            <a:r>
              <a:rPr b="1" lang="en-IN" sz="36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PROPOSED METHOD</a:t>
            </a:r>
            <a:endParaRPr/>
          </a:p>
        </p:txBody>
      </p:sp>
      <p:pic>
        <p:nvPicPr>
          <p:cNvPr descr="C:\Users\MAHESWARI\Downloads\WhatsApp Image 2022-03-04 at 6.38.32 PM.jpeg" id="210" name="Google Shape;210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950" y="1570852"/>
            <a:ext cx="8455981" cy="5026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"/>
              <a:buNone/>
            </a:pPr>
            <a:r>
              <a:rPr b="1" lang="en-IN" sz="3600">
                <a:latin typeface="Open Sans"/>
                <a:ea typeface="Open Sans"/>
                <a:cs typeface="Open Sans"/>
                <a:sym typeface="Open Sans"/>
              </a:rPr>
              <a:t>FLOWCHART</a:t>
            </a:r>
            <a:endParaRPr b="1" sz="36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6" name="Google Shape;216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192" y="2276872"/>
            <a:ext cx="7989752" cy="4176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"/>
              <a:buNone/>
            </a:pPr>
            <a:r>
              <a:rPr b="1" lang="en-IN" sz="3600">
                <a:latin typeface="Open Sans"/>
                <a:ea typeface="Open Sans"/>
                <a:cs typeface="Open Sans"/>
                <a:sym typeface="Open Sans"/>
              </a:rPr>
              <a:t>IMAGE PREPROCESSING</a:t>
            </a:r>
            <a:endParaRPr b="1" sz="3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2" name="Google Shape;222;p27"/>
          <p:cNvSpPr txBox="1"/>
          <p:nvPr>
            <p:ph idx="1" type="body"/>
          </p:nvPr>
        </p:nvSpPr>
        <p:spPr>
          <a:xfrm>
            <a:off x="581192" y="2228003"/>
            <a:ext cx="7989752" cy="36307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00844" lvl="0" marL="306000" rtl="0" algn="l">
              <a:spcBef>
                <a:spcPts val="0"/>
              </a:spcBef>
              <a:spcAft>
                <a:spcPts val="0"/>
              </a:spcAft>
              <a:buSzPts val="1656"/>
              <a:buFont typeface="Noto Sans Symbols"/>
              <a:buNone/>
            </a:pPr>
            <a:r>
              <a:t/>
            </a:r>
            <a:endParaRPr/>
          </a:p>
          <a:p>
            <a:pPr indent="-306000" lvl="0" marL="306000" rtl="0" algn="l">
              <a:spcBef>
                <a:spcPts val="1040"/>
              </a:spcBef>
              <a:spcAft>
                <a:spcPts val="0"/>
              </a:spcAft>
              <a:buSzPts val="2024"/>
              <a:buFont typeface="Noto Sans Symbols"/>
              <a:buChar char="⮚"/>
            </a:pPr>
            <a:r>
              <a:rPr b="1" lang="en-IN" sz="2200">
                <a:latin typeface="Arial"/>
                <a:ea typeface="Arial"/>
                <a:cs typeface="Arial"/>
                <a:sym typeface="Arial"/>
              </a:rPr>
              <a:t>In the preprocessing step, the image is transformed into grayscale image.</a:t>
            </a:r>
            <a:endParaRPr/>
          </a:p>
          <a:p>
            <a:pPr indent="-306000" lvl="0" marL="306000" rtl="0" algn="l">
              <a:spcBef>
                <a:spcPts val="1040"/>
              </a:spcBef>
              <a:spcAft>
                <a:spcPts val="0"/>
              </a:spcAft>
              <a:buSzPts val="2024"/>
              <a:buFont typeface="Noto Sans Symbols"/>
              <a:buChar char="⮚"/>
            </a:pPr>
            <a:r>
              <a:rPr b="1" lang="en-IN" sz="2200">
                <a:latin typeface="Arial"/>
                <a:ea typeface="Arial"/>
                <a:cs typeface="Arial"/>
                <a:sym typeface="Arial"/>
              </a:rPr>
              <a:t>Then, we reshaped the images into 224 × 224 pixels in size to maintain uniformity of the input images to the architecture.</a:t>
            </a:r>
            <a:endParaRPr/>
          </a:p>
          <a:p>
            <a:pPr indent="-306000" lvl="0" marL="306000" rtl="0" algn="l">
              <a:spcBef>
                <a:spcPts val="1040"/>
              </a:spcBef>
              <a:spcAft>
                <a:spcPts val="0"/>
              </a:spcAft>
              <a:buSzPts val="2024"/>
              <a:buFont typeface="Noto Sans Symbols"/>
              <a:buChar char="⮚"/>
            </a:pPr>
            <a:r>
              <a:rPr b="1" lang="en-IN" sz="2200">
                <a:latin typeface="Arial"/>
                <a:ea typeface="Arial"/>
                <a:cs typeface="Arial"/>
                <a:sym typeface="Arial"/>
              </a:rPr>
              <a:t>Then,the images are normailized and after normailization,the value of a pixel resides in the range from 0 to 1.</a:t>
            </a:r>
            <a:endParaRPr b="1" sz="2200">
              <a:latin typeface="Arial"/>
              <a:ea typeface="Arial"/>
              <a:cs typeface="Arial"/>
              <a:sym typeface="Arial"/>
            </a:endParaRPr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"/>
              <a:buNone/>
            </a:pPr>
            <a:r>
              <a:rPr b="1" lang="en-IN" sz="3600">
                <a:latin typeface="Open Sans"/>
                <a:ea typeface="Open Sans"/>
                <a:cs typeface="Open Sans"/>
                <a:sym typeface="Open Sans"/>
              </a:rPr>
              <a:t>CNN ARCHITECTURE</a:t>
            </a:r>
            <a:endParaRPr b="1" sz="3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8" name="Google Shape;228;p28"/>
          <p:cNvSpPr txBox="1"/>
          <p:nvPr>
            <p:ph idx="1" type="body"/>
          </p:nvPr>
        </p:nvSpPr>
        <p:spPr>
          <a:xfrm>
            <a:off x="581192" y="2228003"/>
            <a:ext cx="7989752" cy="415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just">
              <a:spcBef>
                <a:spcPts val="0"/>
              </a:spcBef>
              <a:spcAft>
                <a:spcPts val="0"/>
              </a:spcAft>
              <a:buSzPts val="2024"/>
              <a:buFont typeface="Noto Sans Symbols"/>
              <a:buChar char="⮚"/>
            </a:pPr>
            <a:r>
              <a:rPr b="1" lang="en-IN" sz="2200">
                <a:latin typeface="Arial"/>
                <a:ea typeface="Arial"/>
                <a:cs typeface="Arial"/>
                <a:sym typeface="Arial"/>
              </a:rPr>
              <a:t>The learning model is based on CNN which is very useful for pattern recognition from images.</a:t>
            </a:r>
            <a:endParaRPr/>
          </a:p>
          <a:p>
            <a:pPr indent="-306000" lvl="0" marL="306000" rtl="0" algn="just">
              <a:spcBef>
                <a:spcPts val="1040"/>
              </a:spcBef>
              <a:spcAft>
                <a:spcPts val="0"/>
              </a:spcAft>
              <a:buSzPts val="2024"/>
              <a:buFont typeface="Noto Sans Symbols"/>
              <a:buChar char="⮚"/>
            </a:pPr>
            <a:r>
              <a:rPr b="1" lang="en-IN" sz="2200">
                <a:latin typeface="Arial"/>
                <a:ea typeface="Arial"/>
                <a:cs typeface="Arial"/>
                <a:sym typeface="Arial"/>
              </a:rPr>
              <a:t> The network comprises an input layer, several hidden layers and an output layer. </a:t>
            </a:r>
            <a:endParaRPr/>
          </a:p>
          <a:p>
            <a:pPr indent="-306000" lvl="0" marL="306000" rtl="0" algn="just">
              <a:spcBef>
                <a:spcPts val="1040"/>
              </a:spcBef>
              <a:spcAft>
                <a:spcPts val="0"/>
              </a:spcAft>
              <a:buSzPts val="2024"/>
              <a:buFont typeface="Noto Sans Symbols"/>
              <a:buChar char="⮚"/>
            </a:pPr>
            <a:r>
              <a:rPr b="1" lang="en-IN" sz="2200">
                <a:latin typeface="Arial"/>
                <a:ea typeface="Arial"/>
                <a:cs typeface="Arial"/>
                <a:sym typeface="Arial"/>
              </a:rPr>
              <a:t>The hidden layers consist of multiple convolution layers that learn suitable filters for important feature extraction from the given samples. </a:t>
            </a:r>
            <a:endParaRPr/>
          </a:p>
          <a:p>
            <a:pPr indent="-306000" lvl="0" marL="306000" rtl="0" algn="just">
              <a:spcBef>
                <a:spcPts val="1040"/>
              </a:spcBef>
              <a:spcAft>
                <a:spcPts val="0"/>
              </a:spcAft>
              <a:buSzPts val="2024"/>
              <a:buFont typeface="Noto Sans Symbols"/>
              <a:buChar char="⮚"/>
            </a:pPr>
            <a:r>
              <a:rPr b="1" lang="en-IN" sz="2200">
                <a:latin typeface="Arial"/>
                <a:ea typeface="Arial"/>
                <a:cs typeface="Arial"/>
                <a:sym typeface="Arial"/>
              </a:rPr>
              <a:t>The features extracted by CNN are used by multiple dense neural networks for classification purposes.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 txBox="1"/>
          <p:nvPr>
            <p:ph idx="1" type="body"/>
          </p:nvPr>
        </p:nvSpPr>
        <p:spPr>
          <a:xfrm>
            <a:off x="539552" y="1916832"/>
            <a:ext cx="8136904" cy="4557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77476" lvl="0" marL="306000" rtl="0" algn="l">
              <a:spcBef>
                <a:spcPts val="0"/>
              </a:spcBef>
              <a:spcAft>
                <a:spcPts val="0"/>
              </a:spcAft>
              <a:buSzPts val="2024"/>
              <a:buFont typeface="Noto Sans Symbols"/>
              <a:buNone/>
            </a:pPr>
            <a:r>
              <a:t/>
            </a:r>
            <a:endParaRPr b="1" sz="2200">
              <a:latin typeface="Arial"/>
              <a:ea typeface="Arial"/>
              <a:cs typeface="Arial"/>
              <a:sym typeface="Arial"/>
            </a:endParaRPr>
          </a:p>
          <a:p>
            <a:pPr indent="-306000" lvl="0" marL="306000" rtl="0" algn="l">
              <a:spcBef>
                <a:spcPts val="1040"/>
              </a:spcBef>
              <a:spcAft>
                <a:spcPts val="0"/>
              </a:spcAft>
              <a:buSzPts val="2024"/>
              <a:buFont typeface="Noto Sans Symbols"/>
              <a:buChar char="⮚"/>
            </a:pPr>
            <a:r>
              <a:rPr b="1" lang="en-IN" sz="2200">
                <a:latin typeface="Arial"/>
                <a:ea typeface="Arial"/>
                <a:cs typeface="Arial"/>
                <a:sym typeface="Arial"/>
              </a:rPr>
              <a:t>Input layers:  In our model the inputs are X-Ray images. The parameters are defining the image dimension (244x244). </a:t>
            </a:r>
            <a:endParaRPr/>
          </a:p>
          <a:p>
            <a:pPr indent="-177476" lvl="0" marL="306000" rtl="0" algn="l">
              <a:spcBef>
                <a:spcPts val="1040"/>
              </a:spcBef>
              <a:spcAft>
                <a:spcPts val="0"/>
              </a:spcAft>
              <a:buSzPts val="2024"/>
              <a:buFont typeface="Noto Sans Symbols"/>
              <a:buNone/>
            </a:pPr>
            <a:r>
              <a:t/>
            </a:r>
            <a:endParaRPr b="1" sz="2200">
              <a:latin typeface="Arial"/>
              <a:ea typeface="Arial"/>
              <a:cs typeface="Arial"/>
              <a:sym typeface="Arial"/>
            </a:endParaRPr>
          </a:p>
          <a:p>
            <a:pPr indent="-306000" lvl="0" marL="306000" rtl="0" algn="l">
              <a:spcBef>
                <a:spcPts val="1040"/>
              </a:spcBef>
              <a:spcAft>
                <a:spcPts val="0"/>
              </a:spcAft>
              <a:buSzPts val="2024"/>
              <a:buFont typeface="Noto Sans Symbols"/>
              <a:buChar char="⮚"/>
            </a:pPr>
            <a:r>
              <a:rPr b="1" lang="en-IN" sz="2200">
                <a:latin typeface="Arial"/>
                <a:ea typeface="Arial"/>
                <a:cs typeface="Arial"/>
                <a:sym typeface="Arial"/>
              </a:rPr>
              <a:t>Convolutional layers: Convolution is a linear operation that consists of the multiplication of a set of weights with the input. </a:t>
            </a:r>
            <a:endParaRPr/>
          </a:p>
          <a:p>
            <a:pPr indent="-177476" lvl="0" marL="306000" rtl="0" algn="l">
              <a:spcBef>
                <a:spcPts val="1040"/>
              </a:spcBef>
              <a:spcAft>
                <a:spcPts val="0"/>
              </a:spcAft>
              <a:buSzPts val="2024"/>
              <a:buFont typeface="Noto Sans Symbols"/>
              <a:buNone/>
            </a:pPr>
            <a:r>
              <a:t/>
            </a:r>
            <a:endParaRPr b="1" sz="2200">
              <a:latin typeface="Arial"/>
              <a:ea typeface="Arial"/>
              <a:cs typeface="Arial"/>
              <a:sym typeface="Arial"/>
            </a:endParaRPr>
          </a:p>
          <a:p>
            <a:pPr indent="-306000" lvl="0" marL="306000" rtl="0" algn="l">
              <a:spcBef>
                <a:spcPts val="1040"/>
              </a:spcBef>
              <a:spcAft>
                <a:spcPts val="0"/>
              </a:spcAft>
              <a:buSzPts val="2024"/>
              <a:buFont typeface="Noto Sans Symbols"/>
              <a:buChar char="⮚"/>
            </a:pPr>
            <a:r>
              <a:rPr b="1" lang="en-IN" sz="2200">
                <a:latin typeface="Arial"/>
                <a:ea typeface="Arial"/>
                <a:cs typeface="Arial"/>
                <a:sym typeface="Arial"/>
              </a:rPr>
              <a:t>Pooling Layers:  The max pooling is set to 2x2 with a stride of 2.</a:t>
            </a:r>
            <a:endParaRPr b="1" sz="2200">
              <a:latin typeface="Arial"/>
              <a:ea typeface="Arial"/>
              <a:cs typeface="Arial"/>
              <a:sym typeface="Arial"/>
            </a:endParaRPr>
          </a:p>
          <a:p>
            <a:pPr indent="-177476" lvl="0" marL="306000" rtl="0" algn="l">
              <a:spcBef>
                <a:spcPts val="1040"/>
              </a:spcBef>
              <a:spcAft>
                <a:spcPts val="0"/>
              </a:spcAft>
              <a:buSzPts val="2024"/>
              <a:buFont typeface="Noto Sans Symbols"/>
              <a:buNone/>
            </a:pPr>
            <a:r>
              <a:t/>
            </a:r>
            <a:endParaRPr b="1" sz="2200">
              <a:latin typeface="Arial"/>
              <a:ea typeface="Arial"/>
              <a:cs typeface="Arial"/>
              <a:sym typeface="Arial"/>
            </a:endParaRPr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 txBox="1"/>
          <p:nvPr>
            <p:ph idx="1" type="body"/>
          </p:nvPr>
        </p:nvSpPr>
        <p:spPr>
          <a:xfrm>
            <a:off x="457200" y="1988840"/>
            <a:ext cx="8291264" cy="33843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306000" lvl="0" marL="306000" rtl="0" algn="l">
              <a:spcBef>
                <a:spcPts val="1040"/>
              </a:spcBef>
              <a:spcAft>
                <a:spcPts val="0"/>
              </a:spcAft>
              <a:buSzPts val="2024"/>
              <a:buFont typeface="Noto Sans Symbols"/>
              <a:buChar char="⮚"/>
            </a:pPr>
            <a:r>
              <a:rPr b="1" lang="en-IN" sz="2200">
                <a:latin typeface="Arial"/>
                <a:ea typeface="Arial"/>
                <a:cs typeface="Arial"/>
                <a:sym typeface="Arial"/>
              </a:rPr>
              <a:t>ReLU layers:  We have used four ReLU layers for each convolutional layer .</a:t>
            </a:r>
            <a:endParaRPr/>
          </a:p>
          <a:p>
            <a:pPr indent="-177476" lvl="0" marL="306000" rtl="0" algn="l">
              <a:spcBef>
                <a:spcPts val="1040"/>
              </a:spcBef>
              <a:spcAft>
                <a:spcPts val="0"/>
              </a:spcAft>
              <a:buSzPts val="2024"/>
              <a:buFont typeface="Noto Sans Symbols"/>
              <a:buNone/>
            </a:pPr>
            <a:r>
              <a:t/>
            </a:r>
            <a:endParaRPr b="1" sz="2200">
              <a:latin typeface="Arial"/>
              <a:ea typeface="Arial"/>
              <a:cs typeface="Arial"/>
              <a:sym typeface="Arial"/>
            </a:endParaRPr>
          </a:p>
          <a:p>
            <a:pPr indent="-306000" lvl="0" marL="306000" rtl="0" algn="l">
              <a:spcBef>
                <a:spcPts val="1040"/>
              </a:spcBef>
              <a:spcAft>
                <a:spcPts val="0"/>
              </a:spcAft>
              <a:buSzPts val="2024"/>
              <a:buFont typeface="Noto Sans Symbols"/>
              <a:buChar char="⮚"/>
            </a:pPr>
            <a:r>
              <a:rPr b="1" lang="en-IN" sz="2200">
                <a:latin typeface="Arial"/>
                <a:ea typeface="Arial"/>
                <a:cs typeface="Arial"/>
                <a:sym typeface="Arial"/>
              </a:rPr>
              <a:t>Fully Connected layers: Treats the input data as a simple vector and produce an output as a single vector. </a:t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3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-21653" l="0" r="-1707" t="0"/>
          <a:stretch/>
        </p:blipFill>
        <p:spPr>
          <a:xfrm>
            <a:off x="395536" y="692697"/>
            <a:ext cx="7920880" cy="53188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2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"/>
              <a:buNone/>
            </a:pPr>
            <a:r>
              <a:rPr b="1" lang="en-IN" sz="3600">
                <a:latin typeface="Open Sans"/>
                <a:ea typeface="Open Sans"/>
                <a:cs typeface="Open Sans"/>
                <a:sym typeface="Open Sans"/>
              </a:rPr>
              <a:t>DATASET COLLECTION</a:t>
            </a:r>
            <a:endParaRPr/>
          </a:p>
        </p:txBody>
      </p:sp>
      <p:sp>
        <p:nvSpPr>
          <p:cNvPr id="249" name="Google Shape;249;p32"/>
          <p:cNvSpPr txBox="1"/>
          <p:nvPr>
            <p:ph idx="1" type="body"/>
          </p:nvPr>
        </p:nvSpPr>
        <p:spPr>
          <a:xfrm>
            <a:off x="581192" y="2228003"/>
            <a:ext cx="7989752" cy="36307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28676" lvl="0" marL="457200" rtl="0" algn="just">
              <a:spcBef>
                <a:spcPts val="0"/>
              </a:spcBef>
              <a:spcAft>
                <a:spcPts val="0"/>
              </a:spcAft>
              <a:buSzPts val="2024"/>
              <a:buFont typeface="Noto Sans Symbols"/>
              <a:buNone/>
            </a:pPr>
            <a:r>
              <a:t/>
            </a:r>
            <a:endParaRPr b="1" sz="2200"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just">
              <a:spcBef>
                <a:spcPts val="1040"/>
              </a:spcBef>
              <a:spcAft>
                <a:spcPts val="0"/>
              </a:spcAft>
              <a:buSzPts val="2024"/>
              <a:buFont typeface="Noto Sans Symbols"/>
              <a:buChar char="⮚"/>
            </a:pPr>
            <a:r>
              <a:rPr b="1" lang="en-IN" sz="2200">
                <a:latin typeface="Arial"/>
                <a:ea typeface="Arial"/>
                <a:cs typeface="Arial"/>
                <a:sym typeface="Arial"/>
              </a:rPr>
              <a:t>The dataset contains a total of 1341 images of people without pneumonia and 3875 images of people with pneumonia. </a:t>
            </a:r>
            <a:endParaRPr/>
          </a:p>
          <a:p>
            <a:pPr indent="-457200" lvl="0" marL="457200" rtl="0" algn="just">
              <a:spcBef>
                <a:spcPts val="1040"/>
              </a:spcBef>
              <a:spcAft>
                <a:spcPts val="0"/>
              </a:spcAft>
              <a:buSzPts val="2024"/>
              <a:buFont typeface="Noto Sans Symbols"/>
              <a:buChar char="⮚"/>
            </a:pPr>
            <a:r>
              <a:rPr b="1" lang="en-IN" sz="2200">
                <a:latin typeface="Arial"/>
                <a:ea typeface="Arial"/>
                <a:cs typeface="Arial"/>
                <a:sym typeface="Arial"/>
              </a:rPr>
              <a:t>For training purposes, 80% images of each class are used and the rest 20% of the images are utilized for testing purposes. </a:t>
            </a:r>
            <a:endParaRPr/>
          </a:p>
          <a:p>
            <a:pPr indent="-457200" lvl="0" marL="457200" rtl="0" algn="just">
              <a:spcBef>
                <a:spcPts val="1040"/>
              </a:spcBef>
              <a:spcAft>
                <a:spcPts val="0"/>
              </a:spcAft>
              <a:buSzPts val="2024"/>
              <a:buFont typeface="Noto Sans Symbols"/>
              <a:buChar char="⮚"/>
            </a:pPr>
            <a:r>
              <a:rPr b="1" lang="en-IN" sz="2200">
                <a:latin typeface="Arial"/>
                <a:ea typeface="Arial"/>
                <a:cs typeface="Arial"/>
                <a:sym typeface="Arial"/>
              </a:rPr>
              <a:t>Dataset is collected from Kaggle.</a:t>
            </a:r>
            <a:endParaRPr b="1" sz="2200">
              <a:latin typeface="Arial"/>
              <a:ea typeface="Arial"/>
              <a:cs typeface="Arial"/>
              <a:sym typeface="Arial"/>
            </a:endParaRPr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"/>
              <a:buNone/>
            </a:pPr>
            <a:r>
              <a:rPr b="1" lang="en-IN" sz="3600">
                <a:latin typeface="Open Sans"/>
                <a:ea typeface="Open Sans"/>
                <a:cs typeface="Open Sans"/>
                <a:sym typeface="Open Sans"/>
              </a:rPr>
              <a:t>DATASET LOADING</a:t>
            </a:r>
            <a:endParaRPr/>
          </a:p>
        </p:txBody>
      </p:sp>
      <p:pic>
        <p:nvPicPr>
          <p:cNvPr id="255" name="Google Shape;255;p3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192" y="2132856"/>
            <a:ext cx="7989751" cy="4392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4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"/>
              <a:buNone/>
            </a:pPr>
            <a:r>
              <a:rPr b="1" lang="en-IN" sz="3600">
                <a:latin typeface="Open Sans"/>
                <a:ea typeface="Open Sans"/>
                <a:cs typeface="Open Sans"/>
                <a:sym typeface="Open Sans"/>
              </a:rPr>
              <a:t>IMAGE PRE-PROCESSING</a:t>
            </a:r>
            <a:endParaRPr/>
          </a:p>
        </p:txBody>
      </p:sp>
      <p:pic>
        <p:nvPicPr>
          <p:cNvPr id="261" name="Google Shape;261;p3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602" y="1988840"/>
            <a:ext cx="8113744" cy="4608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>
            <a:off x="630480" y="692696"/>
            <a:ext cx="78299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"/>
              <a:buNone/>
            </a:pPr>
            <a:r>
              <a:rPr b="1" lang="en-IN" sz="3600">
                <a:latin typeface="Open Sans"/>
                <a:ea typeface="Open Sans"/>
                <a:cs typeface="Open Sans"/>
                <a:sym typeface="Open Sans"/>
              </a:rPr>
              <a:t>PROBLEM  STATEMENT</a:t>
            </a:r>
            <a:endParaRPr/>
          </a:p>
        </p:txBody>
      </p:sp>
      <p:sp>
        <p:nvSpPr>
          <p:cNvPr id="135" name="Google Shape;135;p17"/>
          <p:cNvSpPr txBox="1"/>
          <p:nvPr>
            <p:ph idx="1" type="body"/>
          </p:nvPr>
        </p:nvSpPr>
        <p:spPr>
          <a:xfrm>
            <a:off x="457200" y="2132856"/>
            <a:ext cx="7643192" cy="40324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/>
          </a:p>
          <a:p>
            <a:pPr indent="-305999" lvl="0" marL="306000" rtl="0" algn="l">
              <a:spcBef>
                <a:spcPts val="1044"/>
              </a:spcBef>
              <a:spcAft>
                <a:spcPts val="0"/>
              </a:spcAft>
              <a:buSzPct val="92000"/>
              <a:buFont typeface="Noto Sans Symbols"/>
              <a:buChar char="⮚"/>
            </a:pPr>
            <a:r>
              <a:rPr b="1" lang="en-IN" sz="2400">
                <a:latin typeface="Arial"/>
                <a:ea typeface="Arial"/>
                <a:cs typeface="Arial"/>
                <a:sym typeface="Arial"/>
              </a:rPr>
              <a:t>Pneumonia is a life-threatening infectious disease which affects one or both lungs in humans. </a:t>
            </a:r>
            <a:endParaRPr/>
          </a:p>
          <a:p>
            <a:pPr indent="-305999" lvl="0" marL="306000" rtl="0" algn="l">
              <a:spcBef>
                <a:spcPts val="1044"/>
              </a:spcBef>
              <a:spcAft>
                <a:spcPts val="0"/>
              </a:spcAft>
              <a:buSzPct val="92000"/>
              <a:buFont typeface="Noto Sans Symbols"/>
              <a:buChar char="⮚"/>
            </a:pPr>
            <a:r>
              <a:rPr b="1" lang="en-IN" sz="2400">
                <a:latin typeface="Arial"/>
                <a:ea typeface="Arial"/>
                <a:cs typeface="Arial"/>
                <a:sym typeface="Arial"/>
              </a:rPr>
              <a:t>It is commonly caused by bacteria , viruses or fungi.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-305999" lvl="0" marL="306000" rtl="0" algn="l">
              <a:spcBef>
                <a:spcPts val="1044"/>
              </a:spcBef>
              <a:spcAft>
                <a:spcPts val="0"/>
              </a:spcAft>
              <a:buSzPct val="92000"/>
              <a:buFont typeface="Noto Sans Symbols"/>
              <a:buChar char="⮚"/>
            </a:pPr>
            <a:r>
              <a:rPr b="1" lang="en-IN" sz="2400">
                <a:latin typeface="Arial"/>
                <a:ea typeface="Arial"/>
                <a:cs typeface="Arial"/>
                <a:sym typeface="Arial"/>
              </a:rPr>
              <a:t>The aim is to develop an automatic pneumonia detection system that will reduce the workload of radiologists. </a:t>
            </a:r>
            <a:endParaRPr/>
          </a:p>
          <a:p>
            <a:pPr indent="-305999" lvl="0" marL="306000" rtl="0" algn="l">
              <a:spcBef>
                <a:spcPts val="1044"/>
              </a:spcBef>
              <a:spcAft>
                <a:spcPts val="0"/>
              </a:spcAft>
              <a:buSzPct val="92000"/>
              <a:buFont typeface="Noto Sans Symbols"/>
              <a:buChar char="⮚"/>
            </a:pPr>
            <a:r>
              <a:rPr b="1" lang="en-IN" sz="2400">
                <a:latin typeface="Arial"/>
                <a:ea typeface="Arial"/>
                <a:cs typeface="Arial"/>
                <a:sym typeface="Arial"/>
              </a:rPr>
              <a:t>The pneumonia detection task involves in identifying whether a given frontal-view chest x-ray image is normal or pneumonia infected.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5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"/>
              <a:buNone/>
            </a:pPr>
            <a:r>
              <a:rPr b="1" lang="en-IN" sz="3600">
                <a:latin typeface="Open Sans"/>
                <a:ea typeface="Open Sans"/>
                <a:cs typeface="Open Sans"/>
                <a:sym typeface="Open Sans"/>
              </a:rPr>
              <a:t>MODEL FOR CNN</a:t>
            </a:r>
            <a:endParaRPr b="1" sz="36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C:\Users\MAHESWARI\OneDrive\Pictures\Screenshots\Screenshot (2446).png" id="267" name="Google Shape;267;p3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192" y="1916832"/>
            <a:ext cx="7989752" cy="4680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6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"/>
              <a:buNone/>
            </a:pPr>
            <a:r>
              <a:rPr b="1" lang="en-IN" sz="3600">
                <a:latin typeface="Open Sans"/>
                <a:ea typeface="Open Sans"/>
                <a:cs typeface="Open Sans"/>
                <a:sym typeface="Open Sans"/>
              </a:rPr>
              <a:t>MODEL TRAINING</a:t>
            </a:r>
            <a:endParaRPr/>
          </a:p>
        </p:txBody>
      </p:sp>
      <p:pic>
        <p:nvPicPr>
          <p:cNvPr id="273" name="Google Shape;273;p3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192" y="1916832"/>
            <a:ext cx="7989752" cy="4824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7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"/>
              <a:buNone/>
            </a:pPr>
            <a:r>
              <a:rPr b="1" lang="en-IN" sz="3600">
                <a:latin typeface="Open Sans"/>
                <a:ea typeface="Open Sans"/>
                <a:cs typeface="Open Sans"/>
                <a:sym typeface="Open Sans"/>
              </a:rPr>
              <a:t>ACCURACY PLOT</a:t>
            </a:r>
            <a:endParaRPr/>
          </a:p>
        </p:txBody>
      </p:sp>
      <p:pic>
        <p:nvPicPr>
          <p:cNvPr descr="C:\Users\MAHESWARI\OneDrive\Pictures\Screenshots\Screenshot (2447).png" id="279" name="Google Shape;279;p3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192" y="1936750"/>
            <a:ext cx="7989752" cy="4732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8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"/>
              <a:buNone/>
            </a:pPr>
            <a:r>
              <a:rPr b="1" lang="en-IN" sz="3600">
                <a:latin typeface="Open Sans"/>
                <a:ea typeface="Open Sans"/>
                <a:cs typeface="Open Sans"/>
                <a:sym typeface="Open Sans"/>
              </a:rPr>
              <a:t>MODEL EVALUATION</a:t>
            </a:r>
            <a:endParaRPr/>
          </a:p>
        </p:txBody>
      </p:sp>
      <p:pic>
        <p:nvPicPr>
          <p:cNvPr id="285" name="Google Shape;285;p3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192" y="2060848"/>
            <a:ext cx="7989752" cy="4608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9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"/>
              <a:buNone/>
            </a:pPr>
            <a:r>
              <a:rPr b="1" lang="en-IN" sz="3600">
                <a:latin typeface="Open Sans"/>
                <a:ea typeface="Open Sans"/>
                <a:cs typeface="Open Sans"/>
                <a:sym typeface="Open Sans"/>
              </a:rPr>
              <a:t>CLASSIFICATION</a:t>
            </a:r>
            <a:endParaRPr b="1" sz="36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91" name="Google Shape;291;p3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192" y="1988840"/>
            <a:ext cx="7989752" cy="4752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0"/>
          <p:cNvSpPr/>
          <p:nvPr/>
        </p:nvSpPr>
        <p:spPr>
          <a:xfrm>
            <a:off x="334900" y="457200"/>
            <a:ext cx="277749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40"/>
          <p:cNvSpPr/>
          <p:nvPr/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40"/>
          <p:cNvSpPr/>
          <p:nvPr/>
        </p:nvSpPr>
        <p:spPr>
          <a:xfrm>
            <a:off x="3181372" y="457200"/>
            <a:ext cx="277749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4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0" name="Google Shape;300;p40"/>
          <p:cNvSpPr/>
          <p:nvPr/>
        </p:nvSpPr>
        <p:spPr>
          <a:xfrm>
            <a:off x="334900" y="455422"/>
            <a:ext cx="277749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40"/>
          <p:cNvSpPr/>
          <p:nvPr/>
        </p:nvSpPr>
        <p:spPr>
          <a:xfrm>
            <a:off x="3183255" y="457200"/>
            <a:ext cx="277749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40"/>
          <p:cNvSpPr/>
          <p:nvPr/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3" name="Google Shape;303;p4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899" y="817948"/>
            <a:ext cx="8469107" cy="4763872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40"/>
          <p:cNvSpPr/>
          <p:nvPr/>
        </p:nvSpPr>
        <p:spPr>
          <a:xfrm>
            <a:off x="334899" y="5873675"/>
            <a:ext cx="8472550" cy="5168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"/>
              <a:buNone/>
            </a:pPr>
            <a:r>
              <a:rPr b="1" lang="en-IN" sz="3600">
                <a:latin typeface="Open Sans"/>
                <a:ea typeface="Open Sans"/>
                <a:cs typeface="Open Sans"/>
                <a:sym typeface="Open Sans"/>
              </a:rPr>
              <a:t>CONCLUSION</a:t>
            </a:r>
            <a:endParaRPr b="1" sz="3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0" name="Google Shape;310;p41"/>
          <p:cNvSpPr txBox="1"/>
          <p:nvPr>
            <p:ph idx="1" type="body"/>
          </p:nvPr>
        </p:nvSpPr>
        <p:spPr>
          <a:xfrm>
            <a:off x="581192" y="1988841"/>
            <a:ext cx="7989752" cy="4752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-176307" lvl="0" marL="306000" rtl="0" algn="l">
              <a:spcBef>
                <a:spcPts val="0"/>
              </a:spcBef>
              <a:spcAft>
                <a:spcPts val="0"/>
              </a:spcAft>
              <a:buSzPct val="92000"/>
              <a:buFont typeface="Noto Sans Symbols"/>
              <a:buNone/>
            </a:pPr>
            <a:r>
              <a:t/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-305999" lvl="0" marL="306000" rtl="0" algn="l">
              <a:spcBef>
                <a:spcPts val="1044"/>
              </a:spcBef>
              <a:spcAft>
                <a:spcPts val="0"/>
              </a:spcAft>
              <a:buSzPct val="92000"/>
              <a:buFont typeface="Noto Sans Symbols"/>
              <a:buChar char="⮚"/>
            </a:pPr>
            <a:r>
              <a:rPr b="1" lang="en-IN" sz="2400">
                <a:latin typeface="Arial"/>
                <a:ea typeface="Arial"/>
                <a:cs typeface="Arial"/>
                <a:sym typeface="Arial"/>
              </a:rPr>
              <a:t>Throughout the process of developing the CNN model for Pneumonia prediction, we have built a model from scratch which consists of  5 layers and follows with a fully connected neural network.</a:t>
            </a:r>
            <a:endParaRPr/>
          </a:p>
          <a:p>
            <a:pPr indent="-305999" lvl="0" marL="306000" rtl="0" algn="l">
              <a:spcBef>
                <a:spcPts val="1044"/>
              </a:spcBef>
              <a:spcAft>
                <a:spcPts val="0"/>
              </a:spcAft>
              <a:buSzPct val="92000"/>
              <a:buFont typeface="Noto Sans Symbols"/>
              <a:buChar char="⮚"/>
            </a:pPr>
            <a:r>
              <a:rPr b="1" lang="en-IN" sz="2400">
                <a:latin typeface="Arial"/>
                <a:ea typeface="Arial"/>
                <a:cs typeface="Arial"/>
                <a:sym typeface="Arial"/>
              </a:rPr>
              <a:t>Then the trained model is evaluated using separate unseen data to avoid bias prediction.</a:t>
            </a:r>
            <a:endParaRPr/>
          </a:p>
          <a:p>
            <a:pPr indent="-305999" lvl="0" marL="306000" rtl="0" algn="l">
              <a:spcBef>
                <a:spcPts val="1044"/>
              </a:spcBef>
              <a:spcAft>
                <a:spcPts val="0"/>
              </a:spcAft>
              <a:buSzPct val="92000"/>
              <a:buFont typeface="Noto Sans Symbols"/>
              <a:buChar char="⮚"/>
            </a:pPr>
            <a:r>
              <a:rPr b="1" lang="en-IN" sz="2400">
                <a:latin typeface="Arial"/>
                <a:ea typeface="Arial"/>
                <a:cs typeface="Arial"/>
                <a:sym typeface="Arial"/>
              </a:rPr>
              <a:t>The architecture performs a better fitting to the image dataset, when compared to a standard neural network, due to the reduction in the number of parameters involved and reusability of weights.</a:t>
            </a:r>
            <a:endParaRPr/>
          </a:p>
          <a:p>
            <a:pPr indent="-305999" lvl="0" marL="306000" rtl="0" algn="l">
              <a:spcBef>
                <a:spcPts val="1044"/>
              </a:spcBef>
              <a:spcAft>
                <a:spcPts val="0"/>
              </a:spcAft>
              <a:buSzPct val="92000"/>
              <a:buFont typeface="Noto Sans Symbols"/>
              <a:buChar char="⮚"/>
            </a:pPr>
            <a:r>
              <a:rPr b="1" lang="en-IN" sz="2400">
                <a:latin typeface="Arial"/>
                <a:ea typeface="Arial"/>
                <a:cs typeface="Arial"/>
                <a:sym typeface="Arial"/>
              </a:rPr>
              <a:t>As the result, the accuracy of the test dataset reached 95%.</a:t>
            </a:r>
            <a:endParaRPr/>
          </a:p>
          <a:p>
            <a:pPr indent="-208730" lvl="0" marL="306000" rtl="0" algn="l">
              <a:spcBef>
                <a:spcPts val="933"/>
              </a:spcBef>
              <a:spcAft>
                <a:spcPts val="0"/>
              </a:spcAft>
              <a:buSzPct val="91999"/>
              <a:buFont typeface="Noto Sans Symbols"/>
              <a:buNone/>
            </a:pPr>
            <a:r>
              <a:t/>
            </a:r>
            <a:endParaRPr/>
          </a:p>
          <a:p>
            <a:pPr indent="-208730" lvl="0" marL="306000" rtl="0" algn="l">
              <a:spcBef>
                <a:spcPts val="933"/>
              </a:spcBef>
              <a:spcAft>
                <a:spcPts val="0"/>
              </a:spcAft>
              <a:buSzPct val="91999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4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10206" r="10206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>
            <p:ph type="title"/>
          </p:nvPr>
        </p:nvSpPr>
        <p:spPr>
          <a:xfrm>
            <a:off x="611560" y="764704"/>
            <a:ext cx="7848872" cy="10081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Gill Sans"/>
              <a:buNone/>
            </a:pPr>
            <a:r>
              <a:rPr b="1" lang="en-IN" sz="3600"/>
              <a:t>  </a:t>
            </a:r>
            <a:br>
              <a:rPr b="1" lang="en-IN" sz="3600"/>
            </a:br>
            <a:r>
              <a:rPr b="1" lang="en-IN" sz="3600"/>
              <a:t> </a:t>
            </a:r>
            <a:r>
              <a:rPr b="1" lang="en-IN" sz="4000">
                <a:latin typeface="Open Sans"/>
                <a:ea typeface="Open Sans"/>
                <a:cs typeface="Open Sans"/>
                <a:sym typeface="Open Sans"/>
              </a:rPr>
              <a:t>INTRODUCTION</a:t>
            </a:r>
            <a:endParaRPr b="1" sz="4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1" name="Google Shape;141;p18"/>
          <p:cNvSpPr txBox="1"/>
          <p:nvPr>
            <p:ph idx="1" type="body"/>
          </p:nvPr>
        </p:nvSpPr>
        <p:spPr>
          <a:xfrm>
            <a:off x="457200" y="2132856"/>
            <a:ext cx="8219256" cy="396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00844" lvl="0" marL="306000" rtl="0" algn="l">
              <a:spcBef>
                <a:spcPts val="0"/>
              </a:spcBef>
              <a:spcAft>
                <a:spcPts val="0"/>
              </a:spcAft>
              <a:buSzPts val="1656"/>
              <a:buFont typeface="Noto Sans Symbols"/>
              <a:buNone/>
            </a:pPr>
            <a:r>
              <a:t/>
            </a:r>
            <a:endParaRPr/>
          </a:p>
          <a:p>
            <a:pPr indent="-306000" lvl="0" marL="306000" rtl="0" algn="l">
              <a:spcBef>
                <a:spcPts val="1040"/>
              </a:spcBef>
              <a:spcAft>
                <a:spcPts val="0"/>
              </a:spcAft>
              <a:buSzPts val="2024"/>
              <a:buFont typeface="Noto Sans Symbols"/>
              <a:buChar char="⮚"/>
            </a:pPr>
            <a:r>
              <a:rPr b="1" lang="en-IN" sz="2200">
                <a:latin typeface="Arial"/>
                <a:ea typeface="Arial"/>
                <a:cs typeface="Arial"/>
                <a:sym typeface="Arial"/>
              </a:rPr>
              <a:t>Chest X-Ray (CXR) image analysis plays a vital role in the reliable diagnosis of pneumonia. </a:t>
            </a:r>
            <a:endParaRPr/>
          </a:p>
          <a:p>
            <a:pPr indent="-306000" lvl="0" marL="306000" rtl="0" algn="l">
              <a:spcBef>
                <a:spcPts val="1040"/>
              </a:spcBef>
              <a:spcAft>
                <a:spcPts val="0"/>
              </a:spcAft>
              <a:buSzPts val="2024"/>
              <a:buFont typeface="Noto Sans Symbols"/>
              <a:buChar char="⮚"/>
            </a:pPr>
            <a:r>
              <a:rPr b="1" lang="en-IN" sz="2200">
                <a:latin typeface="Arial"/>
                <a:ea typeface="Arial"/>
                <a:cs typeface="Arial"/>
                <a:sym typeface="Arial"/>
              </a:rPr>
              <a:t>However, even for an experienced radiographer, it is quite challenging and time-consuming to diagnose accurately due to the fuzziness of CXR images.</a:t>
            </a:r>
            <a:endParaRPr/>
          </a:p>
          <a:p>
            <a:pPr indent="-306000" lvl="0" marL="306000" rtl="0" algn="l">
              <a:spcBef>
                <a:spcPts val="1040"/>
              </a:spcBef>
              <a:spcAft>
                <a:spcPts val="0"/>
              </a:spcAft>
              <a:buSzPts val="2024"/>
              <a:buFont typeface="Noto Sans Symbols"/>
              <a:buChar char="⮚"/>
            </a:pPr>
            <a:r>
              <a:rPr b="1" lang="en-IN" sz="2200">
                <a:latin typeface="Arial"/>
                <a:ea typeface="Arial"/>
                <a:cs typeface="Arial"/>
                <a:sym typeface="Arial"/>
              </a:rPr>
              <a:t>Thus, developing an automatic system for detecting pneumonia would be beneficial for treating the disease without any delay.</a:t>
            </a:r>
            <a:endParaRPr b="1" sz="2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727272"/>
            </a:gs>
            <a:gs pos="100000">
              <a:srgbClr val="33333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/>
          <p:nvPr/>
        </p:nvSpPr>
        <p:spPr>
          <a:xfrm>
            <a:off x="0" y="0"/>
            <a:ext cx="9143999" cy="6858001"/>
          </a:xfrm>
          <a:prstGeom prst="rect">
            <a:avLst/>
          </a:prstGeom>
          <a:solidFill>
            <a:srgbClr val="FFFE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7" name="Google Shape;147;p19"/>
          <p:cNvSpPr txBox="1"/>
          <p:nvPr>
            <p:ph type="title"/>
          </p:nvPr>
        </p:nvSpPr>
        <p:spPr>
          <a:xfrm>
            <a:off x="334900" y="1037967"/>
            <a:ext cx="2515339" cy="47091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pen Sans"/>
              <a:buNone/>
            </a:pPr>
            <a:r>
              <a:rPr b="1" lang="en-IN" sz="30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KEYWORDS</a:t>
            </a:r>
            <a:endParaRPr b="1" sz="30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334900" y="457200"/>
            <a:ext cx="277749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9"/>
          <p:cNvSpPr/>
          <p:nvPr/>
        </p:nvSpPr>
        <p:spPr>
          <a:xfrm>
            <a:off x="3181372" y="457200"/>
            <a:ext cx="277749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9"/>
          <p:cNvSpPr/>
          <p:nvPr/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9"/>
          <p:cNvSpPr/>
          <p:nvPr/>
        </p:nvSpPr>
        <p:spPr>
          <a:xfrm>
            <a:off x="3185138" y="723898"/>
            <a:ext cx="5623962" cy="56769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9"/>
          <p:cNvSpPr/>
          <p:nvPr/>
        </p:nvSpPr>
        <p:spPr>
          <a:xfrm>
            <a:off x="3448828" y="1037967"/>
            <a:ext cx="5259278" cy="63111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A14573"/>
              </a:gs>
              <a:gs pos="84000">
                <a:srgbClr val="782852"/>
              </a:gs>
              <a:gs pos="100000">
                <a:srgbClr val="782852"/>
              </a:gs>
            </a:gsLst>
            <a:lin ang="5400000" scaled="0"/>
          </a:gradFill>
          <a:ln>
            <a:noFill/>
          </a:ln>
          <a:effectLst>
            <a:outerShdw blurRad="38100" rotWithShape="0" dir="5400000" dist="25400">
              <a:srgbClr val="000000">
                <a:alpha val="5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Chest X-Ray (CXR)</a:t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3448828" y="1763746"/>
            <a:ext cx="5259278" cy="63111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F4C60"/>
              </a:gs>
              <a:gs pos="84000">
                <a:srgbClr val="94293E"/>
              </a:gs>
              <a:gs pos="100000">
                <a:srgbClr val="94293E"/>
              </a:gs>
            </a:gsLst>
            <a:lin ang="5400000" scaled="0"/>
          </a:gradFill>
          <a:ln>
            <a:noFill/>
          </a:ln>
          <a:effectLst>
            <a:outerShdw blurRad="38100" rotWithShape="0" dir="5400000" dist="25400">
              <a:srgbClr val="000000">
                <a:alpha val="5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Convolutional Neural Network (CNN)</a:t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4" name="Google Shape;154;p19"/>
          <p:cNvSpPr/>
          <p:nvPr/>
        </p:nvSpPr>
        <p:spPr>
          <a:xfrm>
            <a:off x="3448828" y="2489525"/>
            <a:ext cx="5259278" cy="63111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A14573"/>
              </a:gs>
              <a:gs pos="84000">
                <a:srgbClr val="782852"/>
              </a:gs>
              <a:gs pos="100000">
                <a:srgbClr val="782852"/>
              </a:gs>
            </a:gsLst>
            <a:lin ang="5400000" scaled="0"/>
          </a:gradFill>
          <a:ln>
            <a:noFill/>
          </a:ln>
          <a:effectLst>
            <a:outerShdw blurRad="38100" rotWithShape="0" dir="5400000" dist="25400">
              <a:srgbClr val="000000">
                <a:alpha val="5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Contrast Limited Adaptive Histogram Equali</a:t>
            </a:r>
            <a:r>
              <a:rPr b="1" i="0" lang="en-IN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z</a:t>
            </a:r>
            <a:r>
              <a:rPr b="1" i="0" lang="en-IN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ation (CLAHE</a:t>
            </a:r>
            <a:r>
              <a:rPr b="1" i="0" lang="en-IN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)</a:t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"/>
              <a:buNone/>
            </a:pPr>
            <a:r>
              <a:rPr b="1" lang="en-IN" sz="3600">
                <a:latin typeface="Open Sans"/>
                <a:ea typeface="Open Sans"/>
                <a:cs typeface="Open Sans"/>
                <a:sym typeface="Open Sans"/>
              </a:rPr>
              <a:t>EXISTING METHODS</a:t>
            </a:r>
            <a:endParaRPr b="1" sz="3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0" name="Google Shape;160;p20"/>
          <p:cNvSpPr txBox="1"/>
          <p:nvPr>
            <p:ph idx="1" type="body"/>
          </p:nvPr>
        </p:nvSpPr>
        <p:spPr>
          <a:xfrm>
            <a:off x="551764" y="2420887"/>
            <a:ext cx="7989752" cy="41764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60"/>
              <a:buNone/>
            </a:pPr>
            <a:r>
              <a:rPr b="1" lang="en-IN" sz="3000">
                <a:latin typeface="Open Sans"/>
                <a:ea typeface="Open Sans"/>
                <a:cs typeface="Open Sans"/>
                <a:sym typeface="Open Sans"/>
              </a:rPr>
              <a:t>VGG -16 (Visual Geometry Group)</a:t>
            </a:r>
            <a:endParaRPr/>
          </a:p>
          <a:p>
            <a:pPr indent="-306000" lvl="0" marL="306000" rtl="0" algn="l">
              <a:spcBef>
                <a:spcPts val="1080"/>
              </a:spcBef>
              <a:spcAft>
                <a:spcPts val="0"/>
              </a:spcAft>
              <a:buSzPts val="2208"/>
              <a:buFont typeface="Noto Sans Symbols"/>
              <a:buChar char="⮚"/>
            </a:pPr>
            <a:r>
              <a:rPr b="1" lang="en-IN" sz="2400">
                <a:latin typeface="Arial"/>
                <a:ea typeface="Arial"/>
                <a:cs typeface="Arial"/>
                <a:sym typeface="Arial"/>
              </a:rPr>
              <a:t>VGG simplifies the process by creating 3×3 size kernels in convolutional layers  and 2×2 size in max pooling layers.</a:t>
            </a:r>
            <a:endParaRPr/>
          </a:p>
          <a:p>
            <a:pPr indent="-306000" lvl="0" marL="306000" rtl="0" algn="l">
              <a:spcBef>
                <a:spcPts val="1080"/>
              </a:spcBef>
              <a:spcAft>
                <a:spcPts val="0"/>
              </a:spcAft>
              <a:buSzPts val="2208"/>
              <a:buFont typeface="Noto Sans Symbols"/>
              <a:buChar char="⮚"/>
            </a:pPr>
            <a:r>
              <a:rPr b="1" lang="en-IN" sz="2400">
                <a:latin typeface="Arial"/>
                <a:ea typeface="Arial"/>
                <a:cs typeface="Arial"/>
                <a:sym typeface="Arial"/>
              </a:rPr>
              <a:t> In the end, it has 2 FC (Fully Connected layers) trailed by a soft-max for output. </a:t>
            </a:r>
            <a:endParaRPr/>
          </a:p>
          <a:p>
            <a:pPr indent="-306000" lvl="0" marL="306000" rtl="0" algn="l">
              <a:spcBef>
                <a:spcPts val="1080"/>
              </a:spcBef>
              <a:spcAft>
                <a:spcPts val="0"/>
              </a:spcAft>
              <a:buSzPts val="2208"/>
              <a:buFont typeface="Noto Sans Symbols"/>
              <a:buChar char="⮚"/>
            </a:pPr>
            <a:r>
              <a:rPr b="1" lang="en-IN" sz="2400">
                <a:latin typeface="Arial"/>
                <a:ea typeface="Arial"/>
                <a:cs typeface="Arial"/>
                <a:sym typeface="Arial"/>
              </a:rPr>
              <a:t>The use of uniform and smaller filter sizes on VGG can produce more complex features and lower computing when compared to Alex Net.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-306000" lvl="0" marL="306000" rtl="0" algn="l">
              <a:spcBef>
                <a:spcPts val="1080"/>
              </a:spcBef>
              <a:spcAft>
                <a:spcPts val="0"/>
              </a:spcAft>
              <a:buSzPts val="2208"/>
              <a:buFont typeface="Noto Sans Symbols"/>
              <a:buChar char="⮚"/>
            </a:pPr>
            <a:r>
              <a:rPr b="1" lang="en-IN" sz="2400">
                <a:latin typeface="Arial"/>
                <a:ea typeface="Arial"/>
                <a:cs typeface="Arial"/>
                <a:sym typeface="Arial"/>
              </a:rPr>
              <a:t>This model is achieving an accuracy of 87%.</a:t>
            </a:r>
            <a:endParaRPr/>
          </a:p>
          <a:p>
            <a:pPr indent="-165792" lvl="0" marL="306000" rtl="0" algn="l">
              <a:spcBef>
                <a:spcPts val="1080"/>
              </a:spcBef>
              <a:spcAft>
                <a:spcPts val="0"/>
              </a:spcAft>
              <a:buSzPts val="2208"/>
              <a:buFont typeface="Noto Sans Symbols"/>
              <a:buNone/>
            </a:pPr>
            <a:r>
              <a:t/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/>
          <p:nvPr/>
        </p:nvSpPr>
        <p:spPr>
          <a:xfrm>
            <a:off x="334900" y="457200"/>
            <a:ext cx="277749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1"/>
          <p:cNvSpPr/>
          <p:nvPr/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1"/>
          <p:cNvSpPr/>
          <p:nvPr/>
        </p:nvSpPr>
        <p:spPr>
          <a:xfrm>
            <a:off x="3181372" y="457200"/>
            <a:ext cx="277749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9" name="Google Shape;169;p21"/>
          <p:cNvSpPr/>
          <p:nvPr/>
        </p:nvSpPr>
        <p:spPr>
          <a:xfrm>
            <a:off x="334900" y="455422"/>
            <a:ext cx="277749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1"/>
          <p:cNvSpPr/>
          <p:nvPr/>
        </p:nvSpPr>
        <p:spPr>
          <a:xfrm>
            <a:off x="3183255" y="457200"/>
            <a:ext cx="277749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1"/>
          <p:cNvSpPr/>
          <p:nvPr/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1"/>
          <p:cNvSpPr/>
          <p:nvPr/>
        </p:nvSpPr>
        <p:spPr>
          <a:xfrm>
            <a:off x="334899" y="5873675"/>
            <a:ext cx="8472550" cy="5168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iagram, engineering drawing&#10;&#10;Description automatically generated" id="173" name="Google Shape;173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899" y="784136"/>
            <a:ext cx="7981517" cy="4785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 txBox="1"/>
          <p:nvPr>
            <p:ph type="title"/>
          </p:nvPr>
        </p:nvSpPr>
        <p:spPr>
          <a:xfrm>
            <a:off x="581192" y="836712"/>
            <a:ext cx="7989752" cy="93409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</a:pPr>
            <a:r>
              <a:rPr b="1" lang="en-IN" sz="3600">
                <a:latin typeface="Open Sans"/>
                <a:ea typeface="Open Sans"/>
                <a:cs typeface="Open Sans"/>
                <a:sym typeface="Open Sans"/>
              </a:rPr>
              <a:t>VGG-16 DRAWBACKS</a:t>
            </a:r>
            <a:br>
              <a:rPr b="1" lang="en-IN"/>
            </a:br>
            <a:endParaRPr/>
          </a:p>
        </p:txBody>
      </p:sp>
      <p:sp>
        <p:nvSpPr>
          <p:cNvPr id="179" name="Google Shape;179;p22"/>
          <p:cNvSpPr txBox="1"/>
          <p:nvPr>
            <p:ph idx="4294967295" type="body"/>
          </p:nvPr>
        </p:nvSpPr>
        <p:spPr>
          <a:xfrm>
            <a:off x="522152" y="1991573"/>
            <a:ext cx="8048792" cy="3095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b="1"/>
          </a:p>
          <a:p>
            <a:pPr indent="-306000" lvl="0" marL="306000" rtl="0" algn="l">
              <a:spcBef>
                <a:spcPts val="1040"/>
              </a:spcBef>
              <a:spcAft>
                <a:spcPts val="0"/>
              </a:spcAft>
              <a:buSzPts val="2024"/>
              <a:buFont typeface="Noto Sans Symbols"/>
              <a:buChar char="⮚"/>
            </a:pPr>
            <a:r>
              <a:rPr b="1" lang="en-IN" sz="2200">
                <a:latin typeface="Arial"/>
                <a:ea typeface="Arial"/>
                <a:cs typeface="Arial"/>
                <a:sym typeface="Arial"/>
              </a:rPr>
              <a:t>Poor image classiﬁcation accuracy in the test results. </a:t>
            </a:r>
            <a:endParaRPr/>
          </a:p>
          <a:p>
            <a:pPr indent="-306000" lvl="0" marL="306000" rtl="0" algn="l">
              <a:spcBef>
                <a:spcPts val="1040"/>
              </a:spcBef>
              <a:spcAft>
                <a:spcPts val="0"/>
              </a:spcAft>
              <a:buSzPts val="2024"/>
              <a:buFont typeface="Noto Sans Symbols"/>
              <a:buChar char="⮚"/>
            </a:pPr>
            <a:r>
              <a:rPr b="1" lang="en-IN" sz="2200">
                <a:latin typeface="Arial"/>
                <a:ea typeface="Arial"/>
                <a:cs typeface="Arial"/>
                <a:sym typeface="Arial"/>
              </a:rPr>
              <a:t>Small datasets with fewer training features led to signiﬁcant under-ﬁtting.</a:t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Font typeface="Noto Sans Symbols"/>
              <a:buNone/>
            </a:pPr>
            <a:r>
              <a:t/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Font typeface="Noto Sans Symbols"/>
              <a:buNone/>
            </a:pPr>
            <a:r>
              <a:t/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 txBox="1"/>
          <p:nvPr>
            <p:ph type="title"/>
          </p:nvPr>
        </p:nvSpPr>
        <p:spPr>
          <a:xfrm>
            <a:off x="611560" y="702156"/>
            <a:ext cx="809654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pen Sans"/>
              <a:buNone/>
            </a:pPr>
            <a:r>
              <a:rPr b="1" lang="en-IN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RESULTS</a:t>
            </a:r>
            <a:endParaRPr/>
          </a:p>
        </p:txBody>
      </p:sp>
      <p:sp>
        <p:nvSpPr>
          <p:cNvPr id="185" name="Google Shape;185;p23"/>
          <p:cNvSpPr/>
          <p:nvPr/>
        </p:nvSpPr>
        <p:spPr>
          <a:xfrm>
            <a:off x="334899" y="2180496"/>
            <a:ext cx="4053480" cy="4045683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Graphical user interface, text, application&#10;&#10;Description automatically generated" id="186" name="Google Shape;18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899" y="2180496"/>
            <a:ext cx="8373207" cy="4416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/>
          <p:nvPr/>
        </p:nvSpPr>
        <p:spPr>
          <a:xfrm>
            <a:off x="334900" y="457200"/>
            <a:ext cx="277749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4"/>
          <p:cNvSpPr/>
          <p:nvPr/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4"/>
          <p:cNvSpPr/>
          <p:nvPr/>
        </p:nvSpPr>
        <p:spPr>
          <a:xfrm>
            <a:off x="3181372" y="457200"/>
            <a:ext cx="277749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5" name="Google Shape;195;p24"/>
          <p:cNvSpPr/>
          <p:nvPr/>
        </p:nvSpPr>
        <p:spPr>
          <a:xfrm>
            <a:off x="334900" y="455422"/>
            <a:ext cx="277749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4"/>
          <p:cNvSpPr/>
          <p:nvPr/>
        </p:nvSpPr>
        <p:spPr>
          <a:xfrm>
            <a:off x="3183255" y="457200"/>
            <a:ext cx="277749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4"/>
          <p:cNvSpPr/>
          <p:nvPr/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C:\Users\MAHESWARI\OneDrive\Pictures\Screenshots\Screenshot (2443).png" id="198" name="Google Shape;198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899" y="817948"/>
            <a:ext cx="8469107" cy="4763872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4"/>
          <p:cNvSpPr/>
          <p:nvPr/>
        </p:nvSpPr>
        <p:spPr>
          <a:xfrm>
            <a:off x="334899" y="5873675"/>
            <a:ext cx="8472550" cy="5168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vidend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ividend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