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0" d="100"/>
          <a:sy n="130" d="100"/>
        </p:scale>
        <p:origin x="8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39cdaaabd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39cdaaab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39cdaaabd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39cdaaab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39cdaaabd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139cdaaab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39cdaaabd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139cdaaab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39cdaaabd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139cdaaab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139cdaaabd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139cdaaab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39cdaaabd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139cdaaabd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139cdaaabd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139cdaaab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39cdaaabd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139cdaaab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39cdaaabd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39cdaaabd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2077f15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2077f15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139cdaaabd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139cdaaabd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39cdaaabd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139cdaaabd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39cdaaabd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139cdaaabd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139cdaaabd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139cdaaabd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2077f158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2077f158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2077f158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2077f158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2077f158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12077f158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139cdaaab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139cdaaa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39cdaaab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39cdaaab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39cdaaab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39cdaaab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39cdaaab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39cdaaab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2545800"/>
          </a:xfrm>
          <a:prstGeom prst="rect">
            <a:avLst/>
          </a:prstGeom>
        </p:spPr>
        <p:txBody>
          <a:bodyPr spcFirstLastPara="1" wrap="square" lIns="91425" tIns="91425" rIns="91425" bIns="91425" anchor="b" anchorCtr="0">
            <a:noAutofit/>
          </a:bodyPr>
          <a:lstStyle/>
          <a:p>
            <a:pPr marL="139700" marR="152400" lvl="0" indent="0" algn="ctr" rtl="0">
              <a:lnSpc>
                <a:spcPct val="113750"/>
              </a:lnSpc>
              <a:spcBef>
                <a:spcPts val="0"/>
              </a:spcBef>
              <a:spcAft>
                <a:spcPts val="0"/>
              </a:spcAft>
              <a:buClr>
                <a:schemeClr val="dk1"/>
              </a:buClr>
              <a:buSzPts val="1100"/>
              <a:buFont typeface="Arial"/>
              <a:buNone/>
            </a:pPr>
            <a:r>
              <a:rPr lang="en" sz="3600" dirty="0">
                <a:latin typeface="Times New Roman"/>
                <a:ea typeface="Times New Roman"/>
                <a:cs typeface="Times New Roman"/>
                <a:sym typeface="Times New Roman"/>
              </a:rPr>
              <a:t>Driver Drowsiness Monitoring System using Visual Behaviour and Machine Learning</a:t>
            </a:r>
            <a:endParaRPr sz="3600"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55" name="Google Shape;55;p13"/>
          <p:cNvSpPr txBox="1">
            <a:spLocks noGrp="1"/>
          </p:cNvSpPr>
          <p:nvPr>
            <p:ph type="subTitle" idx="1"/>
          </p:nvPr>
        </p:nvSpPr>
        <p:spPr>
          <a:xfrm>
            <a:off x="623400" y="2927625"/>
            <a:ext cx="8520600" cy="860100"/>
          </a:xfrm>
          <a:prstGeom prst="rect">
            <a:avLst/>
          </a:prstGeom>
        </p:spPr>
        <p:txBody>
          <a:bodyPr spcFirstLastPara="1" wrap="square" lIns="91425" tIns="91425" rIns="91425" bIns="91425" anchor="t" anchorCtr="0">
            <a:normAutofit fontScale="25000" lnSpcReduction="20000"/>
          </a:bodyPr>
          <a:lstStyle/>
          <a:p>
            <a:pPr marL="0" lvl="0" indent="0" algn="l" rtl="0">
              <a:lnSpc>
                <a:spcPct val="115000"/>
              </a:lnSpc>
              <a:spcBef>
                <a:spcPts val="500"/>
              </a:spcBef>
              <a:spcAft>
                <a:spcPts val="0"/>
              </a:spcAft>
              <a:buClr>
                <a:schemeClr val="dk1"/>
              </a:buClr>
              <a:buSzPct val="57894"/>
              <a:buFont typeface="Arial"/>
              <a:buNone/>
            </a:pPr>
            <a:r>
              <a:rPr lang="en" sz="8400" b="1" dirty="0">
                <a:solidFill>
                  <a:schemeClr val="dk1"/>
                </a:solidFill>
                <a:latin typeface="Trebuchet MS"/>
                <a:ea typeface="Trebuchet MS"/>
                <a:cs typeface="Trebuchet MS"/>
                <a:sym typeface="Trebuchet MS"/>
              </a:rPr>
              <a:t>Guide</a:t>
            </a:r>
            <a:r>
              <a:rPr lang="en" sz="7900" b="1" dirty="0">
                <a:solidFill>
                  <a:schemeClr val="dk1"/>
                </a:solidFill>
                <a:latin typeface="Trebuchet MS"/>
                <a:ea typeface="Trebuchet MS"/>
                <a:cs typeface="Trebuchet MS"/>
                <a:sym typeface="Trebuchet MS"/>
              </a:rPr>
              <a:t> : Dr.A.Sri Nagesh</a:t>
            </a:r>
            <a:endParaRPr sz="7900" b="1" dirty="0">
              <a:solidFill>
                <a:schemeClr val="dk1"/>
              </a:solidFill>
              <a:latin typeface="Trebuchet MS"/>
              <a:ea typeface="Trebuchet MS"/>
              <a:cs typeface="Trebuchet MS"/>
              <a:sym typeface="Trebuchet MS"/>
            </a:endParaRPr>
          </a:p>
          <a:p>
            <a:pPr marL="0" lvl="0" indent="0" algn="l" rtl="0">
              <a:lnSpc>
                <a:spcPct val="115000"/>
              </a:lnSpc>
              <a:spcBef>
                <a:spcPts val="500"/>
              </a:spcBef>
              <a:spcAft>
                <a:spcPts val="0"/>
              </a:spcAft>
              <a:buClr>
                <a:schemeClr val="dk1"/>
              </a:buClr>
              <a:buSzPts val="275"/>
              <a:buFont typeface="Arial"/>
              <a:buNone/>
            </a:pPr>
            <a:r>
              <a:rPr lang="en" sz="8200" b="1" dirty="0">
                <a:solidFill>
                  <a:schemeClr val="dk1"/>
                </a:solidFill>
                <a:latin typeface="Trebuchet MS"/>
                <a:ea typeface="Trebuchet MS"/>
                <a:cs typeface="Trebuchet MS"/>
                <a:sym typeface="Trebuchet MS"/>
              </a:rPr>
              <a:t>                                                           </a:t>
            </a:r>
            <a:r>
              <a:rPr lang="en" sz="8200" b="1" u="sng" dirty="0">
                <a:solidFill>
                  <a:schemeClr val="dk1"/>
                </a:solidFill>
                <a:latin typeface="Trebuchet MS"/>
                <a:ea typeface="Trebuchet MS"/>
                <a:cs typeface="Trebuchet MS"/>
                <a:sym typeface="Trebuchet MS"/>
              </a:rPr>
              <a:t>BatchNo-3</a:t>
            </a:r>
            <a:endParaRPr sz="8200" b="1" u="sng" dirty="0">
              <a:solidFill>
                <a:schemeClr val="dk1"/>
              </a:solidFill>
              <a:latin typeface="Trebuchet MS"/>
              <a:ea typeface="Trebuchet MS"/>
              <a:cs typeface="Trebuchet MS"/>
              <a:sym typeface="Trebuchet MS"/>
            </a:endParaRPr>
          </a:p>
          <a:p>
            <a:pPr marL="457200" lvl="0" indent="0" algn="just" rtl="0">
              <a:lnSpc>
                <a:spcPct val="120000"/>
              </a:lnSpc>
              <a:spcBef>
                <a:spcPts val="500"/>
              </a:spcBef>
              <a:spcAft>
                <a:spcPts val="0"/>
              </a:spcAft>
              <a:buClr>
                <a:schemeClr val="dk1"/>
              </a:buClr>
              <a:buSzPts val="275"/>
              <a:buFont typeface="Arial"/>
              <a:buNone/>
            </a:pPr>
            <a:r>
              <a:rPr lang="en" sz="7900" dirty="0">
                <a:solidFill>
                  <a:schemeClr val="dk1"/>
                </a:solidFill>
                <a:latin typeface="Trebuchet MS"/>
                <a:ea typeface="Trebuchet MS"/>
                <a:cs typeface="Trebuchet MS"/>
                <a:sym typeface="Trebuchet MS"/>
              </a:rPr>
              <a:t>                                                   </a:t>
            </a:r>
            <a:r>
              <a:rPr lang="en" sz="6400" dirty="0">
                <a:solidFill>
                  <a:schemeClr val="dk1"/>
                </a:solidFill>
                <a:latin typeface="Trebuchet MS"/>
                <a:ea typeface="Trebuchet MS"/>
                <a:cs typeface="Trebuchet MS"/>
                <a:sym typeface="Trebuchet MS"/>
              </a:rPr>
              <a:t>V.Jahnavi – Y18CS179</a:t>
            </a:r>
            <a:endParaRPr sz="6400" dirty="0">
              <a:solidFill>
                <a:schemeClr val="dk1"/>
              </a:solidFill>
              <a:latin typeface="Trebuchet MS"/>
              <a:ea typeface="Trebuchet MS"/>
              <a:cs typeface="Trebuchet MS"/>
              <a:sym typeface="Trebuchet MS"/>
            </a:endParaRPr>
          </a:p>
          <a:p>
            <a:pPr marL="457200" lvl="0" indent="0" algn="just" rtl="0">
              <a:lnSpc>
                <a:spcPct val="120000"/>
              </a:lnSpc>
              <a:spcBef>
                <a:spcPts val="500"/>
              </a:spcBef>
              <a:spcAft>
                <a:spcPts val="0"/>
              </a:spcAft>
              <a:buClr>
                <a:schemeClr val="dk1"/>
              </a:buClr>
              <a:buSzPts val="275"/>
              <a:buFont typeface="Arial"/>
              <a:buNone/>
            </a:pPr>
            <a:r>
              <a:rPr lang="en" sz="6400" dirty="0">
                <a:solidFill>
                  <a:schemeClr val="dk1"/>
                </a:solidFill>
                <a:latin typeface="Trebuchet MS"/>
                <a:ea typeface="Trebuchet MS"/>
                <a:cs typeface="Trebuchet MS"/>
                <a:sym typeface="Trebuchet MS"/>
              </a:rPr>
              <a:t>                                                               K.Venkateswara Rao – Y18CS175</a:t>
            </a:r>
            <a:endParaRPr sz="6400" dirty="0">
              <a:solidFill>
                <a:schemeClr val="dk1"/>
              </a:solidFill>
              <a:latin typeface="Trebuchet MS"/>
              <a:ea typeface="Trebuchet MS"/>
              <a:cs typeface="Trebuchet MS"/>
              <a:sym typeface="Trebuchet MS"/>
            </a:endParaRPr>
          </a:p>
          <a:p>
            <a:pPr marL="457200" lvl="0" indent="0" algn="just" rtl="0">
              <a:lnSpc>
                <a:spcPct val="120000"/>
              </a:lnSpc>
              <a:spcBef>
                <a:spcPts val="500"/>
              </a:spcBef>
              <a:spcAft>
                <a:spcPts val="0"/>
              </a:spcAft>
              <a:buClr>
                <a:schemeClr val="dk1"/>
              </a:buClr>
              <a:buSzPts val="275"/>
              <a:buFont typeface="Arial"/>
              <a:buNone/>
            </a:pPr>
            <a:r>
              <a:rPr lang="en" sz="6400" dirty="0">
                <a:solidFill>
                  <a:schemeClr val="dk1"/>
                </a:solidFill>
                <a:latin typeface="Trebuchet MS"/>
                <a:ea typeface="Trebuchet MS"/>
                <a:cs typeface="Trebuchet MS"/>
                <a:sym typeface="Trebuchet MS"/>
              </a:rPr>
              <a:t>                                                               K.Chaitanya – L19CS186</a:t>
            </a:r>
            <a:endParaRPr sz="6400" dirty="0">
              <a:solidFill>
                <a:schemeClr val="dk1"/>
              </a:solidFill>
              <a:latin typeface="Trebuchet MS"/>
              <a:ea typeface="Trebuchet MS"/>
              <a:cs typeface="Trebuchet MS"/>
              <a:sym typeface="Trebuchet MS"/>
            </a:endParaRPr>
          </a:p>
          <a:p>
            <a:pPr marL="0" lvl="0" indent="0" algn="ctr" rtl="0">
              <a:spcBef>
                <a:spcPts val="0"/>
              </a:spcBef>
              <a:spcAft>
                <a:spcPts val="0"/>
              </a:spcAft>
              <a:buNone/>
            </a:pPr>
            <a:endParaRPr dirty="0">
              <a:solidFill>
                <a:schemeClr val="dk1"/>
              </a:solidFill>
              <a:highlight>
                <a:schemeClr val="dk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Face Detection</a:t>
            </a:r>
            <a:endParaRPr/>
          </a:p>
        </p:txBody>
      </p:sp>
      <p:sp>
        <p:nvSpPr>
          <p:cNvPr id="123" name="Google Shape;12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extracting the frames, first the human faces are detected.</a:t>
            </a:r>
            <a:endParaRPr/>
          </a:p>
          <a:p>
            <a:pPr marL="457200" lvl="0" indent="-342900" algn="l" rtl="0">
              <a:spcBef>
                <a:spcPts val="0"/>
              </a:spcBef>
              <a:spcAft>
                <a:spcPts val="0"/>
              </a:spcAft>
              <a:buSzPts val="1800"/>
              <a:buChar char="●"/>
            </a:pPr>
            <a:r>
              <a:rPr lang="en"/>
              <a:t>In this study, histogram of oriented gradients (HOG) and linear SVM method is used.</a:t>
            </a:r>
            <a:endParaRPr/>
          </a:p>
          <a:p>
            <a:pPr marL="457200" lvl="0" indent="-342900" algn="l" rtl="0">
              <a:spcBef>
                <a:spcPts val="0"/>
              </a:spcBef>
              <a:spcAft>
                <a:spcPts val="0"/>
              </a:spcAft>
              <a:buSzPts val="1800"/>
              <a:buChar char="●"/>
            </a:pPr>
            <a:r>
              <a:rPr lang="en"/>
              <a:t>HOG descriptors are computed on images captured from the video.</a:t>
            </a:r>
            <a:endParaRPr/>
          </a:p>
          <a:p>
            <a:pPr marL="457200" lvl="0" indent="-342900" algn="l" rtl="0">
              <a:spcBef>
                <a:spcPts val="0"/>
              </a:spcBef>
              <a:spcAft>
                <a:spcPts val="0"/>
              </a:spcAft>
              <a:buSzPts val="1800"/>
              <a:buChar char="●"/>
            </a:pPr>
            <a:r>
              <a:rPr lang="en"/>
              <a:t>A Linear SVM is Trained for the classification Tasks. </a:t>
            </a:r>
            <a:endParaRPr/>
          </a:p>
          <a:p>
            <a:pPr marL="457200" lvl="0" indent="-342900" algn="l" rtl="0">
              <a:spcBef>
                <a:spcPts val="0"/>
              </a:spcBef>
              <a:spcAft>
                <a:spcPts val="0"/>
              </a:spcAft>
              <a:buSzPts val="1800"/>
              <a:buChar char="●"/>
            </a:pPr>
            <a:r>
              <a:rPr lang="en"/>
              <a:t>To improve the  accuracy of SVM , hard negative Mining is used.</a:t>
            </a:r>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Facial Landmark Marking</a:t>
            </a:r>
            <a:endParaRPr/>
          </a:p>
        </p:txBody>
      </p:sp>
      <p:sp>
        <p:nvSpPr>
          <p:cNvPr id="129" name="Google Shape;12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detecting the face, the next task is to find the locations of different facial features like the corners of the eyes and mouth, the tip of the nose and so on.</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Image normalization is performed to reduce different effects like distance from the camera , non - uniform illumination and varying image resolution. </a:t>
            </a:r>
            <a:endParaRPr/>
          </a:p>
        </p:txBody>
      </p:sp>
      <p:pic>
        <p:nvPicPr>
          <p:cNvPr id="130" name="Google Shape;130;p25"/>
          <p:cNvPicPr preferRelativeResize="0"/>
          <p:nvPr/>
        </p:nvPicPr>
        <p:blipFill>
          <a:blip r:embed="rId3">
            <a:alphaModFix/>
          </a:blip>
          <a:stretch>
            <a:fillRect/>
          </a:stretch>
        </p:blipFill>
        <p:spPr>
          <a:xfrm>
            <a:off x="2656200" y="2047363"/>
            <a:ext cx="3524250" cy="130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Facial Landmark Marking</a:t>
            </a:r>
            <a:endParaRPr/>
          </a:p>
        </p:txBody>
      </p:sp>
      <p:sp>
        <p:nvSpPr>
          <p:cNvPr id="136" name="Google Shape;13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face image is resized to a width of 500 pixels and converted to grayscale image.</a:t>
            </a:r>
            <a:endParaRPr/>
          </a:p>
          <a:p>
            <a:pPr marL="457200" lvl="0" indent="-342900" algn="l" rtl="0">
              <a:spcBef>
                <a:spcPts val="0"/>
              </a:spcBef>
              <a:spcAft>
                <a:spcPts val="0"/>
              </a:spcAft>
              <a:buSzPts val="1800"/>
              <a:buChar char="●"/>
            </a:pPr>
            <a:r>
              <a:rPr lang="en"/>
              <a:t>An ensemble of regression trees  is used to estimate the landmark positions on face.</a:t>
            </a:r>
            <a:endParaRPr/>
          </a:p>
          <a:p>
            <a:pPr marL="457200" lvl="0" indent="-342900" algn="l" rtl="0">
              <a:spcBef>
                <a:spcPts val="0"/>
              </a:spcBef>
              <a:spcAft>
                <a:spcPts val="0"/>
              </a:spcAft>
              <a:buSzPts val="1800"/>
              <a:buChar char="●"/>
            </a:pPr>
            <a:r>
              <a:rPr lang="en"/>
              <a:t>Using this method, the boundary points of eyes, mouth and the central line of the nose are marked and the number of points for eye, mouth and nose are given.</a:t>
            </a:r>
            <a:endParaRPr/>
          </a:p>
          <a:p>
            <a:pPr marL="45720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Fundamental Landmark Marking</a:t>
            </a:r>
            <a:endParaRPr/>
          </a:p>
        </p:txBody>
      </p:sp>
      <p:sp>
        <p:nvSpPr>
          <p:cNvPr id="142" name="Google Shape;14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3" name="Google Shape;143;p27"/>
          <p:cNvPicPr preferRelativeResize="0"/>
          <p:nvPr/>
        </p:nvPicPr>
        <p:blipFill>
          <a:blip r:embed="rId3">
            <a:alphaModFix/>
          </a:blip>
          <a:stretch>
            <a:fillRect/>
          </a:stretch>
        </p:blipFill>
        <p:spPr>
          <a:xfrm>
            <a:off x="1910300" y="1591125"/>
            <a:ext cx="4635700" cy="1961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Fundamental Landmark Marking</a:t>
            </a:r>
            <a:endParaRPr/>
          </a:p>
        </p:txBody>
      </p:sp>
      <p:sp>
        <p:nvSpPr>
          <p:cNvPr id="149" name="Google Shape;14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0" name="Google Shape;150;p28"/>
          <p:cNvPicPr preferRelativeResize="0"/>
          <p:nvPr/>
        </p:nvPicPr>
        <p:blipFill>
          <a:blip r:embed="rId3">
            <a:alphaModFix/>
          </a:blip>
          <a:stretch>
            <a:fillRect/>
          </a:stretch>
        </p:blipFill>
        <p:spPr>
          <a:xfrm>
            <a:off x="3105150" y="1098550"/>
            <a:ext cx="2933700" cy="3524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Extraction</a:t>
            </a:r>
            <a:endParaRPr/>
          </a:p>
        </p:txBody>
      </p:sp>
      <p:sp>
        <p:nvSpPr>
          <p:cNvPr id="156" name="Google Shape;156;p29"/>
          <p:cNvSpPr txBox="1">
            <a:spLocks noGrp="1"/>
          </p:cNvSpPr>
          <p:nvPr>
            <p:ph type="body" idx="1"/>
          </p:nvPr>
        </p:nvSpPr>
        <p:spPr>
          <a:xfrm>
            <a:off x="311700" y="112562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detecting the facial landmarks, the features are computed.</a:t>
            </a:r>
            <a:endParaRPr/>
          </a:p>
          <a:p>
            <a:pPr marL="457200" lvl="0" indent="-342900" algn="l" rtl="0">
              <a:spcBef>
                <a:spcPts val="0"/>
              </a:spcBef>
              <a:spcAft>
                <a:spcPts val="0"/>
              </a:spcAft>
              <a:buSzPts val="1800"/>
              <a:buChar char="●"/>
            </a:pPr>
            <a:r>
              <a:rPr lang="en"/>
              <a:t>Features to be Extracted in this System are:</a:t>
            </a:r>
            <a:endParaRPr/>
          </a:p>
          <a:p>
            <a:pPr marL="914400" lvl="0" indent="0" algn="l" rtl="0">
              <a:spcBef>
                <a:spcPts val="1200"/>
              </a:spcBef>
              <a:spcAft>
                <a:spcPts val="0"/>
              </a:spcAft>
              <a:buNone/>
            </a:pPr>
            <a:r>
              <a:rPr lang="en"/>
              <a:t>1)Eye Aspect Ratio (EAR)</a:t>
            </a:r>
            <a:endParaRPr/>
          </a:p>
          <a:p>
            <a:pPr marL="914400" lvl="0" indent="0" algn="l" rtl="0">
              <a:spcBef>
                <a:spcPts val="1200"/>
              </a:spcBef>
              <a:spcAft>
                <a:spcPts val="0"/>
              </a:spcAft>
              <a:buNone/>
            </a:pPr>
            <a:r>
              <a:rPr lang="en"/>
              <a:t>2)Mouth Opening Ratio (MOR)</a:t>
            </a:r>
            <a:endParaRPr/>
          </a:p>
          <a:p>
            <a:pPr marL="914400" lvl="0" indent="0" algn="l" rtl="0">
              <a:spcBef>
                <a:spcPts val="1200"/>
              </a:spcBef>
              <a:spcAft>
                <a:spcPts val="1200"/>
              </a:spcAft>
              <a:buNone/>
            </a:pPr>
            <a:r>
              <a:rPr lang="en"/>
              <a:t>3)Head Bending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Eye Aspect Ratio (EAR)</a:t>
            </a:r>
            <a:endParaRPr/>
          </a:p>
        </p:txBody>
      </p:sp>
      <p:sp>
        <p:nvSpPr>
          <p:cNvPr id="162" name="Google Shape;16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a:t>From the eye corner points, the eye aspect ratio is calculated as the ratio of height and width of the eye.</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914400" lvl="0" indent="0" algn="l" rtl="0">
              <a:spcBef>
                <a:spcPts val="1200"/>
              </a:spcBef>
              <a:spcAft>
                <a:spcPts val="0"/>
              </a:spcAft>
              <a:buNone/>
            </a:pPr>
            <a:endParaRPr/>
          </a:p>
          <a:p>
            <a:pPr marL="457200" lvl="0" indent="-334327" algn="l" rtl="0">
              <a:spcBef>
                <a:spcPts val="1200"/>
              </a:spcBef>
              <a:spcAft>
                <a:spcPts val="0"/>
              </a:spcAft>
              <a:buSzPct val="100000"/>
              <a:buChar char="●"/>
            </a:pPr>
            <a:r>
              <a:rPr lang="en"/>
              <a:t>monotonically decreasing EAR values indicate graduallyclosing eyes and it’s almost zero for completely closed eyes (eye blink). Consequently,</a:t>
            </a:r>
            <a:endParaRPr/>
          </a:p>
          <a:p>
            <a:pPr marL="914400" lvl="0" indent="0" algn="l" rtl="0">
              <a:spcBef>
                <a:spcPts val="1200"/>
              </a:spcBef>
              <a:spcAft>
                <a:spcPts val="0"/>
              </a:spcAft>
              <a:buNone/>
            </a:pPr>
            <a:endParaRPr/>
          </a:p>
          <a:p>
            <a:pPr marL="457200" lvl="0" indent="0" algn="l" rtl="0">
              <a:spcBef>
                <a:spcPts val="1200"/>
              </a:spcBef>
              <a:spcAft>
                <a:spcPts val="1200"/>
              </a:spcAft>
              <a:buNone/>
            </a:pPr>
            <a:endParaRPr/>
          </a:p>
        </p:txBody>
      </p:sp>
      <p:pic>
        <p:nvPicPr>
          <p:cNvPr id="163" name="Google Shape;163;p30"/>
          <p:cNvPicPr preferRelativeResize="0"/>
          <p:nvPr/>
        </p:nvPicPr>
        <p:blipFill>
          <a:blip r:embed="rId3">
            <a:alphaModFix/>
          </a:blip>
          <a:stretch>
            <a:fillRect/>
          </a:stretch>
        </p:blipFill>
        <p:spPr>
          <a:xfrm>
            <a:off x="1553025" y="1883212"/>
            <a:ext cx="5717450" cy="864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Mouth Opening Ratio</a:t>
            </a:r>
            <a:endParaRPr/>
          </a:p>
        </p:txBody>
      </p:sp>
      <p:sp>
        <p:nvSpPr>
          <p:cNvPr id="169" name="Google Shape;16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Mouth opening ratio is a parameter to detect yawning during drowsiness.</a:t>
            </a:r>
            <a:endParaRPr/>
          </a:p>
          <a:p>
            <a:pPr marL="457200" lvl="0" indent="0" algn="l" rtl="0">
              <a:spcBef>
                <a:spcPts val="1200"/>
              </a:spcBef>
              <a:spcAft>
                <a:spcPts val="1200"/>
              </a:spcAft>
              <a:buNone/>
            </a:pPr>
            <a:endParaRPr/>
          </a:p>
        </p:txBody>
      </p:sp>
      <p:pic>
        <p:nvPicPr>
          <p:cNvPr id="170" name="Google Shape;170;p31"/>
          <p:cNvPicPr preferRelativeResize="0"/>
          <p:nvPr/>
        </p:nvPicPr>
        <p:blipFill>
          <a:blip r:embed="rId3">
            <a:alphaModFix/>
          </a:blip>
          <a:stretch>
            <a:fillRect/>
          </a:stretch>
        </p:blipFill>
        <p:spPr>
          <a:xfrm>
            <a:off x="2407675" y="2049075"/>
            <a:ext cx="4969000" cy="1331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Head Bending</a:t>
            </a:r>
            <a:endParaRPr/>
          </a:p>
        </p:txBody>
      </p:sp>
      <p:sp>
        <p:nvSpPr>
          <p:cNvPr id="176" name="Google Shape;176;p32"/>
          <p:cNvSpPr txBox="1">
            <a:spLocks noGrp="1"/>
          </p:cNvSpPr>
          <p:nvPr>
            <p:ph type="body" idx="1"/>
          </p:nvPr>
        </p:nvSpPr>
        <p:spPr>
          <a:xfrm>
            <a:off x="311700" y="11613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Due to drowsiness, usually driver’s head tilts (forward or backward) with respect to vertical axis.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pic>
        <p:nvPicPr>
          <p:cNvPr id="177" name="Google Shape;177;p32"/>
          <p:cNvPicPr preferRelativeResize="0"/>
          <p:nvPr/>
        </p:nvPicPr>
        <p:blipFill>
          <a:blip r:embed="rId3">
            <a:alphaModFix/>
          </a:blip>
          <a:stretch>
            <a:fillRect/>
          </a:stretch>
        </p:blipFill>
        <p:spPr>
          <a:xfrm>
            <a:off x="1664875" y="2134000"/>
            <a:ext cx="5583725" cy="1042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Head Bending</a:t>
            </a:r>
            <a:endParaRPr/>
          </a:p>
        </p:txBody>
      </p:sp>
      <p:sp>
        <p:nvSpPr>
          <p:cNvPr id="183" name="Google Shape;183;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normal condition, our nose makes an acute angle with respect to focal plane of the camera.</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This angle increases as the head moves vertically up and decreases on moving down.</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                                    Abstract</a:t>
            </a:r>
            <a:endParaRPr sz="3600" dirty="0">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xfrm>
            <a:off x="132450" y="1201615"/>
            <a:ext cx="8520600" cy="3622010"/>
          </a:xfrm>
          <a:prstGeom prst="rect">
            <a:avLst/>
          </a:prstGeom>
        </p:spPr>
        <p:txBody>
          <a:bodyPr spcFirstLastPara="1" wrap="square" lIns="91425" tIns="91425" rIns="91425" bIns="91425" anchor="t" anchorCtr="0">
            <a:noAutofit/>
          </a:bodyPr>
          <a:lstStyle/>
          <a:p>
            <a:pPr marL="914400" lvl="0" indent="-342900" algn="just" rtl="0">
              <a:lnSpc>
                <a:spcPct val="107083"/>
              </a:lnSpc>
              <a:spcBef>
                <a:spcPts val="0"/>
              </a:spcBef>
              <a:spcAft>
                <a:spcPts val="0"/>
              </a:spcAft>
              <a:buClr>
                <a:schemeClr val="dk1"/>
              </a:buClr>
              <a:buSzPts val="1800"/>
              <a:buFont typeface="Times New Roman"/>
              <a:buChar char="●"/>
            </a:pPr>
            <a:r>
              <a:rPr lang="en" sz="1600" dirty="0">
                <a:solidFill>
                  <a:schemeClr val="dk1"/>
                </a:solidFill>
                <a:latin typeface="Times New Roman"/>
                <a:ea typeface="Times New Roman"/>
                <a:cs typeface="Times New Roman"/>
                <a:sym typeface="Times New Roman"/>
              </a:rPr>
              <a:t>Drowsy driving is one of the major causes of road accidents and death</a:t>
            </a:r>
            <a:endParaRPr sz="1600" dirty="0">
              <a:solidFill>
                <a:schemeClr val="dk1"/>
              </a:solidFill>
              <a:latin typeface="Times New Roman"/>
              <a:ea typeface="Times New Roman"/>
              <a:cs typeface="Times New Roman"/>
              <a:sym typeface="Times New Roman"/>
            </a:endParaRPr>
          </a:p>
          <a:p>
            <a:pPr marL="914400" lvl="0" indent="-342900" algn="just" rtl="0">
              <a:lnSpc>
                <a:spcPct val="107083"/>
              </a:lnSpc>
              <a:spcBef>
                <a:spcPts val="0"/>
              </a:spcBef>
              <a:spcAft>
                <a:spcPts val="0"/>
              </a:spcAft>
              <a:buClr>
                <a:schemeClr val="dk1"/>
              </a:buClr>
              <a:buSzPts val="1800"/>
              <a:buFont typeface="Times New Roman"/>
              <a:buChar char="●"/>
            </a:pPr>
            <a:r>
              <a:rPr lang="en" sz="1600" dirty="0">
                <a:solidFill>
                  <a:schemeClr val="dk1"/>
                </a:solidFill>
                <a:latin typeface="Times New Roman"/>
                <a:ea typeface="Times New Roman"/>
                <a:cs typeface="Times New Roman"/>
                <a:sym typeface="Times New Roman"/>
              </a:rPr>
              <a:t>Hence, detection of driver’s fatigue and its indication is an active research area.</a:t>
            </a:r>
            <a:endParaRPr sz="1600" dirty="0">
              <a:solidFill>
                <a:schemeClr val="dk1"/>
              </a:solidFill>
              <a:latin typeface="Times New Roman"/>
              <a:ea typeface="Times New Roman"/>
              <a:cs typeface="Times New Roman"/>
              <a:sym typeface="Times New Roman"/>
            </a:endParaRPr>
          </a:p>
          <a:p>
            <a:pPr marL="914400" lvl="0" indent="-342900" algn="just" rtl="0">
              <a:lnSpc>
                <a:spcPct val="107083"/>
              </a:lnSpc>
              <a:spcBef>
                <a:spcPts val="0"/>
              </a:spcBef>
              <a:spcAft>
                <a:spcPts val="0"/>
              </a:spcAft>
              <a:buClr>
                <a:schemeClr val="dk1"/>
              </a:buClr>
              <a:buSzPts val="1800"/>
              <a:buFont typeface="Times New Roman"/>
              <a:buChar char="●"/>
            </a:pPr>
            <a:r>
              <a:rPr lang="en" sz="1600" dirty="0">
                <a:solidFill>
                  <a:schemeClr val="dk1"/>
                </a:solidFill>
                <a:latin typeface="Times New Roman"/>
                <a:ea typeface="Times New Roman"/>
                <a:cs typeface="Times New Roman"/>
                <a:sym typeface="Times New Roman"/>
              </a:rPr>
              <a:t>Most of the conventional methods are either vehicle based, or behavioural based or physiological based.</a:t>
            </a:r>
            <a:endParaRPr sz="1600" dirty="0">
              <a:solidFill>
                <a:schemeClr val="dk1"/>
              </a:solidFill>
              <a:latin typeface="Times New Roman"/>
              <a:ea typeface="Times New Roman"/>
              <a:cs typeface="Times New Roman"/>
              <a:sym typeface="Times New Roman"/>
            </a:endParaRPr>
          </a:p>
          <a:p>
            <a:pPr marL="914400" lvl="0" indent="-342900" algn="just" rtl="0">
              <a:lnSpc>
                <a:spcPct val="107083"/>
              </a:lnSpc>
              <a:spcBef>
                <a:spcPts val="0"/>
              </a:spcBef>
              <a:spcAft>
                <a:spcPts val="0"/>
              </a:spcAft>
              <a:buClr>
                <a:schemeClr val="dk1"/>
              </a:buClr>
              <a:buSzPts val="1800"/>
              <a:buFont typeface="Times New Roman"/>
              <a:buChar char="●"/>
            </a:pPr>
            <a:r>
              <a:rPr lang="en" sz="1600" dirty="0">
                <a:solidFill>
                  <a:schemeClr val="dk1"/>
                </a:solidFill>
                <a:latin typeface="Times New Roman"/>
                <a:ea typeface="Times New Roman"/>
                <a:cs typeface="Times New Roman"/>
                <a:sym typeface="Times New Roman"/>
              </a:rPr>
              <a:t>In this study, a low cost, real time driver’s drowsiness detection system is developed with acceptable accuracy.</a:t>
            </a:r>
            <a:endParaRPr sz="1600" dirty="0">
              <a:solidFill>
                <a:schemeClr val="dk1"/>
              </a:solidFill>
              <a:latin typeface="Times New Roman"/>
              <a:ea typeface="Times New Roman"/>
              <a:cs typeface="Times New Roman"/>
              <a:sym typeface="Times New Roman"/>
            </a:endParaRPr>
          </a:p>
          <a:p>
            <a:pPr marL="914400" lvl="0" indent="-342900" algn="just" rtl="0">
              <a:lnSpc>
                <a:spcPct val="107083"/>
              </a:lnSpc>
              <a:spcBef>
                <a:spcPts val="0"/>
              </a:spcBef>
              <a:spcAft>
                <a:spcPts val="0"/>
              </a:spcAft>
              <a:buClr>
                <a:schemeClr val="dk1"/>
              </a:buClr>
              <a:buSzPts val="1800"/>
              <a:buFont typeface="Times New Roman"/>
              <a:buChar char="●"/>
            </a:pPr>
            <a:r>
              <a:rPr lang="en" sz="1600" dirty="0">
                <a:solidFill>
                  <a:schemeClr val="dk1"/>
                </a:solidFill>
                <a:latin typeface="Times New Roman"/>
                <a:ea typeface="Times New Roman"/>
                <a:cs typeface="Times New Roman"/>
                <a:sym typeface="Times New Roman"/>
              </a:rPr>
              <a:t> In the developed system, a webcam records the video and driver’s face is detected in each frame employing image processing techniques.</a:t>
            </a:r>
          </a:p>
          <a:p>
            <a:pPr marL="914400" algn="just">
              <a:lnSpc>
                <a:spcPct val="107083"/>
              </a:lnSpc>
              <a:buClr>
                <a:schemeClr val="dk1"/>
              </a:buClr>
              <a:buFont typeface="Times New Roman"/>
              <a:buChar char="●"/>
            </a:pPr>
            <a:r>
              <a:rPr lang="en-US" sz="1600" dirty="0">
                <a:solidFill>
                  <a:schemeClr val="dk1"/>
                </a:solidFill>
                <a:latin typeface="Times New Roman"/>
                <a:ea typeface="Times New Roman"/>
                <a:cs typeface="Times New Roman"/>
                <a:sym typeface="Times New Roman"/>
              </a:rPr>
              <a:t>Facial landmarks on the detected face are pointed and subsequently the eye aspect ratio, mouth opening ratio and nose length ratio are computed and depending on their values, drowsiness is detected based on developed adaptive thresholding. </a:t>
            </a:r>
          </a:p>
          <a:p>
            <a:pPr marL="914400" lvl="0" indent="-342900" algn="just" rtl="0">
              <a:lnSpc>
                <a:spcPct val="107083"/>
              </a:lnSpc>
              <a:spcBef>
                <a:spcPts val="0"/>
              </a:spcBef>
              <a:spcAft>
                <a:spcPts val="0"/>
              </a:spcAft>
              <a:buClr>
                <a:schemeClr val="dk1"/>
              </a:buClr>
              <a:buSzPts val="1800"/>
              <a:buFont typeface="Times New Roman"/>
              <a:buChar char="●"/>
            </a:pPr>
            <a:endParaRPr dirty="0">
              <a:solidFill>
                <a:schemeClr val="dk1"/>
              </a:solidFill>
              <a:latin typeface="Times New Roman"/>
              <a:ea typeface="Times New Roman"/>
              <a:cs typeface="Times New Roman"/>
              <a:sym typeface="Times New Roman"/>
            </a:endParaRPr>
          </a:p>
          <a:p>
            <a:pPr marL="914400" lvl="0" indent="0" algn="just" rtl="0">
              <a:lnSpc>
                <a:spcPct val="107083"/>
              </a:lnSpc>
              <a:spcBef>
                <a:spcPts val="0"/>
              </a:spcBef>
              <a:spcAft>
                <a:spcPts val="0"/>
              </a:spcAft>
              <a:buNone/>
            </a:pPr>
            <a:endParaRPr dirty="0">
              <a:solidFill>
                <a:schemeClr val="dk1"/>
              </a:solidFill>
              <a:latin typeface="Times New Roman"/>
              <a:ea typeface="Times New Roman"/>
              <a:cs typeface="Times New Roman"/>
              <a:sym typeface="Times New Roman"/>
            </a:endParaRPr>
          </a:p>
          <a:p>
            <a:pPr marL="914400" lvl="0" indent="0" algn="just" rtl="0">
              <a:lnSpc>
                <a:spcPct val="107083"/>
              </a:lnSpc>
              <a:spcBef>
                <a:spcPts val="0"/>
              </a:spcBef>
              <a:spcAft>
                <a:spcPts val="0"/>
              </a:spcAft>
              <a:buNone/>
            </a:pPr>
            <a:endParaRPr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Classification</a:t>
            </a:r>
            <a:endParaRPr/>
          </a:p>
        </p:txBody>
      </p:sp>
      <p:sp>
        <p:nvSpPr>
          <p:cNvPr id="189" name="Google Shape;18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the beginning, adaptive thresholding is considered for classification. Later, machine learning algorithms are used to classify the data.</a:t>
            </a:r>
            <a:endParaRPr/>
          </a:p>
          <a:p>
            <a:pPr marL="457200" lvl="0" indent="-342900" algn="l" rtl="0">
              <a:spcBef>
                <a:spcPts val="0"/>
              </a:spcBef>
              <a:spcAft>
                <a:spcPts val="0"/>
              </a:spcAft>
              <a:buSzPts val="1800"/>
              <a:buChar char="●"/>
            </a:pPr>
            <a:r>
              <a:rPr lang="en"/>
              <a:t>In the setup phase the EAR values for first three hundred (for 10s at 30 fps) frames are recorded. Out of which 150 maximum was considered as hard threshold for EAR.</a:t>
            </a:r>
            <a:endParaRPr/>
          </a:p>
          <a:p>
            <a:pPr marL="457200" lvl="0" indent="-342900" algn="l" rtl="0">
              <a:spcBef>
                <a:spcPts val="0"/>
              </a:spcBef>
              <a:spcAft>
                <a:spcPts val="0"/>
              </a:spcAft>
              <a:buSzPts val="1800"/>
              <a:buChar char="●"/>
            </a:pPr>
            <a:r>
              <a:rPr lang="en"/>
              <a:t>For MOR , the threshold is taken experimentally from the observations.</a:t>
            </a:r>
            <a:endParaRPr/>
          </a:p>
          <a:p>
            <a:pPr marL="457200" lvl="0" indent="-342900" algn="l" rtl="0">
              <a:spcBef>
                <a:spcPts val="0"/>
              </a:spcBef>
              <a:spcAft>
                <a:spcPts val="0"/>
              </a:spcAft>
              <a:buSzPts val="1800"/>
              <a:buChar char="●"/>
            </a:pPr>
            <a:r>
              <a:rPr lang="en"/>
              <a:t>Head bending feature is used to find the angle made</a:t>
            </a:r>
            <a:endParaRPr/>
          </a:p>
          <a:p>
            <a:pPr marL="457200" lvl="0" indent="-342900" algn="l" rtl="0">
              <a:spcBef>
                <a:spcPts val="0"/>
              </a:spcBef>
              <a:spcAft>
                <a:spcPts val="0"/>
              </a:spcAft>
              <a:buSzPts val="1800"/>
              <a:buChar char="●"/>
            </a:pPr>
            <a:r>
              <a:rPr lang="en"/>
              <a:t>by head with respect to vertical axis in terms of ratio of</a:t>
            </a:r>
            <a:endParaRPr/>
          </a:p>
          <a:p>
            <a:pPr marL="457200" lvl="0" indent="-342900" algn="l" rtl="0">
              <a:spcBef>
                <a:spcPts val="0"/>
              </a:spcBef>
              <a:spcAft>
                <a:spcPts val="0"/>
              </a:spcAft>
              <a:buSzPts val="1800"/>
              <a:buChar char="●"/>
            </a:pPr>
            <a:r>
              <a:rPr lang="en"/>
              <a:t>projected nose lengths.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Classification</a:t>
            </a:r>
            <a:endParaRPr/>
          </a:p>
        </p:txBody>
      </p:sp>
      <p:sp>
        <p:nvSpPr>
          <p:cNvPr id="195" name="Google Shape;195;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Normally, NLR has values from 0.9 to  1.1 for normal upright position of head.</a:t>
            </a:r>
            <a:endParaRPr/>
          </a:p>
          <a:p>
            <a:pPr marL="457200" lvl="0" indent="-342900" algn="l" rtl="0">
              <a:spcBef>
                <a:spcPts val="0"/>
              </a:spcBef>
              <a:spcAft>
                <a:spcPts val="0"/>
              </a:spcAft>
              <a:buSzPts val="1800"/>
              <a:buChar char="●"/>
            </a:pPr>
            <a:r>
              <a:rPr lang="en"/>
              <a:t>After computing the threshold values, the system is used for testing.</a:t>
            </a:r>
            <a:endParaRPr/>
          </a:p>
          <a:p>
            <a:pPr marL="457200" lvl="0" indent="-342900" algn="l" rtl="0">
              <a:spcBef>
                <a:spcPts val="0"/>
              </a:spcBef>
              <a:spcAft>
                <a:spcPts val="0"/>
              </a:spcAft>
              <a:buSzPts val="1800"/>
              <a:buChar char="●"/>
            </a:pPr>
            <a:r>
              <a:rPr lang="en"/>
              <a:t>To make this thresholding more realistic, the decision for each frame depends on the last 75 frames. If at least 70 frames (out of those 75) satisfy drowsiness conditions for at least one feature, then the system gives drowsiness detection indication and the alarm.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Classification</a:t>
            </a:r>
            <a:endParaRPr/>
          </a:p>
        </p:txBody>
      </p:sp>
      <p:sp>
        <p:nvSpPr>
          <p:cNvPr id="201" name="Google Shape;201;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Apart from using thresholding, the machine learning algorithms are used to detect drowsiness.</a:t>
            </a:r>
            <a:endParaRPr/>
          </a:p>
          <a:p>
            <a:pPr marL="457200" lvl="0" indent="-342900" algn="l" rtl="0">
              <a:spcBef>
                <a:spcPts val="0"/>
              </a:spcBef>
              <a:spcAft>
                <a:spcPts val="0"/>
              </a:spcAft>
              <a:buSzPts val="1800"/>
              <a:buChar char="●"/>
            </a:pPr>
            <a:r>
              <a:rPr lang="en"/>
              <a:t>The EAR, MOR and NLR values are stored for the synthetic test data along with actual drowsiness annotation.</a:t>
            </a:r>
            <a:endParaRPr/>
          </a:p>
          <a:p>
            <a:pPr marL="457200" lvl="0" indent="-342900" algn="l" rtl="0">
              <a:spcBef>
                <a:spcPts val="0"/>
              </a:spcBef>
              <a:spcAft>
                <a:spcPts val="0"/>
              </a:spcAft>
              <a:buSzPts val="1800"/>
              <a:buChar char="●"/>
            </a:pPr>
            <a:r>
              <a:rPr lang="en"/>
              <a:t>At first, principal component analysis [12] is used to transform the feature space into an independent one.</a:t>
            </a:r>
            <a:endParaRPr/>
          </a:p>
          <a:p>
            <a:pPr marL="457200" lvl="0" indent="-342900" algn="l" rtl="0">
              <a:spcBef>
                <a:spcPts val="0"/>
              </a:spcBef>
              <a:spcAft>
                <a:spcPts val="0"/>
              </a:spcAft>
              <a:buSzPts val="1800"/>
              <a:buChar char="●"/>
            </a:pPr>
            <a:r>
              <a:rPr lang="en"/>
              <a:t>If all the three features are statistically significant at 5% level of significance, they are used for classification using Bayesian classifier , Fisher’s linear discriminant analysis  and Support vector Machine </a:t>
            </a:r>
            <a:endParaRPr/>
          </a:p>
          <a:p>
            <a:pPr marL="457200" lvl="0" indent="0" algn="l" rtl="0">
              <a:spcBef>
                <a:spcPts val="120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07" name="Google Shape;207;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this paper, a low cost, real time driver drowsiness monitoring system has been proposed based on visual behavior and machine learning.</a:t>
            </a:r>
            <a:endParaRPr/>
          </a:p>
          <a:p>
            <a:pPr marL="457200" lvl="0" indent="-342900" algn="l" rtl="0">
              <a:spcBef>
                <a:spcPts val="0"/>
              </a:spcBef>
              <a:spcAft>
                <a:spcPts val="0"/>
              </a:spcAft>
              <a:buSzPts val="1800"/>
              <a:buChar char="●"/>
            </a:pPr>
            <a:r>
              <a:rPr lang="en"/>
              <a:t>The developed system works accurately with the generated synthetic data.</a:t>
            </a:r>
            <a:endParaRPr/>
          </a:p>
          <a:p>
            <a:pPr marL="457200" lvl="0" indent="-342900" algn="l" rtl="0">
              <a:spcBef>
                <a:spcPts val="0"/>
              </a:spcBef>
              <a:spcAft>
                <a:spcPts val="0"/>
              </a:spcAft>
              <a:buSzPts val="1800"/>
              <a:buChar char="●"/>
            </a:pPr>
            <a:r>
              <a:rPr lang="en"/>
              <a:t>It has been observed that FLDA and SVM outperform Bayesian classifier.</a:t>
            </a:r>
            <a:endParaRPr/>
          </a:p>
          <a:p>
            <a:pPr marL="457200" lvl="0" indent="-342900" algn="l" rtl="0">
              <a:spcBef>
                <a:spcPts val="0"/>
              </a:spcBef>
              <a:spcAft>
                <a:spcPts val="0"/>
              </a:spcAft>
              <a:buSzPts val="1800"/>
              <a:buChar char="●"/>
            </a:pPr>
            <a:r>
              <a:rPr lang="en"/>
              <a:t>The sensitivity of FLDA and SVM is 0.896 and 0.956 respectively whereas the specificity is 1 for both.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just" rtl="0">
              <a:lnSpc>
                <a:spcPct val="95833"/>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Driver drowsiness is an overcast nightmare to passengers in every country.</a:t>
            </a:r>
            <a:endParaRPr sz="1400">
              <a:solidFill>
                <a:schemeClr val="dk1"/>
              </a:solidFill>
              <a:latin typeface="Times New Roman"/>
              <a:ea typeface="Times New Roman"/>
              <a:cs typeface="Times New Roman"/>
              <a:sym typeface="Times New Roman"/>
            </a:endParaRPr>
          </a:p>
          <a:p>
            <a:pPr marL="457200" lvl="0" indent="-317500" algn="just" rtl="0">
              <a:lnSpc>
                <a:spcPct val="95833"/>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Hence, detection of driver’s fatigue and its indication is an active area of research due to its immense practical applicability.</a:t>
            </a:r>
            <a:endParaRPr sz="1400">
              <a:solidFill>
                <a:schemeClr val="dk1"/>
              </a:solidFill>
              <a:latin typeface="Times New Roman"/>
              <a:ea typeface="Times New Roman"/>
              <a:cs typeface="Times New Roman"/>
              <a:sym typeface="Times New Roman"/>
            </a:endParaRPr>
          </a:p>
          <a:p>
            <a:pPr marL="457200" lvl="0" indent="-317500" algn="just" rtl="0">
              <a:lnSpc>
                <a:spcPct val="95833"/>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 If drowsiness is detected, a warning or alarm is send to the driver from the warning system.</a:t>
            </a:r>
            <a:endParaRPr sz="1400">
              <a:solidFill>
                <a:schemeClr val="dk1"/>
              </a:solidFill>
              <a:latin typeface="Times New Roman"/>
              <a:ea typeface="Times New Roman"/>
              <a:cs typeface="Times New Roman"/>
              <a:sym typeface="Times New Roman"/>
            </a:endParaRPr>
          </a:p>
          <a:p>
            <a:pPr marL="457200" lvl="0" indent="-317500" algn="just" rtl="0">
              <a:lnSpc>
                <a:spcPct val="97083"/>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Generally, the methods to detect drowsy drivers are classified in three types; vehicle based, behavioural based and physiological based.</a:t>
            </a:r>
            <a:endParaRPr sz="1400">
              <a:solidFill>
                <a:schemeClr val="dk1"/>
              </a:solidFill>
              <a:latin typeface="Times New Roman"/>
              <a:ea typeface="Times New Roman"/>
              <a:cs typeface="Times New Roman"/>
              <a:sym typeface="Times New Roman"/>
            </a:endParaRPr>
          </a:p>
          <a:p>
            <a:pPr marL="0" lvl="0" indent="0" algn="just" rtl="0">
              <a:lnSpc>
                <a:spcPct val="97083"/>
              </a:lnSpc>
              <a:spcBef>
                <a:spcPts val="0"/>
              </a:spcBef>
              <a:spcAft>
                <a:spcPts val="0"/>
              </a:spcAft>
              <a:buNone/>
            </a:pP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Vehicle Based Detection</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lnSpc>
                <a:spcPct val="97083"/>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 vehicle based method, a number of metrics like steering wheel movement, accelerator or brake pattern, vehicle speed, lateral acceleration, deviations from lane position etc. are monitored continuously.</a:t>
            </a:r>
            <a:endParaRPr>
              <a:solidFill>
                <a:schemeClr val="dk1"/>
              </a:solidFill>
              <a:latin typeface="Times New Roman"/>
              <a:ea typeface="Times New Roman"/>
              <a:cs typeface="Times New Roman"/>
              <a:sym typeface="Times New Roman"/>
            </a:endParaRPr>
          </a:p>
          <a:p>
            <a:pPr marL="457200" lvl="0" indent="-342900" algn="just" rtl="0">
              <a:lnSpc>
                <a:spcPct val="95416"/>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is a nonintrusive measurement as the sensors are not attached on the driver.</a:t>
            </a:r>
            <a:endParaRPr>
              <a:solidFill>
                <a:schemeClr val="dk1"/>
              </a:solidFill>
              <a:latin typeface="Times New Roman"/>
              <a:ea typeface="Times New Roman"/>
              <a:cs typeface="Times New Roman"/>
              <a:sym typeface="Times New Roman"/>
            </a:endParaRPr>
          </a:p>
          <a:p>
            <a:pPr marL="0" lvl="0" indent="0" algn="just" rtl="0">
              <a:lnSpc>
                <a:spcPct val="97083"/>
              </a:lnSpc>
              <a:spcBef>
                <a:spcPts val="0"/>
              </a:spcBef>
              <a:spcAft>
                <a:spcPts val="0"/>
              </a:spcAft>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Physiological Based Detection</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lnSpc>
                <a:spcPct val="95416"/>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 physiological based method [8,9], the physiological signals like Electrocardiogram (ECG), Electooculogram (EOG), Electroencephalogram (EEG), heartbeat, pulse rate etc. are monitored and from these metrics, drowsiness or fatigue level is detected.</a:t>
            </a:r>
            <a:endParaRPr>
              <a:solidFill>
                <a:schemeClr val="dk1"/>
              </a:solidFill>
              <a:latin typeface="Times New Roman"/>
              <a:ea typeface="Times New Roman"/>
              <a:cs typeface="Times New Roman"/>
              <a:sym typeface="Times New Roman"/>
            </a:endParaRPr>
          </a:p>
          <a:p>
            <a:pPr marL="457200" lvl="0" indent="-342900" algn="just" rtl="0">
              <a:lnSpc>
                <a:spcPct val="95416"/>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is intrusive measurement as the sensors are attached on the driver which will distract the driver</a:t>
            </a:r>
            <a:endParaRPr>
              <a:solidFill>
                <a:schemeClr val="dk1"/>
              </a:solidFill>
              <a:latin typeface="Times New Roman"/>
              <a:ea typeface="Times New Roman"/>
              <a:cs typeface="Times New Roman"/>
              <a:sym typeface="Times New Roman"/>
            </a:endParaRPr>
          </a:p>
          <a:p>
            <a:pPr marL="457200" lvl="0" indent="-342900" algn="just" rtl="0">
              <a:lnSpc>
                <a:spcPct val="95416"/>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They Have proposed a webcam based system to detect driver’s fatigue from the face image only using image processing and machine earning techniques to make the system low-cost as well asportable.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Diagram</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a:p>
        </p:txBody>
      </p:sp>
      <p:pic>
        <p:nvPicPr>
          <p:cNvPr id="98" name="Google Shape;98;p20"/>
          <p:cNvPicPr preferRelativeResize="0"/>
          <p:nvPr/>
        </p:nvPicPr>
        <p:blipFill>
          <a:blip r:embed="rId3">
            <a:alphaModFix/>
          </a:blip>
          <a:stretch>
            <a:fillRect/>
          </a:stretch>
        </p:blipFill>
        <p:spPr>
          <a:xfrm>
            <a:off x="2578475" y="1114850"/>
            <a:ext cx="3579450" cy="3880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5" name="Google Shape;105;p21"/>
          <p:cNvPicPr preferRelativeResize="0"/>
          <p:nvPr/>
        </p:nvPicPr>
        <p:blipFill>
          <a:blip r:embed="rId3">
            <a:alphaModFix/>
          </a:blip>
          <a:stretch>
            <a:fillRect/>
          </a:stretch>
        </p:blipFill>
        <p:spPr>
          <a:xfrm>
            <a:off x="2672475" y="1275275"/>
            <a:ext cx="3390175" cy="3639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System</a:t>
            </a:r>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There are mainly four stages in this system:</a:t>
            </a:r>
            <a:endParaRPr/>
          </a:p>
          <a:p>
            <a:pPr marL="0" lvl="0" indent="0" algn="l" rtl="0">
              <a:spcBef>
                <a:spcPts val="1200"/>
              </a:spcBef>
              <a:spcAft>
                <a:spcPts val="0"/>
              </a:spcAft>
              <a:buNone/>
            </a:pPr>
            <a:r>
              <a:rPr lang="en"/>
              <a:t>        1)Data Acquisition.</a:t>
            </a:r>
            <a:endParaRPr/>
          </a:p>
          <a:p>
            <a:pPr marL="0" lvl="0" indent="0" algn="l" rtl="0">
              <a:spcBef>
                <a:spcPts val="1200"/>
              </a:spcBef>
              <a:spcAft>
                <a:spcPts val="0"/>
              </a:spcAft>
              <a:buNone/>
            </a:pPr>
            <a:r>
              <a:rPr lang="en"/>
              <a:t>        2)Face Detection.</a:t>
            </a:r>
            <a:endParaRPr/>
          </a:p>
          <a:p>
            <a:pPr marL="0" lvl="0" indent="0" algn="l" rtl="0">
              <a:spcBef>
                <a:spcPts val="1200"/>
              </a:spcBef>
              <a:spcAft>
                <a:spcPts val="0"/>
              </a:spcAft>
              <a:buNone/>
            </a:pPr>
            <a:r>
              <a:rPr lang="en"/>
              <a:t>        3)Facial Landmark Marking.</a:t>
            </a:r>
            <a:endParaRPr/>
          </a:p>
          <a:p>
            <a:pPr marL="0" lvl="0" indent="0" algn="l" rtl="0">
              <a:spcBef>
                <a:spcPts val="1200"/>
              </a:spcBef>
              <a:spcAft>
                <a:spcPts val="0"/>
              </a:spcAft>
              <a:buNone/>
            </a:pPr>
            <a:r>
              <a:rPr lang="en"/>
              <a:t>        4)Feature Extraction.</a:t>
            </a:r>
            <a:endParaRPr/>
          </a:p>
          <a:p>
            <a:pPr marL="0" lvl="0" indent="0" algn="l" rtl="0">
              <a:spcBef>
                <a:spcPts val="1200"/>
              </a:spcBef>
              <a:spcAft>
                <a:spcPts val="1200"/>
              </a:spcAft>
              <a:buNone/>
            </a:pPr>
            <a:r>
              <a:rPr lang="en"/>
              <a:t>        5)Classification.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Acquisition</a:t>
            </a:r>
            <a:endParaRPr/>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video is recorded using webcam (Sony CMU-BR300) and the frames are extracted and processed in a laptop.</a:t>
            </a:r>
            <a:endParaRPr/>
          </a:p>
          <a:p>
            <a:pPr marL="457200" lvl="0" indent="-342900" algn="l" rtl="0">
              <a:spcBef>
                <a:spcPts val="0"/>
              </a:spcBef>
              <a:spcAft>
                <a:spcPts val="0"/>
              </a:spcAft>
              <a:buSzPts val="1800"/>
              <a:buChar char="●"/>
            </a:pPr>
            <a:r>
              <a:rPr lang="en"/>
              <a:t>After extracting the frames, image processing techniques are applied on these 2D images.</a:t>
            </a:r>
            <a:endParaRPr/>
          </a:p>
          <a:p>
            <a:pPr marL="45720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2218</TotalTime>
  <Words>1176</Words>
  <Application>Microsoft Office PowerPoint</Application>
  <PresentationFormat>On-screen Show (16:9)</PresentationFormat>
  <Paragraphs>98</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Times New Roman</vt:lpstr>
      <vt:lpstr>Trebuchet MS</vt:lpstr>
      <vt:lpstr>Simple Light</vt:lpstr>
      <vt:lpstr>Driver Drowsiness Monitoring System using Visual Behaviour and Machine Learning </vt:lpstr>
      <vt:lpstr>                                    Abstract</vt:lpstr>
      <vt:lpstr>Introduction</vt:lpstr>
      <vt:lpstr>Vehicle Based Detection</vt:lpstr>
      <vt:lpstr>Physiological Based Detection</vt:lpstr>
      <vt:lpstr>Block Diagram</vt:lpstr>
      <vt:lpstr>PowerPoint Presentation</vt:lpstr>
      <vt:lpstr>Proposed System</vt:lpstr>
      <vt:lpstr>Data Acquisition</vt:lpstr>
      <vt:lpstr>Face Detection</vt:lpstr>
      <vt:lpstr>Facial Landmark Marking</vt:lpstr>
      <vt:lpstr>Facial Landmark Marking</vt:lpstr>
      <vt:lpstr>Fundamental Landmark Marking</vt:lpstr>
      <vt:lpstr>Fundamental Landmark Marking</vt:lpstr>
      <vt:lpstr>Feature Extraction</vt:lpstr>
      <vt:lpstr>Eye Aspect Ratio (EAR)</vt:lpstr>
      <vt:lpstr>Mouth Opening Ratio</vt:lpstr>
      <vt:lpstr>Head Bending</vt:lpstr>
      <vt:lpstr>Head Bending</vt:lpstr>
      <vt:lpstr>Classification</vt:lpstr>
      <vt:lpstr>Classification</vt:lpstr>
      <vt:lpstr>Classification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Monitoring System using Visual Behaviour and Machine Learning </dc:title>
  <cp:lastModifiedBy>tirumala reddy suresh reddy</cp:lastModifiedBy>
  <cp:revision>8</cp:revision>
  <dcterms:modified xsi:type="dcterms:W3CDTF">2022-04-26T15:33:49Z</dcterms:modified>
</cp:coreProperties>
</file>