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50897-444A-42AD-8F95-0C868D99877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307D2-E143-425B-A3C7-81B17BC456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16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50897-444A-42AD-8F95-0C868D99877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21413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50897-444A-42AD-8F95-0C868D99877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31582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50897-444A-42AD-8F95-0C868D99877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54126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50897-444A-42AD-8F95-0C868D99877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307D2-E143-425B-A3C7-81B17BC456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21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50897-444A-42AD-8F95-0C868D99877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257551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50897-444A-42AD-8F95-0C868D99877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131266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50897-444A-42AD-8F95-0C868D99877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241926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150897-444A-42AD-8F95-0C868D998770}" type="datetimeFigureOut">
              <a:rPr lang="en-IN" smtClean="0"/>
              <a:t>28-04-2022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28001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150897-444A-42AD-8F95-0C868D998770}" type="datetimeFigureOut">
              <a:rPr lang="en-IN" smtClean="0"/>
              <a:t>28-04-2022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2307D2-E143-425B-A3C7-81B17BC4564A}" type="slidenum">
              <a:rPr lang="en-IN" smtClean="0"/>
              <a:t>‹#›</a:t>
            </a:fld>
            <a:endParaRPr lang="en-IN"/>
          </a:p>
        </p:txBody>
      </p:sp>
    </p:spTree>
    <p:extLst>
      <p:ext uri="{BB962C8B-B14F-4D97-AF65-F5344CB8AC3E}">
        <p14:creationId xmlns:p14="http://schemas.microsoft.com/office/powerpoint/2010/main" val="63755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50897-444A-42AD-8F95-0C868D99877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307D2-E143-425B-A3C7-81B17BC4564A}" type="slidenum">
              <a:rPr lang="en-IN" smtClean="0"/>
              <a:t>‹#›</a:t>
            </a:fld>
            <a:endParaRPr lang="en-IN"/>
          </a:p>
        </p:txBody>
      </p:sp>
    </p:spTree>
    <p:extLst>
      <p:ext uri="{BB962C8B-B14F-4D97-AF65-F5344CB8AC3E}">
        <p14:creationId xmlns:p14="http://schemas.microsoft.com/office/powerpoint/2010/main" val="56861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150897-444A-42AD-8F95-0C868D998770}" type="datetimeFigureOut">
              <a:rPr lang="en-IN" smtClean="0"/>
              <a:t>28-04-2022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2307D2-E143-425B-A3C7-81B17BC456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8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ngall.com/thank-you-png/download/4045"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340-49B2-406F-904B-619287017249}"/>
              </a:ext>
            </a:extLst>
          </p:cNvPr>
          <p:cNvSpPr>
            <a:spLocks noGrp="1"/>
          </p:cNvSpPr>
          <p:nvPr>
            <p:ph type="ctrTitle"/>
          </p:nvPr>
        </p:nvSpPr>
        <p:spPr>
          <a:xfrm>
            <a:off x="932688" y="438912"/>
            <a:ext cx="10225763" cy="2651760"/>
          </a:xfrm>
        </p:spPr>
        <p:txBody>
          <a:bodyPr>
            <a:normAutofit/>
          </a:bodyPr>
          <a:lstStyle/>
          <a:p>
            <a:pPr algn="just"/>
            <a:r>
              <a:rPr lang="en-IN" sz="5600" b="1" dirty="0"/>
              <a:t>Prediction of Student failure using Classification and Regression models</a:t>
            </a:r>
          </a:p>
        </p:txBody>
      </p:sp>
      <p:sp>
        <p:nvSpPr>
          <p:cNvPr id="3" name="Subtitle 2">
            <a:extLst>
              <a:ext uri="{FF2B5EF4-FFF2-40B4-BE49-F238E27FC236}">
                <a16:creationId xmlns:a16="http://schemas.microsoft.com/office/drawing/2014/main" id="{BF59ADF1-8D59-4C09-BA44-5B8B80DB6610}"/>
              </a:ext>
            </a:extLst>
          </p:cNvPr>
          <p:cNvSpPr>
            <a:spLocks noGrp="1"/>
          </p:cNvSpPr>
          <p:nvPr>
            <p:ph type="subTitle" idx="1"/>
          </p:nvPr>
        </p:nvSpPr>
        <p:spPr>
          <a:xfrm>
            <a:off x="1090907" y="4382468"/>
            <a:ext cx="10320806" cy="1963468"/>
          </a:xfrm>
        </p:spPr>
        <p:txBody>
          <a:bodyPr>
            <a:normAutofit lnSpcReduction="10000"/>
          </a:bodyPr>
          <a:lstStyle/>
          <a:p>
            <a:r>
              <a:rPr lang="en-IN" sz="1800" b="1" dirty="0">
                <a:solidFill>
                  <a:schemeClr val="tx1"/>
                </a:solidFill>
              </a:rPr>
              <a:t>Guide: </a:t>
            </a:r>
            <a:r>
              <a:rPr lang="en-IN" sz="1800" b="1" dirty="0" err="1">
                <a:solidFill>
                  <a:schemeClr val="tx1"/>
                </a:solidFill>
              </a:rPr>
              <a:t>dr.</a:t>
            </a:r>
            <a:r>
              <a:rPr lang="en-IN" sz="1800" b="1" dirty="0">
                <a:solidFill>
                  <a:schemeClr val="tx1"/>
                </a:solidFill>
              </a:rPr>
              <a:t> </a:t>
            </a:r>
            <a:r>
              <a:rPr lang="en-IN" sz="1800" b="1" dirty="0" err="1">
                <a:solidFill>
                  <a:schemeClr val="tx1"/>
                </a:solidFill>
              </a:rPr>
              <a:t>ch.</a:t>
            </a:r>
            <a:r>
              <a:rPr lang="en-IN" sz="1800" b="1" dirty="0">
                <a:solidFill>
                  <a:schemeClr val="tx1"/>
                </a:solidFill>
              </a:rPr>
              <a:t> Aparna</a:t>
            </a:r>
          </a:p>
          <a:p>
            <a:pPr algn="r"/>
            <a:r>
              <a:rPr lang="en-IN" sz="1800" b="1" dirty="0">
                <a:solidFill>
                  <a:schemeClr val="tx1"/>
                </a:solidFill>
              </a:rPr>
              <a:t>Batch: 4</a:t>
            </a:r>
          </a:p>
          <a:p>
            <a:pPr algn="r"/>
            <a:r>
              <a:rPr lang="en-IN" sz="1800" b="1" dirty="0">
                <a:solidFill>
                  <a:schemeClr val="tx1"/>
                </a:solidFill>
              </a:rPr>
              <a:t>Kalyan y18cs165</a:t>
            </a:r>
          </a:p>
          <a:p>
            <a:pPr algn="r"/>
            <a:r>
              <a:rPr lang="en-IN" sz="1800" b="1" dirty="0">
                <a:solidFill>
                  <a:schemeClr val="tx1"/>
                </a:solidFill>
              </a:rPr>
              <a:t>Dhavudh y18cs154</a:t>
            </a:r>
          </a:p>
          <a:p>
            <a:pPr algn="r"/>
            <a:r>
              <a:rPr lang="en-IN" sz="1800" b="1" dirty="0">
                <a:solidFill>
                  <a:schemeClr val="tx1"/>
                </a:solidFill>
              </a:rPr>
              <a:t>Vamsi y18cs160</a:t>
            </a:r>
          </a:p>
          <a:p>
            <a:endParaRPr lang="en-IN" sz="1800" b="1" dirty="0">
              <a:solidFill>
                <a:schemeClr val="tx1"/>
              </a:solidFill>
            </a:endParaRPr>
          </a:p>
        </p:txBody>
      </p:sp>
    </p:spTree>
    <p:extLst>
      <p:ext uri="{BB962C8B-B14F-4D97-AF65-F5344CB8AC3E}">
        <p14:creationId xmlns:p14="http://schemas.microsoft.com/office/powerpoint/2010/main" val="400406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1800" dirty="0">
                <a:solidFill>
                  <a:schemeClr val="tx1"/>
                </a:solidFill>
              </a:rPr>
              <a:t>The performance comparison among the classification models</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sz="1800" dirty="0">
                <a:solidFill>
                  <a:schemeClr val="tx1"/>
                </a:solidFill>
              </a:rPr>
              <a:t>Among all the Support Vector Classifier and Random Forest gives best accuracy.</a:t>
            </a:r>
          </a:p>
          <a:p>
            <a:pPr>
              <a:buFont typeface="Wingdings" pitchFamily="2" charset="2"/>
              <a:buChar char="Ø"/>
            </a:pPr>
            <a:r>
              <a:rPr lang="en-US" sz="1800" dirty="0">
                <a:solidFill>
                  <a:schemeClr val="tx1"/>
                </a:solidFill>
              </a:rPr>
              <a:t>SVC is considered as best even though it has accuracy 77.98 which is less compared to Random Forest. </a:t>
            </a:r>
          </a:p>
          <a:p>
            <a:pPr>
              <a:buFont typeface="Wingdings" pitchFamily="2" charset="2"/>
              <a:buChar char="Ø"/>
            </a:pPr>
            <a:r>
              <a:rPr lang="en-US" sz="1800" dirty="0">
                <a:solidFill>
                  <a:schemeClr val="tx1"/>
                </a:solidFill>
              </a:rPr>
              <a:t>But the standard deviation is less and gives almost same accuracy when performed cross-validation</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883663390"/>
              </p:ext>
            </p:extLst>
          </p:nvPr>
        </p:nvGraphicFramePr>
        <p:xfrm>
          <a:off x="2142361" y="2217391"/>
          <a:ext cx="4928475" cy="1920240"/>
        </p:xfrm>
        <a:graphic>
          <a:graphicData uri="http://schemas.openxmlformats.org/drawingml/2006/table">
            <a:tbl>
              <a:tblPr firstRow="1" bandRow="1">
                <a:tableStyleId>{5C22544A-7EE6-4342-B048-85BDC9FD1C3A}</a:tableStyleId>
              </a:tblPr>
              <a:tblGrid>
                <a:gridCol w="1642825">
                  <a:extLst>
                    <a:ext uri="{9D8B030D-6E8A-4147-A177-3AD203B41FA5}">
                      <a16:colId xmlns:a16="http://schemas.microsoft.com/office/drawing/2014/main" val="20000"/>
                    </a:ext>
                  </a:extLst>
                </a:gridCol>
                <a:gridCol w="1642825">
                  <a:extLst>
                    <a:ext uri="{9D8B030D-6E8A-4147-A177-3AD203B41FA5}">
                      <a16:colId xmlns:a16="http://schemas.microsoft.com/office/drawing/2014/main" val="20001"/>
                    </a:ext>
                  </a:extLst>
                </a:gridCol>
                <a:gridCol w="1642825">
                  <a:extLst>
                    <a:ext uri="{9D8B030D-6E8A-4147-A177-3AD203B41FA5}">
                      <a16:colId xmlns:a16="http://schemas.microsoft.com/office/drawing/2014/main" val="20002"/>
                    </a:ext>
                  </a:extLst>
                </a:gridCol>
              </a:tblGrid>
              <a:tr h="571946">
                <a:tc>
                  <a:txBody>
                    <a:bodyPr/>
                    <a:lstStyle/>
                    <a:p>
                      <a:r>
                        <a:rPr lang="en-US" sz="1600" dirty="0"/>
                        <a:t>Classifier</a:t>
                      </a:r>
                    </a:p>
                  </a:txBody>
                  <a:tcPr/>
                </a:tc>
                <a:tc>
                  <a:txBody>
                    <a:bodyPr/>
                    <a:lstStyle/>
                    <a:p>
                      <a:r>
                        <a:rPr lang="en-US" sz="1600" dirty="0"/>
                        <a:t>Accuracy</a:t>
                      </a:r>
                    </a:p>
                  </a:txBody>
                  <a:tcPr/>
                </a:tc>
                <a:tc>
                  <a:txBody>
                    <a:bodyPr/>
                    <a:lstStyle/>
                    <a:p>
                      <a:r>
                        <a:rPr lang="en-US" sz="1600" dirty="0"/>
                        <a:t>Standard</a:t>
                      </a:r>
                      <a:r>
                        <a:rPr lang="en-US" sz="1600" baseline="0" dirty="0"/>
                        <a:t> Deviation</a:t>
                      </a:r>
                      <a:endParaRPr lang="en-US" sz="1600" dirty="0"/>
                    </a:p>
                  </a:txBody>
                  <a:tcPr/>
                </a:tc>
                <a:extLst>
                  <a:ext uri="{0D108BD9-81ED-4DB2-BD59-A6C34878D82A}">
                    <a16:rowId xmlns:a16="http://schemas.microsoft.com/office/drawing/2014/main" val="10000"/>
                  </a:ext>
                </a:extLst>
              </a:tr>
              <a:tr h="331366">
                <a:tc>
                  <a:txBody>
                    <a:bodyPr/>
                    <a:lstStyle/>
                    <a:p>
                      <a:r>
                        <a:rPr lang="en-US" sz="1600" dirty="0"/>
                        <a:t>Decision Tree</a:t>
                      </a:r>
                    </a:p>
                  </a:txBody>
                  <a:tcPr/>
                </a:tc>
                <a:tc>
                  <a:txBody>
                    <a:bodyPr/>
                    <a:lstStyle/>
                    <a:p>
                      <a:r>
                        <a:rPr lang="en-US" sz="1600" dirty="0"/>
                        <a:t>74.72%</a:t>
                      </a:r>
                    </a:p>
                  </a:txBody>
                  <a:tcPr/>
                </a:tc>
                <a:tc>
                  <a:txBody>
                    <a:bodyPr/>
                    <a:lstStyle/>
                    <a:p>
                      <a:r>
                        <a:rPr lang="en-US" sz="1600" dirty="0"/>
                        <a:t>0.0105</a:t>
                      </a:r>
                    </a:p>
                  </a:txBody>
                  <a:tcPr/>
                </a:tc>
                <a:extLst>
                  <a:ext uri="{0D108BD9-81ED-4DB2-BD59-A6C34878D82A}">
                    <a16:rowId xmlns:a16="http://schemas.microsoft.com/office/drawing/2014/main" val="10001"/>
                  </a:ext>
                </a:extLst>
              </a:tr>
              <a:tr h="331366">
                <a:tc>
                  <a:txBody>
                    <a:bodyPr/>
                    <a:lstStyle/>
                    <a:p>
                      <a:r>
                        <a:rPr lang="en-US" sz="1600" dirty="0"/>
                        <a:t>Random Forest</a:t>
                      </a:r>
                    </a:p>
                  </a:txBody>
                  <a:tcPr/>
                </a:tc>
                <a:tc>
                  <a:txBody>
                    <a:bodyPr/>
                    <a:lstStyle/>
                    <a:p>
                      <a:r>
                        <a:rPr lang="en-US" sz="1600" dirty="0"/>
                        <a:t>78.66%</a:t>
                      </a:r>
                    </a:p>
                  </a:txBody>
                  <a:tcPr/>
                </a:tc>
                <a:tc>
                  <a:txBody>
                    <a:bodyPr/>
                    <a:lstStyle/>
                    <a:p>
                      <a:r>
                        <a:rPr lang="en-US" sz="1600" dirty="0"/>
                        <a:t>0.0029</a:t>
                      </a:r>
                    </a:p>
                  </a:txBody>
                  <a:tcPr/>
                </a:tc>
                <a:extLst>
                  <a:ext uri="{0D108BD9-81ED-4DB2-BD59-A6C34878D82A}">
                    <a16:rowId xmlns:a16="http://schemas.microsoft.com/office/drawing/2014/main" val="10002"/>
                  </a:ext>
                </a:extLst>
              </a:tr>
              <a:tr h="331366">
                <a:tc>
                  <a:txBody>
                    <a:bodyPr/>
                    <a:lstStyle/>
                    <a:p>
                      <a:r>
                        <a:rPr lang="en-US" sz="1600" dirty="0"/>
                        <a:t>Support Vector</a:t>
                      </a:r>
                    </a:p>
                  </a:txBody>
                  <a:tcPr/>
                </a:tc>
                <a:tc>
                  <a:txBody>
                    <a:bodyPr/>
                    <a:lstStyle/>
                    <a:p>
                      <a:r>
                        <a:rPr lang="en-US" sz="1600" dirty="0"/>
                        <a:t>77.98%</a:t>
                      </a:r>
                    </a:p>
                  </a:txBody>
                  <a:tcPr/>
                </a:tc>
                <a:tc>
                  <a:txBody>
                    <a:bodyPr/>
                    <a:lstStyle/>
                    <a:p>
                      <a:r>
                        <a:rPr lang="en-US" sz="1600" dirty="0"/>
                        <a:t>0.0022</a:t>
                      </a:r>
                    </a:p>
                  </a:txBody>
                  <a:tcPr/>
                </a:tc>
                <a:extLst>
                  <a:ext uri="{0D108BD9-81ED-4DB2-BD59-A6C34878D82A}">
                    <a16:rowId xmlns:a16="http://schemas.microsoft.com/office/drawing/2014/main" val="10003"/>
                  </a:ext>
                </a:extLst>
              </a:tr>
              <a:tr h="331366">
                <a:tc>
                  <a:txBody>
                    <a:bodyPr/>
                    <a:lstStyle/>
                    <a:p>
                      <a:r>
                        <a:rPr lang="en-US" sz="1600" dirty="0"/>
                        <a:t>SGD</a:t>
                      </a:r>
                    </a:p>
                  </a:txBody>
                  <a:tcPr/>
                </a:tc>
                <a:tc>
                  <a:txBody>
                    <a:bodyPr/>
                    <a:lstStyle/>
                    <a:p>
                      <a:r>
                        <a:rPr lang="en-US" sz="1600" dirty="0"/>
                        <a:t>73.74%</a:t>
                      </a:r>
                    </a:p>
                  </a:txBody>
                  <a:tcPr/>
                </a:tc>
                <a:tc>
                  <a:txBody>
                    <a:bodyPr/>
                    <a:lstStyle/>
                    <a:p>
                      <a:r>
                        <a:rPr lang="en-US" sz="1600" dirty="0"/>
                        <a:t>0.0194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18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p>
        </p:txBody>
      </p:sp>
      <p:sp>
        <p:nvSpPr>
          <p:cNvPr id="3" name="Content Placeholder 2"/>
          <p:cNvSpPr>
            <a:spLocks noGrp="1"/>
          </p:cNvSpPr>
          <p:nvPr>
            <p:ph idx="1"/>
          </p:nvPr>
        </p:nvSpPr>
        <p:spPr/>
        <p:txBody>
          <a:bodyPr>
            <a:normAutofit/>
          </a:bodyPr>
          <a:lstStyle/>
          <a:p>
            <a:pPr marL="201168" lvl="1" indent="0" algn="just">
              <a:lnSpc>
                <a:spcPct val="150000"/>
              </a:lnSpc>
              <a:buNone/>
            </a:pPr>
            <a:r>
              <a:rPr lang="en-US" dirty="0">
                <a:solidFill>
                  <a:schemeClr val="tx1"/>
                </a:solidFill>
              </a:rPr>
              <a:t>	The predictive model can be used to identify the student performance and it can also be used to predict the student performance at different intervals during the course. Based on the performance appropriate actions can be taken in order to enhance the students’ performance The new features created in this model helped in the improvement of the model performance.</a:t>
            </a:r>
          </a:p>
        </p:txBody>
      </p:sp>
    </p:spTree>
    <p:extLst>
      <p:ext uri="{BB962C8B-B14F-4D97-AF65-F5344CB8AC3E}">
        <p14:creationId xmlns:p14="http://schemas.microsoft.com/office/powerpoint/2010/main" val="280616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a:extLst>
              <a:ext uri="{FF2B5EF4-FFF2-40B4-BE49-F238E27FC236}">
                <a16:creationId xmlns:a16="http://schemas.microsoft.com/office/drawing/2014/main" id="{9C5D7D4D-FCE8-4432-9157-697AF839D20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246377" y="2115060"/>
            <a:ext cx="6291587" cy="3308278"/>
          </a:xfrm>
          <a:prstGeom prst="rect">
            <a:avLst/>
          </a:prstGeom>
        </p:spPr>
      </p:pic>
    </p:spTree>
    <p:extLst>
      <p:ext uri="{BB962C8B-B14F-4D97-AF65-F5344CB8AC3E}">
        <p14:creationId xmlns:p14="http://schemas.microsoft.com/office/powerpoint/2010/main" val="113776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52EA-12C0-4710-A54C-EFD4D7F127E6}"/>
              </a:ext>
            </a:extLst>
          </p:cNvPr>
          <p:cNvSpPr>
            <a:spLocks noGrp="1"/>
          </p:cNvSpPr>
          <p:nvPr>
            <p:ph type="title"/>
          </p:nvPr>
        </p:nvSpPr>
        <p:spPr>
          <a:xfrm>
            <a:off x="1097280" y="250027"/>
            <a:ext cx="10058400" cy="1450757"/>
          </a:xfrm>
        </p:spPr>
        <p:txBody>
          <a:bodyPr/>
          <a:lstStyle/>
          <a:p>
            <a:r>
              <a:rPr lang="en-IN" dirty="0">
                <a:solidFill>
                  <a:schemeClr val="tx1"/>
                </a:solidFill>
              </a:rPr>
              <a:t>Abstract</a:t>
            </a:r>
          </a:p>
        </p:txBody>
      </p:sp>
      <p:sp>
        <p:nvSpPr>
          <p:cNvPr id="3" name="Content Placeholder 2">
            <a:extLst>
              <a:ext uri="{FF2B5EF4-FFF2-40B4-BE49-F238E27FC236}">
                <a16:creationId xmlns:a16="http://schemas.microsoft.com/office/drawing/2014/main" id="{6D602810-2702-4F16-8122-2B6B71B57903}"/>
              </a:ext>
            </a:extLst>
          </p:cNvPr>
          <p:cNvSpPr>
            <a:spLocks noGrp="1"/>
          </p:cNvSpPr>
          <p:nvPr>
            <p:ph idx="1"/>
          </p:nvPr>
        </p:nvSpPr>
        <p:spPr/>
        <p:txBody>
          <a:bodyPr>
            <a:normAutofit/>
          </a:bodyPr>
          <a:lstStyle/>
          <a:p>
            <a:pPr marL="201168" lvl="1" indent="0" algn="just">
              <a:lnSpc>
                <a:spcPct val="150000"/>
              </a:lnSpc>
              <a:buNone/>
            </a:pPr>
            <a:r>
              <a:rPr lang="en-US" sz="1600" b="0" i="0" dirty="0">
                <a:solidFill>
                  <a:schemeClr val="tx1"/>
                </a:solidFill>
                <a:effectLst/>
              </a:rPr>
              <a:t>	The ultimate goal of any educational institution is offering the best educational experience and knowledge to the students. Predicting the students performance and taking the appropriate actions to enhance their performance plays an important role in achieving that goal. Using machine learning models we can predict the student performance. </a:t>
            </a:r>
            <a:r>
              <a:rPr lang="en-US" sz="1600" dirty="0">
                <a:solidFill>
                  <a:schemeClr val="tx1"/>
                </a:solidFill>
              </a:rPr>
              <a:t>The </a:t>
            </a:r>
            <a:r>
              <a:rPr lang="en-US" sz="1600" b="0" i="0" dirty="0">
                <a:solidFill>
                  <a:schemeClr val="tx1"/>
                </a:solidFill>
                <a:effectLst/>
              </a:rPr>
              <a:t>classification algorithms like RandomForestClassifier, DecisionTreeClassifier, SGDClassifier, SVC and regression algorithms like GradientBoostingRegressor, RandomForestRegressor, KNeighborsRegressor are used in our predictive model for training and testing data. The dataset used is </a:t>
            </a:r>
            <a:r>
              <a:rPr lang="en-US" sz="1600" dirty="0">
                <a:solidFill>
                  <a:schemeClr val="tx1"/>
                </a:solidFill>
                <a:ea typeface="Roboto" panose="02000000000000000000" pitchFamily="2" charset="0"/>
              </a:rPr>
              <a:t>Open University Learning Analytics Dataset (OULAD), provided by the Open University, UK. The best classification accuracy achieved by SVC (Support Vector Classifier) is 77.54%. The best model for the regression task is Gradient Boost with RMSE=18.4, SD=0.2.</a:t>
            </a:r>
            <a:endParaRPr lang="en-IN" sz="1600" dirty="0">
              <a:solidFill>
                <a:schemeClr val="tx1"/>
              </a:solidFill>
              <a:ea typeface="Roboto" panose="02000000000000000000" pitchFamily="2" charset="0"/>
            </a:endParaRPr>
          </a:p>
        </p:txBody>
      </p:sp>
    </p:spTree>
    <p:extLst>
      <p:ext uri="{BB962C8B-B14F-4D97-AF65-F5344CB8AC3E}">
        <p14:creationId xmlns:p14="http://schemas.microsoft.com/office/powerpoint/2010/main" val="76880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E145-FE58-4220-BF57-EB4154AF1F48}"/>
              </a:ext>
            </a:extLst>
          </p:cNvPr>
          <p:cNvSpPr>
            <a:spLocks noGrp="1"/>
          </p:cNvSpPr>
          <p:nvPr>
            <p:ph type="title"/>
          </p:nvPr>
        </p:nvSpPr>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C0F612D7-3911-47CD-A263-ED2A44BDC7CD}"/>
              </a:ext>
            </a:extLst>
          </p:cNvPr>
          <p:cNvSpPr>
            <a:spLocks noGrp="1"/>
          </p:cNvSpPr>
          <p:nvPr>
            <p:ph idx="1"/>
          </p:nvPr>
        </p:nvSpPr>
        <p:spPr/>
        <p:txBody>
          <a:bodyPr>
            <a:normAutofit/>
          </a:bodyPr>
          <a:lstStyle/>
          <a:p>
            <a:pPr marL="201168" lvl="1" indent="0" algn="just">
              <a:lnSpc>
                <a:spcPct val="150000"/>
              </a:lnSpc>
              <a:buNone/>
            </a:pPr>
            <a:r>
              <a:rPr lang="en-US" sz="1600" dirty="0">
                <a:solidFill>
                  <a:schemeClr val="tx1"/>
                </a:solidFill>
              </a:rPr>
              <a:t>	The problem is to identify students at-risk of dropout and failure as early as possible during a course could help the instructors to execute timely and necessary interventions/persuasions to help students to remain steady during their studies. The major objective to develop the predictive model that classifies a students’ performance as Pass or Fail.</a:t>
            </a:r>
            <a:endParaRPr lang="en-IN" sz="1600" dirty="0">
              <a:solidFill>
                <a:schemeClr val="tx1"/>
              </a:solidFill>
            </a:endParaRPr>
          </a:p>
        </p:txBody>
      </p:sp>
    </p:spTree>
    <p:extLst>
      <p:ext uri="{BB962C8B-B14F-4D97-AF65-F5344CB8AC3E}">
        <p14:creationId xmlns:p14="http://schemas.microsoft.com/office/powerpoint/2010/main" val="388208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8AD7-AD46-4367-A7E3-A4A8B7CF7043}"/>
              </a:ext>
            </a:extLst>
          </p:cNvPr>
          <p:cNvSpPr>
            <a:spLocks noGrp="1"/>
          </p:cNvSpPr>
          <p:nvPr>
            <p:ph type="title"/>
          </p:nvPr>
        </p:nvSpPr>
        <p:spPr/>
        <p:txBody>
          <a:bodyPr/>
          <a:lstStyle/>
          <a:p>
            <a:r>
              <a:rPr lang="en-IN" dirty="0">
                <a:solidFill>
                  <a:schemeClr val="tx1"/>
                </a:solidFill>
              </a:rPr>
              <a:t>Dataset description</a:t>
            </a:r>
          </a:p>
        </p:txBody>
      </p:sp>
      <p:sp>
        <p:nvSpPr>
          <p:cNvPr id="3" name="Content Placeholder 2">
            <a:extLst>
              <a:ext uri="{FF2B5EF4-FFF2-40B4-BE49-F238E27FC236}">
                <a16:creationId xmlns:a16="http://schemas.microsoft.com/office/drawing/2014/main" id="{FA7467D9-635A-4672-8883-4E6AC38C0AE7}"/>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a:solidFill>
                  <a:schemeClr val="tx1"/>
                </a:solidFill>
              </a:rPr>
              <a:t>The Open University Learning Analytics Dataset (OULAD) was generated for the year 2013 and 2014 containing 7 courses, 22 module-presentations with 32,593 registered students.</a:t>
            </a:r>
          </a:p>
          <a:p>
            <a:pPr algn="just">
              <a:lnSpc>
                <a:spcPct val="150000"/>
              </a:lnSpc>
              <a:buFont typeface="Wingdings" panose="05000000000000000000" pitchFamily="2" charset="2"/>
              <a:buChar char="Ø"/>
            </a:pPr>
            <a:r>
              <a:rPr lang="en-US" sz="1800" dirty="0">
                <a:solidFill>
                  <a:schemeClr val="tx1"/>
                </a:solidFill>
              </a:rPr>
              <a:t>Students’ data is spread across 7 tables each containing students centered information such as students’ demographics, students’ Virtual Learning Environment (VLE) interaction, assessments, course registration, and courses offered. </a:t>
            </a:r>
          </a:p>
          <a:p>
            <a:pPr algn="just">
              <a:lnSpc>
                <a:spcPct val="150000"/>
              </a:lnSpc>
              <a:buFont typeface="Wingdings" panose="05000000000000000000" pitchFamily="2" charset="2"/>
              <a:buChar char="Ø"/>
            </a:pPr>
            <a:r>
              <a:rPr lang="en-US" sz="1800" dirty="0">
                <a:solidFill>
                  <a:schemeClr val="tx1"/>
                </a:solidFill>
              </a:rPr>
              <a:t>Tables relate to each other through key identifiers. Student’s daily activities and VLE interaction are represented as clickstreams data (number of clicks) stored in the student VLE table. </a:t>
            </a:r>
          </a:p>
          <a:p>
            <a:pPr algn="just">
              <a:lnSpc>
                <a:spcPct val="150000"/>
              </a:lnSpc>
              <a:buFont typeface="Wingdings" panose="05000000000000000000" pitchFamily="2" charset="2"/>
              <a:buChar char="Ø"/>
            </a:pPr>
            <a:r>
              <a:rPr lang="en-US" sz="1800" dirty="0">
                <a:solidFill>
                  <a:schemeClr val="tx1"/>
                </a:solidFill>
              </a:rPr>
              <a:t>Students’ assessment scores are stored in a dataset triplet called student-module presentation.</a:t>
            </a:r>
            <a:endParaRPr lang="en-IN" sz="1800" dirty="0">
              <a:solidFill>
                <a:schemeClr val="tx1"/>
              </a:solidFill>
            </a:endParaRPr>
          </a:p>
        </p:txBody>
      </p:sp>
    </p:spTree>
    <p:extLst>
      <p:ext uri="{BB962C8B-B14F-4D97-AF65-F5344CB8AC3E}">
        <p14:creationId xmlns:p14="http://schemas.microsoft.com/office/powerpoint/2010/main" val="26889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2441-7627-454E-BC7D-377F4C790BBF}"/>
              </a:ext>
            </a:extLst>
          </p:cNvPr>
          <p:cNvSpPr>
            <a:spLocks noGrp="1"/>
          </p:cNvSpPr>
          <p:nvPr>
            <p:ph type="title"/>
          </p:nvPr>
        </p:nvSpPr>
        <p:spPr/>
        <p:txBody>
          <a:bodyPr/>
          <a:lstStyle/>
          <a:p>
            <a:r>
              <a:rPr lang="en-IN">
                <a:solidFill>
                  <a:schemeClr val="tx1"/>
                </a:solidFill>
              </a:rPr>
              <a:t>Data pre-processing</a:t>
            </a:r>
            <a:endParaRPr lang="en-IN" dirty="0">
              <a:solidFill>
                <a:schemeClr val="tx1"/>
              </a:solidFill>
            </a:endParaRPr>
          </a:p>
        </p:txBody>
      </p:sp>
      <p:sp>
        <p:nvSpPr>
          <p:cNvPr id="3" name="Content Placeholder 2">
            <a:extLst>
              <a:ext uri="{FF2B5EF4-FFF2-40B4-BE49-F238E27FC236}">
                <a16:creationId xmlns:a16="http://schemas.microsoft.com/office/drawing/2014/main" id="{B2BD6E4A-DD42-4352-A04D-4851605DDB3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1800" dirty="0">
                <a:solidFill>
                  <a:schemeClr val="tx1"/>
                </a:solidFill>
              </a:rPr>
              <a:t>To enhance the performance of the predictive model, the null values are replaced with the mean value of the data.</a:t>
            </a:r>
          </a:p>
          <a:p>
            <a:pPr algn="just">
              <a:lnSpc>
                <a:spcPct val="150000"/>
              </a:lnSpc>
              <a:buFont typeface="Wingdings" panose="05000000000000000000" pitchFamily="2" charset="2"/>
              <a:buChar char="Ø"/>
            </a:pPr>
            <a:r>
              <a:rPr lang="en-IN" sz="1800" dirty="0">
                <a:solidFill>
                  <a:schemeClr val="tx1"/>
                </a:solidFill>
              </a:rPr>
              <a:t>As an example the date values  were missing in some of the rows in the assessments table.</a:t>
            </a:r>
          </a:p>
          <a:p>
            <a:pPr algn="just">
              <a:lnSpc>
                <a:spcPct val="150000"/>
              </a:lnSpc>
              <a:buFont typeface="Wingdings" panose="05000000000000000000" pitchFamily="2" charset="2"/>
              <a:buChar char="Ø"/>
            </a:pPr>
            <a:r>
              <a:rPr lang="en-IN" sz="1800" dirty="0">
                <a:solidFill>
                  <a:schemeClr val="tx1"/>
                </a:solidFill>
              </a:rPr>
              <a:t>Here the date attribute represents the deadline for the submission of the assessment which is represented in days.</a:t>
            </a:r>
          </a:p>
          <a:p>
            <a:pPr algn="just">
              <a:lnSpc>
                <a:spcPct val="150000"/>
              </a:lnSpc>
              <a:buFont typeface="Wingdings" panose="05000000000000000000" pitchFamily="2" charset="2"/>
              <a:buChar char="Ø"/>
            </a:pPr>
            <a:r>
              <a:rPr lang="en-IN" sz="1800" dirty="0">
                <a:solidFill>
                  <a:schemeClr val="tx1"/>
                </a:solidFill>
              </a:rPr>
              <a:t>The missing date values are filled by finding the average of the remaining assessment submission deadlines.</a:t>
            </a:r>
          </a:p>
          <a:p>
            <a:pPr algn="just">
              <a:lnSpc>
                <a:spcPct val="150000"/>
              </a:lnSpc>
              <a:buFont typeface="Wingdings" panose="05000000000000000000" pitchFamily="2" charset="2"/>
              <a:buChar char="Ø"/>
            </a:pPr>
            <a:endParaRPr lang="en-IN" sz="1800" dirty="0">
              <a:solidFill>
                <a:schemeClr val="tx1"/>
              </a:solidFill>
            </a:endParaRPr>
          </a:p>
        </p:txBody>
      </p:sp>
    </p:spTree>
    <p:extLst>
      <p:ext uri="{BB962C8B-B14F-4D97-AF65-F5344CB8AC3E}">
        <p14:creationId xmlns:p14="http://schemas.microsoft.com/office/powerpoint/2010/main" val="412828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EBA7-AFE0-4062-B3F9-125F81FEA014}"/>
              </a:ext>
            </a:extLst>
          </p:cNvPr>
          <p:cNvSpPr>
            <a:spLocks noGrp="1"/>
          </p:cNvSpPr>
          <p:nvPr>
            <p:ph type="title"/>
          </p:nvPr>
        </p:nvSpPr>
        <p:spPr/>
        <p:txBody>
          <a:bodyPr>
            <a:normAutofit/>
          </a:bodyPr>
          <a:lstStyle/>
          <a:p>
            <a:r>
              <a:rPr lang="en-IN" dirty="0">
                <a:solidFill>
                  <a:schemeClr val="tx1"/>
                </a:solidFill>
              </a:rPr>
              <a:t>Feature Engineering</a:t>
            </a:r>
          </a:p>
        </p:txBody>
      </p:sp>
      <p:sp>
        <p:nvSpPr>
          <p:cNvPr id="3" name="Content Placeholder 2">
            <a:extLst>
              <a:ext uri="{FF2B5EF4-FFF2-40B4-BE49-F238E27FC236}">
                <a16:creationId xmlns:a16="http://schemas.microsoft.com/office/drawing/2014/main" id="{6ACC8582-280F-41B5-A148-210A72F542FC}"/>
              </a:ext>
            </a:extLst>
          </p:cNvPr>
          <p:cNvSpPr>
            <a:spLocks noGrp="1"/>
          </p:cNvSpPr>
          <p:nvPr>
            <p:ph idx="1"/>
          </p:nvPr>
        </p:nvSpPr>
        <p:spPr/>
        <p:txBody>
          <a:bodyPr>
            <a:normAutofit/>
          </a:bodyPr>
          <a:lstStyle/>
          <a:p>
            <a:pPr algn="just">
              <a:buFont typeface="Wingdings" panose="05000000000000000000" pitchFamily="2" charset="2"/>
              <a:buChar char="Ø"/>
            </a:pPr>
            <a:r>
              <a:rPr lang="en-IN" sz="1800" dirty="0">
                <a:solidFill>
                  <a:schemeClr val="tx1"/>
                </a:solidFill>
              </a:rPr>
              <a:t>New variables are created from the existing variables to improve the quality of results.</a:t>
            </a:r>
          </a:p>
          <a:p>
            <a:pPr algn="just">
              <a:buFont typeface="Wingdings" panose="05000000000000000000" pitchFamily="2" charset="2"/>
              <a:buChar char="Ø"/>
            </a:pPr>
            <a:r>
              <a:rPr lang="en-IN" sz="1800" dirty="0">
                <a:solidFill>
                  <a:schemeClr val="tx1"/>
                </a:solidFill>
              </a:rPr>
              <a:t>The new variables are late_submission, weighted_score, fail_rate.</a:t>
            </a:r>
          </a:p>
          <a:p>
            <a:pPr algn="just">
              <a:lnSpc>
                <a:spcPct val="150000"/>
              </a:lnSpc>
              <a:buFont typeface="Wingdings" panose="05000000000000000000" pitchFamily="2" charset="2"/>
              <a:buChar char="Ø"/>
            </a:pPr>
            <a:r>
              <a:rPr lang="en-IN" sz="1800" dirty="0">
                <a:solidFill>
                  <a:schemeClr val="tx1"/>
                </a:solidFill>
              </a:rPr>
              <a:t>Late_submission represents submissions after the deadline, calculated using the date variable from assessments table and date_submitted from studentAssessment table.</a:t>
            </a:r>
          </a:p>
          <a:p>
            <a:pPr algn="just">
              <a:buFont typeface="Wingdings" panose="05000000000000000000" pitchFamily="2" charset="2"/>
              <a:buChar char="Ø"/>
            </a:pPr>
            <a:r>
              <a:rPr lang="en-IN" sz="1800" dirty="0">
                <a:solidFill>
                  <a:schemeClr val="tx1"/>
                </a:solidFill>
              </a:rPr>
              <a:t>The weighted_score is calculated using weight from assessments table and score from studentAssessment table.</a:t>
            </a:r>
          </a:p>
        </p:txBody>
      </p:sp>
    </p:spTree>
    <p:extLst>
      <p:ext uri="{BB962C8B-B14F-4D97-AF65-F5344CB8AC3E}">
        <p14:creationId xmlns:p14="http://schemas.microsoft.com/office/powerpoint/2010/main" val="295920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13A5D-FF95-4E8E-84A7-8FAA6BC3CCD3}"/>
              </a:ext>
            </a:extLst>
          </p:cNvPr>
          <p:cNvSpPr>
            <a:spLocks noGrp="1"/>
          </p:cNvSpPr>
          <p:nvPr>
            <p:ph idx="1"/>
          </p:nvPr>
        </p:nvSpPr>
        <p:spPr/>
        <p:txBody>
          <a:bodyPr/>
          <a:lstStyle/>
          <a:p>
            <a:pPr algn="just">
              <a:lnSpc>
                <a:spcPct val="150000"/>
              </a:lnSpc>
              <a:buFont typeface="Wingdings" panose="05000000000000000000" pitchFamily="2" charset="2"/>
              <a:buChar char="Ø"/>
            </a:pPr>
            <a:r>
              <a:rPr lang="en-IN" sz="2000" dirty="0">
                <a:solidFill>
                  <a:schemeClr val="tx1"/>
                </a:solidFill>
              </a:rPr>
              <a:t>Fail_rate represents the number of times per module the student failed. If the score&lt;40 then the student is considered as failed in that assessment.</a:t>
            </a:r>
            <a:endParaRPr lang="en-IN" dirty="0">
              <a:solidFill>
                <a:schemeClr val="tx1"/>
              </a:solidFill>
            </a:endParaRPr>
          </a:p>
          <a:p>
            <a:pPr algn="just">
              <a:lnSpc>
                <a:spcPct val="150000"/>
              </a:lnSpc>
              <a:buFont typeface="Wingdings" panose="05000000000000000000" pitchFamily="2" charset="2"/>
              <a:buChar char="Ø"/>
            </a:pPr>
            <a:r>
              <a:rPr lang="en-IN" dirty="0">
                <a:solidFill>
                  <a:schemeClr val="tx1"/>
                </a:solidFill>
              </a:rPr>
              <a:t>Further, a merge operation is performed where distinction-pass classes are combined into pass class and withdrawn-fail are combined into fail class.</a:t>
            </a:r>
          </a:p>
          <a:p>
            <a:pPr algn="just">
              <a:lnSpc>
                <a:spcPct val="150000"/>
              </a:lnSpc>
              <a:buFont typeface="Wingdings" panose="05000000000000000000" pitchFamily="2" charset="2"/>
              <a:buChar char="Ø"/>
            </a:pPr>
            <a:r>
              <a:rPr lang="en-IN" dirty="0">
                <a:solidFill>
                  <a:schemeClr val="tx1"/>
                </a:solidFill>
              </a:rPr>
              <a:t>The goal of performing future engineering technique is to improve the performance of the predictive model.</a:t>
            </a:r>
          </a:p>
        </p:txBody>
      </p:sp>
    </p:spTree>
    <p:extLst>
      <p:ext uri="{BB962C8B-B14F-4D97-AF65-F5344CB8AC3E}">
        <p14:creationId xmlns:p14="http://schemas.microsoft.com/office/powerpoint/2010/main" val="11992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E615-8A53-4EC1-9233-4A1A4EBB4535}"/>
              </a:ext>
            </a:extLst>
          </p:cNvPr>
          <p:cNvSpPr>
            <a:spLocks noGrp="1"/>
          </p:cNvSpPr>
          <p:nvPr>
            <p:ph type="title"/>
          </p:nvPr>
        </p:nvSpPr>
        <p:spPr/>
        <p:txBody>
          <a:bodyPr/>
          <a:lstStyle/>
          <a:p>
            <a:r>
              <a:rPr lang="en-IN" dirty="0">
                <a:solidFill>
                  <a:schemeClr val="tx1"/>
                </a:solidFill>
              </a:rPr>
              <a:t>Algorithms</a:t>
            </a:r>
          </a:p>
        </p:txBody>
      </p:sp>
      <p:sp>
        <p:nvSpPr>
          <p:cNvPr id="3" name="Content Placeholder 2">
            <a:extLst>
              <a:ext uri="{FF2B5EF4-FFF2-40B4-BE49-F238E27FC236}">
                <a16:creationId xmlns:a16="http://schemas.microsoft.com/office/drawing/2014/main" id="{77FC0729-B715-4B9C-B5C8-E15E82A1000F}"/>
              </a:ext>
            </a:extLst>
          </p:cNvPr>
          <p:cNvSpPr>
            <a:spLocks noGrp="1"/>
          </p:cNvSpPr>
          <p:nvPr>
            <p:ph idx="1"/>
          </p:nvPr>
        </p:nvSpPr>
        <p:spPr/>
        <p:txBody>
          <a:bodyPr>
            <a:normAutofit fontScale="62500" lnSpcReduction="20000"/>
          </a:bodyPr>
          <a:lstStyle/>
          <a:p>
            <a:pPr>
              <a:lnSpc>
                <a:spcPct val="110000"/>
              </a:lnSpc>
              <a:buFont typeface="Wingdings" panose="05000000000000000000" pitchFamily="2" charset="2"/>
              <a:buChar char="Ø"/>
            </a:pPr>
            <a:r>
              <a:rPr lang="en-IN" sz="2600" dirty="0">
                <a:solidFill>
                  <a:schemeClr val="tx1"/>
                </a:solidFill>
              </a:rPr>
              <a:t>The dataset for the model is created by merging tables and that dataset is split into train and test data where the test size is 20%.</a:t>
            </a:r>
          </a:p>
          <a:p>
            <a:pPr>
              <a:lnSpc>
                <a:spcPct val="170000"/>
              </a:lnSpc>
              <a:buFont typeface="Wingdings" panose="05000000000000000000" pitchFamily="2" charset="2"/>
              <a:buChar char="Ø"/>
            </a:pPr>
            <a:r>
              <a:rPr lang="en-IN" sz="2600" dirty="0">
                <a:solidFill>
                  <a:schemeClr val="tx1"/>
                </a:solidFill>
              </a:rPr>
              <a:t>The model is trained using following algorithms</a:t>
            </a:r>
          </a:p>
          <a:p>
            <a:pPr lvl="2">
              <a:lnSpc>
                <a:spcPct val="170000"/>
              </a:lnSpc>
              <a:buFont typeface="Wingdings" pitchFamily="2" charset="2"/>
              <a:buChar char="§"/>
            </a:pPr>
            <a:r>
              <a:rPr lang="en-IN" sz="2000" dirty="0">
                <a:solidFill>
                  <a:schemeClr val="tx1"/>
                </a:solidFill>
                <a:ea typeface="Roboto" panose="02000000000000000000" pitchFamily="2" charset="0"/>
              </a:rPr>
              <a:t>For regression</a:t>
            </a:r>
          </a:p>
          <a:p>
            <a:pPr lvl="4">
              <a:lnSpc>
                <a:spcPct val="110000"/>
              </a:lnSpc>
              <a:buFont typeface="Arial" panose="020B0604020202020204" pitchFamily="34" charset="0"/>
              <a:buChar char="•"/>
            </a:pPr>
            <a:r>
              <a:rPr lang="en-US" sz="2000" b="0" i="0" dirty="0">
                <a:solidFill>
                  <a:schemeClr val="tx1"/>
                </a:solidFill>
                <a:effectLst/>
              </a:rPr>
              <a:t>Gradient Boost</a:t>
            </a:r>
          </a:p>
          <a:p>
            <a:pPr lvl="4">
              <a:lnSpc>
                <a:spcPct val="110000"/>
              </a:lnSpc>
              <a:buFont typeface="Arial" panose="020B0604020202020204" pitchFamily="34" charset="0"/>
              <a:buChar char="•"/>
            </a:pPr>
            <a:r>
              <a:rPr lang="en-US" sz="2000" b="0" i="0" dirty="0">
                <a:solidFill>
                  <a:schemeClr val="tx1"/>
                </a:solidFill>
                <a:effectLst/>
              </a:rPr>
              <a:t>Random Forest</a:t>
            </a:r>
          </a:p>
          <a:p>
            <a:pPr lvl="4">
              <a:lnSpc>
                <a:spcPct val="110000"/>
              </a:lnSpc>
              <a:buFont typeface="Arial" panose="020B0604020202020204" pitchFamily="34" charset="0"/>
              <a:buChar char="•"/>
            </a:pPr>
            <a:r>
              <a:rPr lang="en-US" sz="2000" dirty="0">
                <a:solidFill>
                  <a:schemeClr val="tx1"/>
                </a:solidFill>
              </a:rPr>
              <a:t>Decision Tree</a:t>
            </a:r>
            <a:endParaRPr lang="en-US" sz="2000" b="0" i="0" dirty="0">
              <a:solidFill>
                <a:schemeClr val="tx1"/>
              </a:solidFill>
              <a:effectLst/>
            </a:endParaRPr>
          </a:p>
          <a:p>
            <a:pPr lvl="4">
              <a:lnSpc>
                <a:spcPct val="170000"/>
              </a:lnSpc>
              <a:buFont typeface="Arial" panose="020B0604020202020204" pitchFamily="34" charset="0"/>
              <a:buChar char="•"/>
            </a:pPr>
            <a:r>
              <a:rPr lang="en-US" sz="2000" b="0" i="0" dirty="0">
                <a:solidFill>
                  <a:schemeClr val="tx1"/>
                </a:solidFill>
                <a:effectLst/>
              </a:rPr>
              <a:t>KNeighbors</a:t>
            </a:r>
          </a:p>
          <a:p>
            <a:pPr lvl="2">
              <a:lnSpc>
                <a:spcPct val="170000"/>
              </a:lnSpc>
              <a:buFont typeface="Wingdings" pitchFamily="2" charset="2"/>
              <a:buChar char="§"/>
            </a:pPr>
            <a:r>
              <a:rPr lang="en-US" sz="2000" b="0" i="0" dirty="0">
                <a:solidFill>
                  <a:schemeClr val="tx1"/>
                </a:solidFill>
                <a:effectLst/>
              </a:rPr>
              <a:t>For classification</a:t>
            </a:r>
          </a:p>
          <a:p>
            <a:pPr lvl="4">
              <a:lnSpc>
                <a:spcPct val="110000"/>
              </a:lnSpc>
              <a:buFont typeface="Arial" panose="020B0604020202020204" pitchFamily="34" charset="0"/>
              <a:buChar char="•"/>
            </a:pPr>
            <a:r>
              <a:rPr lang="en-US" sz="2000" b="0" i="0" dirty="0">
                <a:solidFill>
                  <a:schemeClr val="tx1"/>
                </a:solidFill>
                <a:effectLst/>
              </a:rPr>
              <a:t>Random Forest</a:t>
            </a:r>
          </a:p>
          <a:p>
            <a:pPr lvl="4">
              <a:lnSpc>
                <a:spcPct val="110000"/>
              </a:lnSpc>
              <a:buFont typeface="Arial" panose="020B0604020202020204" pitchFamily="34" charset="0"/>
              <a:buChar char="•"/>
            </a:pPr>
            <a:r>
              <a:rPr lang="en-US" sz="2000" b="0" i="0" dirty="0">
                <a:solidFill>
                  <a:schemeClr val="tx1"/>
                </a:solidFill>
                <a:effectLst/>
              </a:rPr>
              <a:t>Decision Tree</a:t>
            </a:r>
          </a:p>
          <a:p>
            <a:pPr lvl="4">
              <a:lnSpc>
                <a:spcPct val="110000"/>
              </a:lnSpc>
              <a:buFont typeface="Arial" panose="020B0604020202020204" pitchFamily="34" charset="0"/>
              <a:buChar char="•"/>
            </a:pPr>
            <a:r>
              <a:rPr lang="en-US" sz="2000" b="0" i="0" dirty="0">
                <a:solidFill>
                  <a:schemeClr val="tx1"/>
                </a:solidFill>
                <a:effectLst/>
              </a:rPr>
              <a:t>SGD</a:t>
            </a:r>
            <a:endParaRPr lang="en-US" sz="2000" dirty="0">
              <a:solidFill>
                <a:schemeClr val="tx1"/>
              </a:solidFill>
            </a:endParaRPr>
          </a:p>
          <a:p>
            <a:pPr lvl="4">
              <a:lnSpc>
                <a:spcPct val="110000"/>
              </a:lnSpc>
              <a:buFont typeface="Arial" panose="020B0604020202020204" pitchFamily="34" charset="0"/>
              <a:buChar char="•"/>
            </a:pPr>
            <a:r>
              <a:rPr lang="en-US" sz="2000" dirty="0">
                <a:solidFill>
                  <a:schemeClr val="tx1"/>
                </a:solidFill>
              </a:rPr>
              <a:t>SVC</a:t>
            </a:r>
            <a:endParaRPr lang="en-US" sz="2000" b="0" i="0" dirty="0">
              <a:solidFill>
                <a:schemeClr val="tx1"/>
              </a:solidFill>
              <a:effectLst/>
            </a:endParaRPr>
          </a:p>
          <a:p>
            <a:pPr lvl="3">
              <a:lnSpc>
                <a:spcPct val="110000"/>
              </a:lnSpc>
              <a:buFont typeface="Wingdings" panose="05000000000000000000" pitchFamily="2" charset="2"/>
              <a:buChar char="Ø"/>
            </a:pPr>
            <a:endParaRPr lang="en-IN" dirty="0">
              <a:solidFill>
                <a:schemeClr val="tx1"/>
              </a:solidFill>
            </a:endParaRPr>
          </a:p>
          <a:p>
            <a:pPr algn="r">
              <a:lnSpc>
                <a:spcPct val="110000"/>
              </a:lnSpc>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303425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03D-A883-47F1-A286-DFE6C29D0F04}"/>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02BC3D83-56D2-4298-8588-A822A8EE7B7E}"/>
              </a:ext>
            </a:extLst>
          </p:cNvPr>
          <p:cNvSpPr>
            <a:spLocks noGrp="1"/>
          </p:cNvSpPr>
          <p:nvPr>
            <p:ph idx="1"/>
          </p:nvPr>
        </p:nvSpPr>
        <p:spPr/>
        <p:txBody>
          <a:bodyPr/>
          <a:lstStyle/>
          <a:p>
            <a:pPr>
              <a:buFont typeface="Wingdings" panose="05000000000000000000" pitchFamily="2" charset="2"/>
              <a:buChar char="Ø"/>
            </a:pPr>
            <a:r>
              <a:rPr lang="en-IN" dirty="0">
                <a:solidFill>
                  <a:schemeClr val="tx1"/>
                </a:solidFill>
              </a:rPr>
              <a:t>The performance comparison among the regression models.</a:t>
            </a: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a:buFont typeface="Wingdings" pitchFamily="2" charset="2"/>
              <a:buChar char="Ø"/>
            </a:pPr>
            <a:r>
              <a:rPr lang="en-US" dirty="0">
                <a:solidFill>
                  <a:schemeClr val="tx1"/>
                </a:solidFill>
              </a:rPr>
              <a:t>Among all the Gradient Boost </a:t>
            </a:r>
            <a:r>
              <a:rPr lang="en-US" dirty="0" err="1">
                <a:solidFill>
                  <a:schemeClr val="tx1"/>
                </a:solidFill>
              </a:rPr>
              <a:t>Regressor</a:t>
            </a:r>
            <a:r>
              <a:rPr lang="en-US" dirty="0">
                <a:solidFill>
                  <a:schemeClr val="tx1"/>
                </a:solidFill>
              </a:rPr>
              <a:t> is best with RMSE 18.4</a:t>
            </a:r>
          </a:p>
          <a:p>
            <a:pPr marL="0" indent="0">
              <a:buNone/>
            </a:pPr>
            <a:endParaRPr lang="en-IN" dirty="0">
              <a:solidFill>
                <a:schemeClr val="tx1"/>
              </a:solidFill>
            </a:endParaRPr>
          </a:p>
        </p:txBody>
      </p:sp>
      <p:graphicFrame>
        <p:nvGraphicFramePr>
          <p:cNvPr id="4" name="Table 4">
            <a:extLst>
              <a:ext uri="{FF2B5EF4-FFF2-40B4-BE49-F238E27FC236}">
                <a16:creationId xmlns:a16="http://schemas.microsoft.com/office/drawing/2014/main" id="{840C4A3A-0185-48E1-BF90-95E782CD985F}"/>
              </a:ext>
            </a:extLst>
          </p:cNvPr>
          <p:cNvGraphicFramePr>
            <a:graphicFrameLocks noGrp="1"/>
          </p:cNvGraphicFramePr>
          <p:nvPr>
            <p:extLst>
              <p:ext uri="{D42A27DB-BD31-4B8C-83A1-F6EECF244321}">
                <p14:modId xmlns:p14="http://schemas.microsoft.com/office/powerpoint/2010/main" val="1609254131"/>
              </p:ext>
            </p:extLst>
          </p:nvPr>
        </p:nvGraphicFramePr>
        <p:xfrm>
          <a:off x="1465072" y="2559474"/>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8166330"/>
                    </a:ext>
                  </a:extLst>
                </a:gridCol>
                <a:gridCol w="2032000">
                  <a:extLst>
                    <a:ext uri="{9D8B030D-6E8A-4147-A177-3AD203B41FA5}">
                      <a16:colId xmlns:a16="http://schemas.microsoft.com/office/drawing/2014/main" val="4079752211"/>
                    </a:ext>
                  </a:extLst>
                </a:gridCol>
                <a:gridCol w="2032000">
                  <a:extLst>
                    <a:ext uri="{9D8B030D-6E8A-4147-A177-3AD203B41FA5}">
                      <a16:colId xmlns:a16="http://schemas.microsoft.com/office/drawing/2014/main" val="2379259284"/>
                    </a:ext>
                  </a:extLst>
                </a:gridCol>
              </a:tblGrid>
              <a:tr h="370840">
                <a:tc>
                  <a:txBody>
                    <a:bodyPr/>
                    <a:lstStyle/>
                    <a:p>
                      <a:r>
                        <a:rPr lang="en-IN" sz="1600" dirty="0"/>
                        <a:t>Regressor</a:t>
                      </a:r>
                    </a:p>
                  </a:txBody>
                  <a:tcPr/>
                </a:tc>
                <a:tc>
                  <a:txBody>
                    <a:bodyPr/>
                    <a:lstStyle/>
                    <a:p>
                      <a:r>
                        <a:rPr lang="en-IN" sz="1600" dirty="0"/>
                        <a:t>Adjusted R2 Score</a:t>
                      </a:r>
                    </a:p>
                  </a:txBody>
                  <a:tcPr/>
                </a:tc>
                <a:tc>
                  <a:txBody>
                    <a:bodyPr/>
                    <a:lstStyle/>
                    <a:p>
                      <a:r>
                        <a:rPr lang="en-IN" sz="1600" dirty="0"/>
                        <a:t>RMSE</a:t>
                      </a:r>
                    </a:p>
                  </a:txBody>
                  <a:tcPr/>
                </a:tc>
                <a:extLst>
                  <a:ext uri="{0D108BD9-81ED-4DB2-BD59-A6C34878D82A}">
                    <a16:rowId xmlns:a16="http://schemas.microsoft.com/office/drawing/2014/main" val="1355003331"/>
                  </a:ext>
                </a:extLst>
              </a:tr>
              <a:tr h="370840">
                <a:tc>
                  <a:txBody>
                    <a:bodyPr/>
                    <a:lstStyle/>
                    <a:p>
                      <a:r>
                        <a:rPr lang="en-IN" sz="1600" dirty="0"/>
                        <a:t>SVR</a:t>
                      </a:r>
                    </a:p>
                  </a:txBody>
                  <a:tcPr/>
                </a:tc>
                <a:tc>
                  <a:txBody>
                    <a:bodyPr/>
                    <a:lstStyle/>
                    <a:p>
                      <a:r>
                        <a:rPr lang="en-IN" sz="1600" dirty="0"/>
                        <a:t>0.38</a:t>
                      </a:r>
                    </a:p>
                  </a:txBody>
                  <a:tcPr/>
                </a:tc>
                <a:tc>
                  <a:txBody>
                    <a:bodyPr/>
                    <a:lstStyle/>
                    <a:p>
                      <a:r>
                        <a:rPr lang="en-IN" sz="1600" dirty="0"/>
                        <a:t>23.5</a:t>
                      </a:r>
                    </a:p>
                  </a:txBody>
                  <a:tcPr/>
                </a:tc>
                <a:extLst>
                  <a:ext uri="{0D108BD9-81ED-4DB2-BD59-A6C34878D82A}">
                    <a16:rowId xmlns:a16="http://schemas.microsoft.com/office/drawing/2014/main" val="3348221816"/>
                  </a:ext>
                </a:extLst>
              </a:tr>
              <a:tr h="370840">
                <a:tc>
                  <a:txBody>
                    <a:bodyPr/>
                    <a:lstStyle/>
                    <a:p>
                      <a:r>
                        <a:rPr lang="en-IN" sz="1600" dirty="0"/>
                        <a:t>Decision Tree</a:t>
                      </a:r>
                    </a:p>
                  </a:txBody>
                  <a:tcPr/>
                </a:tc>
                <a:tc>
                  <a:txBody>
                    <a:bodyPr/>
                    <a:lstStyle/>
                    <a:p>
                      <a:r>
                        <a:rPr lang="en-IN" sz="1600" dirty="0"/>
                        <a:t>0.66</a:t>
                      </a:r>
                    </a:p>
                  </a:txBody>
                  <a:tcPr/>
                </a:tc>
                <a:tc>
                  <a:txBody>
                    <a:bodyPr/>
                    <a:lstStyle/>
                    <a:p>
                      <a:r>
                        <a:rPr lang="en-IN" sz="1600" dirty="0"/>
                        <a:t>20.4</a:t>
                      </a:r>
                    </a:p>
                  </a:txBody>
                  <a:tcPr/>
                </a:tc>
                <a:extLst>
                  <a:ext uri="{0D108BD9-81ED-4DB2-BD59-A6C34878D82A}">
                    <a16:rowId xmlns:a16="http://schemas.microsoft.com/office/drawing/2014/main" val="2187774466"/>
                  </a:ext>
                </a:extLst>
              </a:tr>
              <a:tr h="370840">
                <a:tc>
                  <a:txBody>
                    <a:bodyPr/>
                    <a:lstStyle/>
                    <a:p>
                      <a:r>
                        <a:rPr lang="en-IN" sz="1600" dirty="0"/>
                        <a:t>Gradient Boost</a:t>
                      </a:r>
                    </a:p>
                  </a:txBody>
                  <a:tcPr/>
                </a:tc>
                <a:tc>
                  <a:txBody>
                    <a:bodyPr/>
                    <a:lstStyle/>
                    <a:p>
                      <a:r>
                        <a:rPr lang="en-IN" sz="1600" dirty="0"/>
                        <a:t>0.64</a:t>
                      </a:r>
                    </a:p>
                  </a:txBody>
                  <a:tcPr/>
                </a:tc>
                <a:tc>
                  <a:txBody>
                    <a:bodyPr/>
                    <a:lstStyle/>
                    <a:p>
                      <a:r>
                        <a:rPr lang="en-IN" sz="1600" dirty="0"/>
                        <a:t>18.4</a:t>
                      </a:r>
                    </a:p>
                  </a:txBody>
                  <a:tcPr/>
                </a:tc>
                <a:extLst>
                  <a:ext uri="{0D108BD9-81ED-4DB2-BD59-A6C34878D82A}">
                    <a16:rowId xmlns:a16="http://schemas.microsoft.com/office/drawing/2014/main" val="4017566554"/>
                  </a:ext>
                </a:extLst>
              </a:tr>
              <a:tr h="370840">
                <a:tc>
                  <a:txBody>
                    <a:bodyPr/>
                    <a:lstStyle/>
                    <a:p>
                      <a:r>
                        <a:rPr lang="en-IN" sz="1600" dirty="0" err="1"/>
                        <a:t>KNeighbors</a:t>
                      </a:r>
                      <a:endParaRPr lang="en-IN" sz="1600" dirty="0"/>
                    </a:p>
                  </a:txBody>
                  <a:tcPr/>
                </a:tc>
                <a:tc>
                  <a:txBody>
                    <a:bodyPr/>
                    <a:lstStyle/>
                    <a:p>
                      <a:r>
                        <a:rPr lang="en-IN" sz="1600" dirty="0"/>
                        <a:t>0.68</a:t>
                      </a:r>
                    </a:p>
                  </a:txBody>
                  <a:tcPr/>
                </a:tc>
                <a:tc>
                  <a:txBody>
                    <a:bodyPr/>
                    <a:lstStyle/>
                    <a:p>
                      <a:r>
                        <a:rPr lang="en-IN" sz="1600" dirty="0"/>
                        <a:t>29.1</a:t>
                      </a:r>
                    </a:p>
                  </a:txBody>
                  <a:tcPr/>
                </a:tc>
                <a:extLst>
                  <a:ext uri="{0D108BD9-81ED-4DB2-BD59-A6C34878D82A}">
                    <a16:rowId xmlns:a16="http://schemas.microsoft.com/office/drawing/2014/main" val="4264418880"/>
                  </a:ext>
                </a:extLst>
              </a:tr>
              <a:tr h="370840">
                <a:tc>
                  <a:txBody>
                    <a:bodyPr/>
                    <a:lstStyle/>
                    <a:p>
                      <a:r>
                        <a:rPr lang="en-IN" sz="1600" dirty="0"/>
                        <a:t>Random Forest</a:t>
                      </a:r>
                    </a:p>
                  </a:txBody>
                  <a:tcPr/>
                </a:tc>
                <a:tc>
                  <a:txBody>
                    <a:bodyPr/>
                    <a:lstStyle/>
                    <a:p>
                      <a:r>
                        <a:rPr lang="en-IN" sz="1600" dirty="0"/>
                        <a:t>0.67</a:t>
                      </a:r>
                    </a:p>
                  </a:txBody>
                  <a:tcPr/>
                </a:tc>
                <a:tc>
                  <a:txBody>
                    <a:bodyPr/>
                    <a:lstStyle/>
                    <a:p>
                      <a:r>
                        <a:rPr lang="en-IN" sz="1600" dirty="0"/>
                        <a:t>18.5</a:t>
                      </a:r>
                    </a:p>
                  </a:txBody>
                  <a:tcPr/>
                </a:tc>
                <a:extLst>
                  <a:ext uri="{0D108BD9-81ED-4DB2-BD59-A6C34878D82A}">
                    <a16:rowId xmlns:a16="http://schemas.microsoft.com/office/drawing/2014/main" val="2688953398"/>
                  </a:ext>
                </a:extLst>
              </a:tr>
            </a:tbl>
          </a:graphicData>
        </a:graphic>
      </p:graphicFrame>
    </p:spTree>
    <p:extLst>
      <p:ext uri="{BB962C8B-B14F-4D97-AF65-F5344CB8AC3E}">
        <p14:creationId xmlns:p14="http://schemas.microsoft.com/office/powerpoint/2010/main" val="40467089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288</TotalTime>
  <Words>800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Prediction of Student failure using Classification and Regression models</vt:lpstr>
      <vt:lpstr>Abstract</vt:lpstr>
      <vt:lpstr>Problem Statement</vt:lpstr>
      <vt:lpstr>Dataset description</vt:lpstr>
      <vt:lpstr>Data pre-processing</vt:lpstr>
      <vt:lpstr>Feature Engineering</vt:lpstr>
      <vt:lpstr>PowerPoint Presentation</vt:lpstr>
      <vt:lpstr>Algorithms</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Student failure using Classification and Regression models</dc:title>
  <dc:creator>dhavudh</dc:creator>
  <cp:lastModifiedBy>dhavudh</cp:lastModifiedBy>
  <cp:revision>10</cp:revision>
  <dcterms:created xsi:type="dcterms:W3CDTF">2022-03-27T12:30:50Z</dcterms:created>
  <dcterms:modified xsi:type="dcterms:W3CDTF">2022-04-28T16:34:23Z</dcterms:modified>
</cp:coreProperties>
</file>