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24"/>
  </p:notesMasterIdLst>
  <p:sldIdLst>
    <p:sldId id="258" r:id="rId2"/>
    <p:sldId id="257" r:id="rId3"/>
    <p:sldId id="259" r:id="rId4"/>
    <p:sldId id="261" r:id="rId5"/>
    <p:sldId id="262" r:id="rId6"/>
    <p:sldId id="263" r:id="rId7"/>
    <p:sldId id="264" r:id="rId8"/>
    <p:sldId id="265" r:id="rId9"/>
    <p:sldId id="266" r:id="rId10"/>
    <p:sldId id="271" r:id="rId11"/>
    <p:sldId id="272" r:id="rId12"/>
    <p:sldId id="273" r:id="rId13"/>
    <p:sldId id="274" r:id="rId14"/>
    <p:sldId id="275" r:id="rId15"/>
    <p:sldId id="294" r:id="rId16"/>
    <p:sldId id="276" r:id="rId17"/>
    <p:sldId id="295" r:id="rId18"/>
    <p:sldId id="296" r:id="rId19"/>
    <p:sldId id="297" r:id="rId20"/>
    <p:sldId id="298" r:id="rId21"/>
    <p:sldId id="292" r:id="rId22"/>
    <p:sldId id="293" r:id="rId23"/>
  </p:sldIdLst>
  <p:sldSz cx="12192000" cy="6858000"/>
  <p:notesSz cx="6858000" cy="9144000"/>
  <p:embeddedFontLst>
    <p:embeddedFont>
      <p:font typeface="Gill Sans"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GXG/TwD63QBlJ7gYvZJ1odyF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5ae966a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5ae966a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5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50"/>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5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51"/>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51"/>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5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40"/>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0"/>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4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43"/>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3"/>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4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4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4"/>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44"/>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4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45"/>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45"/>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45"/>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45"/>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4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4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4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48"/>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8"/>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8"/>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48"/>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4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9"/>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9"/>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9"/>
          <p:cNvSpPr>
            <a:spLocks noGrp="1"/>
          </p:cNvSpPr>
          <p:nvPr>
            <p:ph type="pic" idx="2"/>
          </p:nvPr>
        </p:nvSpPr>
        <p:spPr>
          <a:xfrm>
            <a:off x="6095999" y="0"/>
            <a:ext cx="6102097" cy="6858000"/>
          </a:xfrm>
          <a:prstGeom prst="rect">
            <a:avLst/>
          </a:prstGeom>
          <a:solidFill>
            <a:srgbClr val="BFBFBF"/>
          </a:solidFill>
          <a:ln>
            <a:noFill/>
          </a:ln>
        </p:spPr>
      </p:sp>
      <p:sp>
        <p:nvSpPr>
          <p:cNvPr id="78" name="Google Shape;78;p49"/>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4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Gill Sans"/>
                <a:ea typeface="Gill Sans"/>
                <a:cs typeface="Gill Sans"/>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alyticsvidhya.com/wp-content/uploads/2015/08/SVM1.pn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25ae966a05_0_0"/>
          <p:cNvSpPr txBox="1">
            <a:spLocks noGrp="1"/>
          </p:cNvSpPr>
          <p:nvPr>
            <p:ph type="ctrTitle"/>
          </p:nvPr>
        </p:nvSpPr>
        <p:spPr>
          <a:xfrm>
            <a:off x="1537750" y="299856"/>
            <a:ext cx="8862000" cy="3112200"/>
          </a:xfrm>
          <a:prstGeom prst="rect">
            <a:avLst/>
          </a:prstGeom>
          <a:solidFill>
            <a:schemeClr val="lt1"/>
          </a:solidFill>
        </p:spPr>
        <p:txBody>
          <a:bodyPr spcFirstLastPara="1" wrap="square" lIns="274300" tIns="182875" rIns="274300" bIns="182875" anchor="ctr" anchorCtr="1">
            <a:spAutoFit/>
          </a:bodyPr>
          <a:lstStyle/>
          <a:p>
            <a:pPr marL="0" lvl="0" indent="0" algn="ctr" rtl="0">
              <a:lnSpc>
                <a:spcPct val="100000"/>
              </a:lnSpc>
              <a:spcBef>
                <a:spcPts val="0"/>
              </a:spcBef>
              <a:spcAft>
                <a:spcPts val="0"/>
              </a:spcAft>
              <a:buClr>
                <a:schemeClr val="dk1"/>
              </a:buClr>
              <a:buFont typeface="Arial"/>
              <a:buNone/>
            </a:pPr>
            <a:r>
              <a:rPr lang="en-US" sz="3600" b="1">
                <a:solidFill>
                  <a:schemeClr val="dk1"/>
                </a:solidFill>
                <a:latin typeface="Gill Sans"/>
                <a:ea typeface="Gill Sans"/>
                <a:cs typeface="Gill Sans"/>
                <a:sym typeface="Gill Sans"/>
              </a:rPr>
              <a:t>DMP_MI</a:t>
            </a:r>
            <a:endParaRPr sz="1400">
              <a:solidFill>
                <a:schemeClr val="dk1"/>
              </a:solidFill>
              <a:latin typeface="Arial"/>
              <a:ea typeface="Arial"/>
              <a:cs typeface="Arial"/>
              <a:sym typeface="Arial"/>
            </a:endParaRPr>
          </a:p>
          <a:p>
            <a:pPr marL="0" lvl="0" indent="0" algn="ctr" rtl="0">
              <a:lnSpc>
                <a:spcPct val="100000"/>
              </a:lnSpc>
              <a:spcBef>
                <a:spcPts val="0"/>
              </a:spcBef>
              <a:spcAft>
                <a:spcPts val="0"/>
              </a:spcAft>
              <a:buClr>
                <a:schemeClr val="dk1"/>
              </a:buClr>
              <a:buFont typeface="Arial"/>
              <a:buNone/>
            </a:pPr>
            <a:r>
              <a:rPr lang="en-US" sz="3600" b="1">
                <a:solidFill>
                  <a:schemeClr val="dk1"/>
                </a:solidFill>
                <a:latin typeface="Gill Sans"/>
                <a:ea typeface="Gill Sans"/>
                <a:cs typeface="Gill Sans"/>
                <a:sym typeface="Gill Sans"/>
              </a:rPr>
              <a:t>An Effective Diabetes Mellitus</a:t>
            </a:r>
            <a:br>
              <a:rPr lang="en-US" sz="3600" b="1">
                <a:solidFill>
                  <a:schemeClr val="dk1"/>
                </a:solidFill>
                <a:latin typeface="Gill Sans"/>
                <a:ea typeface="Gill Sans"/>
                <a:cs typeface="Gill Sans"/>
                <a:sym typeface="Gill Sans"/>
              </a:rPr>
            </a:br>
            <a:r>
              <a:rPr lang="en-US" sz="3600" b="1">
                <a:solidFill>
                  <a:schemeClr val="dk1"/>
                </a:solidFill>
                <a:latin typeface="Gill Sans"/>
                <a:ea typeface="Gill Sans"/>
                <a:cs typeface="Gill Sans"/>
                <a:sym typeface="Gill Sans"/>
              </a:rPr>
              <a:t>Classification Algorithm on Imbalanced Data With Missing Values</a:t>
            </a:r>
            <a:endParaRPr sz="3600" b="1">
              <a:solidFill>
                <a:schemeClr val="dk1"/>
              </a:solidFill>
              <a:latin typeface="Gill Sans"/>
              <a:ea typeface="Gill Sans"/>
              <a:cs typeface="Gill Sans"/>
              <a:sym typeface="Gill Sans"/>
            </a:endParaRPr>
          </a:p>
          <a:p>
            <a:pPr marL="0" lvl="0" indent="0" algn="ctr" rtl="0">
              <a:spcBef>
                <a:spcPts val="0"/>
              </a:spcBef>
              <a:spcAft>
                <a:spcPts val="0"/>
              </a:spcAft>
              <a:buNone/>
            </a:pPr>
            <a:endParaRPr>
              <a:solidFill>
                <a:schemeClr val="dk1"/>
              </a:solidFill>
            </a:endParaRPr>
          </a:p>
        </p:txBody>
      </p:sp>
      <p:sp>
        <p:nvSpPr>
          <p:cNvPr id="112" name="Google Shape;112;g125ae966a05_0_0"/>
          <p:cNvSpPr txBox="1"/>
          <p:nvPr/>
        </p:nvSpPr>
        <p:spPr>
          <a:xfrm>
            <a:off x="8765059" y="3840480"/>
            <a:ext cx="2893601"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Guided </a:t>
            </a:r>
            <a:r>
              <a:rPr lang="en-US" sz="1800" b="0" i="0" u="none" strike="noStrike" cap="none" dirty="0">
                <a:solidFill>
                  <a:schemeClr val="lt1"/>
                </a:solidFill>
                <a:latin typeface="Gill Sans"/>
                <a:ea typeface="Gill Sans"/>
                <a:cs typeface="Gill Sans"/>
                <a:sym typeface="Gill Sans"/>
              </a:rPr>
              <a:t>By:</a:t>
            </a:r>
            <a:endParaRPr dirty="0"/>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Ch R</a:t>
            </a:r>
            <a:r>
              <a:rPr lang="en-US" sz="1800">
                <a:solidFill>
                  <a:schemeClr val="lt1"/>
                </a:solidFill>
                <a:latin typeface="Gill Sans"/>
                <a:ea typeface="Gill Sans"/>
                <a:cs typeface="Gill Sans"/>
                <a:sym typeface="Gill Sans"/>
              </a:rPr>
              <a:t>atna</a:t>
            </a:r>
            <a:r>
              <a:rPr lang="en-US" sz="1800" dirty="0">
                <a:solidFill>
                  <a:schemeClr val="lt1"/>
                </a:solidFill>
                <a:latin typeface="Gill Sans"/>
                <a:ea typeface="Gill Sans"/>
                <a:cs typeface="Gill Sans"/>
                <a:sym typeface="Gill Sans"/>
              </a:rPr>
              <a:t> Babu</a:t>
            </a: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By</a:t>
            </a: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dirty="0" err="1">
                <a:solidFill>
                  <a:schemeClr val="lt1"/>
                </a:solidFill>
                <a:latin typeface="Gill Sans"/>
                <a:ea typeface="Gill Sans"/>
                <a:cs typeface="Gill Sans"/>
                <a:sym typeface="Gill Sans"/>
              </a:rPr>
              <a:t>Madhavi.V</a:t>
            </a:r>
            <a:r>
              <a:rPr lang="en-US" sz="1800" dirty="0">
                <a:solidFill>
                  <a:schemeClr val="lt1"/>
                </a:solidFill>
                <a:latin typeface="Gill Sans"/>
                <a:ea typeface="Gill Sans"/>
                <a:cs typeface="Gill Sans"/>
                <a:sym typeface="Gill Sans"/>
              </a:rPr>
              <a:t>          Y18CS171</a:t>
            </a: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Sajida Begum.SK Y18CS158</a:t>
            </a: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dirty="0" err="1">
                <a:solidFill>
                  <a:schemeClr val="lt1"/>
                </a:solidFill>
                <a:latin typeface="Gill Sans"/>
                <a:ea typeface="Gill Sans"/>
                <a:cs typeface="Gill Sans"/>
                <a:sym typeface="Gill Sans"/>
              </a:rPr>
              <a:t>Swetha.M</a:t>
            </a:r>
            <a:r>
              <a:rPr lang="en-US" sz="1800" dirty="0">
                <a:solidFill>
                  <a:schemeClr val="lt1"/>
                </a:solidFill>
                <a:latin typeface="Gill Sans"/>
                <a:ea typeface="Gill Sans"/>
                <a:cs typeface="Gill Sans"/>
                <a:sym typeface="Gill Sans"/>
              </a:rPr>
              <a:t>           L19CS193</a:t>
            </a:r>
            <a:endParaRPr sz="1800" dirty="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ALGORITHMS USED IN PROJECT</a:t>
            </a:r>
            <a:endParaRPr dirty="0"/>
          </a:p>
        </p:txBody>
      </p:sp>
      <p:sp>
        <p:nvSpPr>
          <p:cNvPr id="193" name="Google Shape;193;p15"/>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DMP_MI  ALGORITHM</a:t>
            </a:r>
            <a:endParaRPr lang="en-US" dirty="0"/>
          </a:p>
          <a:p>
            <a:pPr marL="342900" lvl="0" indent="-342900" algn="l" rtl="0">
              <a:spcBef>
                <a:spcPts val="48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RANDOM FOREST</a:t>
            </a:r>
            <a:endParaRPr lang="en-US" dirty="0"/>
          </a:p>
          <a:p>
            <a:pPr marL="342900" lvl="0" indent="-342900" algn="l" rtl="0">
              <a:spcBef>
                <a:spcPts val="48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DECISION TREE CLASSIFICATION</a:t>
            </a:r>
            <a:endParaRPr lang="en-US" dirty="0"/>
          </a:p>
          <a:p>
            <a:pPr marL="342900" lvl="0" indent="-342900" algn="l" rtl="0">
              <a:spcBef>
                <a:spcPts val="48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SUPPORT VECTOR MACHINE</a:t>
            </a:r>
            <a:endParaRPr lang="en-US" dirty="0"/>
          </a:p>
          <a:p>
            <a:pPr marL="342900" lvl="0" indent="-342900" algn="l" rtl="0">
              <a:spcBef>
                <a:spcPts val="48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K NEAREST NEIGHBORS</a:t>
            </a:r>
            <a:endParaRPr lang="en-US" dirty="0"/>
          </a:p>
          <a:p>
            <a:pPr marL="342900" lvl="0" indent="-342900" algn="l" rtl="0">
              <a:spcBef>
                <a:spcPts val="480"/>
              </a:spcBef>
              <a:spcAft>
                <a:spcPts val="0"/>
              </a:spcAft>
              <a:buClrTx/>
              <a:buSzPts val="2400"/>
              <a:buFont typeface="Arial" panose="020B0604020202020204" pitchFamily="34" charset="0"/>
              <a:buChar char="•"/>
            </a:pPr>
            <a:r>
              <a:rPr lang="en-US" sz="1800" dirty="0">
                <a:latin typeface="Architects Daughter"/>
                <a:ea typeface="Architects Daughter"/>
                <a:cs typeface="Architects Daughter"/>
                <a:sym typeface="Architects Daughter"/>
              </a:rPr>
              <a:t>LOGISTIC REGRESSION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DMP_AI ALGORITHM</a:t>
            </a:r>
            <a:endParaRPr dirty="0"/>
          </a:p>
        </p:txBody>
      </p:sp>
      <p:sp>
        <p:nvSpPr>
          <p:cNvPr id="199" name="Google Shape;199;p1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The steps of DMP_MI algorithm are given below:</a:t>
            </a:r>
            <a:endParaRPr lang="en-US" dirty="0">
              <a:latin typeface="Gill Sans" panose="020B0604020202020204" charset="0"/>
            </a:endParaRPr>
          </a:p>
          <a:p>
            <a:pPr marL="342900" lvl="0" indent="-342900" algn="just" rtl="0">
              <a:spcBef>
                <a:spcPts val="480"/>
              </a:spcBef>
              <a:spcAft>
                <a:spcPts val="0"/>
              </a:spcAft>
              <a:buClrTx/>
              <a:buSzPts val="2400"/>
              <a:buFont typeface="Arial" panose="020B0604020202020204" pitchFamily="34" charset="0"/>
              <a:buChar char="•"/>
            </a:pPr>
            <a:endParaRPr lang="en-US" sz="2000" dirty="0">
              <a:latin typeface="Gill Sans" panose="020B0604020202020204" charset="0"/>
              <a:ea typeface="Architects Daughter"/>
              <a:cs typeface="Architects Daughter"/>
              <a:sym typeface="Architects Daughter"/>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As NB is a classification method, to predict the missing values of a continuous-valued feature, numerical discretization should be done first. However, the discretized data is only used for the step of missing value compensation, it is original data without numerical discretization that is used when making the final diabetes classification.</a:t>
            </a:r>
            <a:endParaRPr lang="en-US" dirty="0">
              <a:latin typeface="Gill Sans"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17"/>
          <p:cNvSpPr txBox="1">
            <a:spLocks noGrp="1"/>
          </p:cNvSpPr>
          <p:nvPr>
            <p:ph type="body" idx="1"/>
          </p:nvPr>
        </p:nvSpPr>
        <p:spPr>
          <a:xfrm>
            <a:off x="1856791" y="746449"/>
            <a:ext cx="8332237" cy="4993579"/>
          </a:xfrm>
          <a:prstGeom prst="rect">
            <a:avLst/>
          </a:prstGeom>
          <a:noFill/>
          <a:ln>
            <a:noFill/>
          </a:ln>
        </p:spPr>
        <p:txBody>
          <a:bodyPr spcFirstLastPara="1" wrap="square" lIns="91425" tIns="45700" rIns="91425" bIns="45700" anchor="t" anchorCtr="0">
            <a:noAutofit/>
          </a:bodyPr>
          <a:lstStyle/>
          <a:p>
            <a:pPr marL="342900" lvl="1" indent="-342900" algn="just" rtl="0">
              <a:spcBef>
                <a:spcPts val="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 feature being compensated is viewed as the output label, the remaining features are used as the input. The dataset is divided into test set and training set according to whether the output label is missing or not. If there is an output label, the data will be divided into the training dataset, or, it will be divided into the test dataset. The missing value is compensated according to Naïve Bayes method. This is repeated until all features are compensated. </a:t>
            </a:r>
            <a:endParaRPr lang="en-US" sz="1800" dirty="0">
              <a:latin typeface="Gill Sans" panose="020B0604020202020204" charset="0"/>
            </a:endParaRPr>
          </a:p>
          <a:p>
            <a:pPr marL="342900" lvl="1" indent="-342900" algn="just" rtl="0">
              <a:spcBef>
                <a:spcPts val="400"/>
              </a:spcBef>
              <a:spcAft>
                <a:spcPts val="0"/>
              </a:spcAft>
              <a:buClrTx/>
              <a:buSzPts val="2000"/>
              <a:buFont typeface="Arial" panose="020B0604020202020204" pitchFamily="34" charset="0"/>
              <a:buChar char="•"/>
            </a:pPr>
            <a:endParaRPr lang="en-US" sz="1800" dirty="0">
              <a:latin typeface="Gill Sans" panose="020B0604020202020204" charset="0"/>
              <a:ea typeface="Architects Daughter"/>
              <a:cs typeface="Architects Daughter"/>
              <a:sym typeface="Architects Daughter"/>
            </a:endParaRPr>
          </a:p>
          <a:p>
            <a:pPr marL="342900" lvl="0" indent="-342900" algn="just" rtl="0">
              <a:spcBef>
                <a:spcPts val="400"/>
              </a:spcBef>
              <a:spcAft>
                <a:spcPts val="0"/>
              </a:spcAft>
              <a:buClrTx/>
              <a:buSzPts val="2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According to the ADASYN method, the classes of diabetes only contains diabetic and non-diabetic. ADASYN method is used to oversample the minor class, namely the diabetic class. Then, the numbers of diabetic and non-diabetic samples are consistent with each other, and the purpose of balancing the class data is achieved. </a:t>
            </a:r>
            <a:endParaRPr lang="en-US" dirty="0">
              <a:latin typeface="Gill Sans" panose="020B0604020202020204" charset="0"/>
            </a:endParaRPr>
          </a:p>
          <a:p>
            <a:pPr marL="412750" lvl="0" indent="-285750" algn="just" rtl="0">
              <a:spcBef>
                <a:spcPts val="400"/>
              </a:spcBef>
              <a:spcAft>
                <a:spcPts val="0"/>
              </a:spcAft>
              <a:buClrTx/>
              <a:buSzPts val="2000"/>
              <a:buFont typeface="Arial" panose="020B0604020202020204" pitchFamily="34" charset="0"/>
              <a:buChar char="•"/>
            </a:pPr>
            <a:endParaRPr lang="en-US" dirty="0">
              <a:latin typeface="Gill Sans" panose="020B0604020202020204" charset="0"/>
              <a:ea typeface="Architects Daughter"/>
              <a:cs typeface="Architects Daughter"/>
              <a:sym typeface="Architects Daughter"/>
            </a:endParaRPr>
          </a:p>
          <a:p>
            <a:pPr marL="342900" lvl="0" indent="-342900" algn="just" rtl="0">
              <a:spcBef>
                <a:spcPts val="400"/>
              </a:spcBef>
              <a:spcAft>
                <a:spcPts val="0"/>
              </a:spcAft>
              <a:buClrTx/>
              <a:buSzPts val="2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The classification procedure follows the steps to construct n CART trees and form a random forest. The final classification result will be given by the joint voting of multiple trees.</a:t>
            </a:r>
            <a:endParaRPr lang="en-US" dirty="0">
              <a:latin typeface="Gill San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2231136" y="12942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ADYSYN</a:t>
            </a:r>
            <a:endParaRPr dirty="0"/>
          </a:p>
        </p:txBody>
      </p:sp>
      <p:sp>
        <p:nvSpPr>
          <p:cNvPr id="211" name="Google Shape;211;p18"/>
          <p:cNvSpPr txBox="1">
            <a:spLocks noGrp="1"/>
          </p:cNvSpPr>
          <p:nvPr>
            <p:ph type="body" idx="1"/>
          </p:nvPr>
        </p:nvSpPr>
        <p:spPr>
          <a:xfrm>
            <a:off x="2231136" y="1565382"/>
            <a:ext cx="7729728" cy="4404595"/>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FFC000"/>
              </a:buClr>
              <a:buSzPts val="2000"/>
              <a:buFont typeface="Arial"/>
              <a:buChar char="₪"/>
            </a:pPr>
            <a:r>
              <a:rPr lang="en-US" dirty="0">
                <a:latin typeface="Gill Sans" panose="020B0604020202020204" charset="0"/>
                <a:ea typeface="Architects Daughter"/>
                <a:cs typeface="Architects Daughter"/>
                <a:sym typeface="Architects Daughter"/>
              </a:rPr>
              <a:t>The ADASYN method is an adaptive data generation method</a:t>
            </a:r>
            <a:r>
              <a:rPr lang="en-US" i="1" dirty="0">
                <a:latin typeface="Gill Sans" panose="020B0604020202020204" charset="0"/>
                <a:ea typeface="Architects Daughter"/>
                <a:cs typeface="Architects Daughter"/>
                <a:sym typeface="Architects Daughter"/>
              </a:rPr>
              <a:t>, </a:t>
            </a:r>
            <a:r>
              <a:rPr lang="en-US" dirty="0">
                <a:latin typeface="Gill Sans" panose="020B0604020202020204" charset="0"/>
                <a:ea typeface="Architects Daughter"/>
                <a:cs typeface="Architects Daughter"/>
                <a:sym typeface="Architects Daughter"/>
              </a:rPr>
              <a:t>which can generate samples adaptively to reduce the class imbalance of a dataset.</a:t>
            </a:r>
            <a:endParaRPr lang="en-US" dirty="0">
              <a:latin typeface="Gill Sans" panose="020B0604020202020204" charset="0"/>
            </a:endParaRPr>
          </a:p>
          <a:p>
            <a:pPr marL="342900" lvl="0" indent="-342900" algn="just" rtl="0">
              <a:lnSpc>
                <a:spcPct val="150000"/>
              </a:lnSpc>
              <a:spcBef>
                <a:spcPts val="400"/>
              </a:spcBef>
              <a:spcAft>
                <a:spcPts val="0"/>
              </a:spcAft>
              <a:buClr>
                <a:srgbClr val="FFC000"/>
              </a:buClr>
              <a:buSzPts val="2000"/>
              <a:buNone/>
            </a:pPr>
            <a:endParaRPr lang="en-US" dirty="0">
              <a:latin typeface="Gill Sans" panose="020B0604020202020204" charset="0"/>
              <a:ea typeface="Architects Daughter"/>
              <a:cs typeface="Architects Daughter"/>
              <a:sym typeface="Architects Daughter"/>
            </a:endParaRPr>
          </a:p>
          <a:p>
            <a:pPr marL="342900" lvl="0" indent="-342900" algn="just" rtl="0">
              <a:lnSpc>
                <a:spcPct val="150000"/>
              </a:lnSpc>
              <a:spcBef>
                <a:spcPts val="400"/>
              </a:spcBef>
              <a:spcAft>
                <a:spcPts val="0"/>
              </a:spcAft>
              <a:buClr>
                <a:srgbClr val="FFC000"/>
              </a:buClr>
              <a:buSzPts val="2000"/>
              <a:buFont typeface="Arial"/>
              <a:buChar char="₪"/>
            </a:pPr>
            <a:r>
              <a:rPr lang="en-US" dirty="0">
                <a:latin typeface="Gill Sans" panose="020B0604020202020204" charset="0"/>
                <a:ea typeface="Architects Daughter"/>
                <a:cs typeface="Architects Daughter"/>
                <a:sym typeface="Architects Daughter"/>
              </a:rPr>
              <a:t>Input for the Algorithm: </a:t>
            </a:r>
            <a:endParaRPr lang="en-US" dirty="0">
              <a:latin typeface="Gill Sans" panose="020B0604020202020204" charset="0"/>
            </a:endParaRPr>
          </a:p>
          <a:p>
            <a:pPr marL="742950" lvl="1" indent="-285750" algn="just" rtl="0">
              <a:lnSpc>
                <a:spcPct val="150000"/>
              </a:lnSpc>
              <a:spcBef>
                <a:spcPts val="400"/>
              </a:spcBef>
              <a:spcAft>
                <a:spcPts val="0"/>
              </a:spcAft>
              <a:buClr>
                <a:srgbClr val="FFC000"/>
              </a:buClr>
              <a:buSzPts val="2000"/>
              <a:buNone/>
            </a:pPr>
            <a:r>
              <a:rPr lang="en-US" sz="1800" dirty="0">
                <a:latin typeface="Gill Sans" panose="020B0604020202020204" charset="0"/>
                <a:ea typeface="Architects Daughter"/>
                <a:cs typeface="Architects Daughter"/>
                <a:sym typeface="Architects Daughter"/>
              </a:rPr>
              <a:t>Training Dataset: Dᵣ with </a:t>
            </a:r>
            <a:r>
              <a:rPr lang="en-US" sz="1800" i="1" dirty="0">
                <a:latin typeface="Gill Sans" panose="020B0604020202020204" charset="0"/>
                <a:ea typeface="Architects Daughter"/>
                <a:cs typeface="Architects Daughter"/>
                <a:sym typeface="Architects Daughter"/>
              </a:rPr>
              <a:t>m</a:t>
            </a:r>
            <a:r>
              <a:rPr lang="en-US" sz="1800" dirty="0">
                <a:latin typeface="Gill Sans" panose="020B0604020202020204" charset="0"/>
                <a:ea typeface="Architects Daughter"/>
                <a:cs typeface="Architects Daughter"/>
                <a:sym typeface="Architects Daughter"/>
              </a:rPr>
              <a:t> samples with {xᵢ, yᵢ},</a:t>
            </a:r>
            <a:r>
              <a:rPr lang="en-US" sz="1800" i="1" dirty="0">
                <a:latin typeface="Gill Sans" panose="020B0604020202020204" charset="0"/>
                <a:ea typeface="Architects Daughter"/>
                <a:cs typeface="Architects Daughter"/>
                <a:sym typeface="Architects Daughter"/>
              </a:rPr>
              <a:t> </a:t>
            </a:r>
            <a:r>
              <a:rPr lang="en-US" sz="1800" i="1" dirty="0" err="1">
                <a:latin typeface="Gill Sans" panose="020B0604020202020204" charset="0"/>
                <a:ea typeface="Architects Daughter"/>
                <a:cs typeface="Architects Daughter"/>
                <a:sym typeface="Architects Daughter"/>
              </a:rPr>
              <a:t>i</a:t>
            </a:r>
            <a:r>
              <a:rPr lang="en-US" sz="1800" i="1" dirty="0">
                <a:latin typeface="Gill Sans" panose="020B0604020202020204" charset="0"/>
                <a:ea typeface="Architects Daughter"/>
                <a:cs typeface="Architects Daughter"/>
                <a:sym typeface="Architects Daughter"/>
              </a:rPr>
              <a:t>= 1 to m, </a:t>
            </a:r>
            <a:r>
              <a:rPr lang="en-US" sz="1800" dirty="0">
                <a:latin typeface="Gill Sans" panose="020B0604020202020204" charset="0"/>
                <a:ea typeface="Architects Daughter"/>
                <a:cs typeface="Architects Daughter"/>
                <a:sym typeface="Architects Daughter"/>
              </a:rPr>
              <a:t>where xᵢ is</a:t>
            </a:r>
            <a:endParaRPr lang="en-US" sz="1800" dirty="0">
              <a:latin typeface="Gill Sans" panose="020B0604020202020204" charset="0"/>
            </a:endParaRPr>
          </a:p>
          <a:p>
            <a:pPr marL="742950" lvl="1" indent="-285750" algn="just" rtl="0">
              <a:lnSpc>
                <a:spcPct val="150000"/>
              </a:lnSpc>
              <a:spcBef>
                <a:spcPts val="400"/>
              </a:spcBef>
              <a:spcAft>
                <a:spcPts val="0"/>
              </a:spcAft>
              <a:buClr>
                <a:srgbClr val="FFC000"/>
              </a:buClr>
              <a:buSzPts val="2000"/>
              <a:buNone/>
            </a:pPr>
            <a:r>
              <a:rPr lang="en-US" sz="1800" dirty="0">
                <a:latin typeface="Gill Sans" panose="020B0604020202020204" charset="0"/>
                <a:ea typeface="Architects Daughter"/>
                <a:cs typeface="Architects Daughter"/>
                <a:sym typeface="Architects Daughter"/>
              </a:rPr>
              <a:t>an n-dimensional vector in feature space and yᵢ is the corresponding</a:t>
            </a:r>
            <a:endParaRPr lang="en-US" sz="1800" dirty="0">
              <a:latin typeface="Gill Sans" panose="020B0604020202020204" charset="0"/>
            </a:endParaRPr>
          </a:p>
          <a:p>
            <a:pPr marL="742950" lvl="1" indent="-285750" algn="just" rtl="0">
              <a:lnSpc>
                <a:spcPct val="150000"/>
              </a:lnSpc>
              <a:spcBef>
                <a:spcPts val="400"/>
              </a:spcBef>
              <a:spcAft>
                <a:spcPts val="0"/>
              </a:spcAft>
              <a:buClr>
                <a:srgbClr val="FFC000"/>
              </a:buClr>
              <a:buSzPts val="2000"/>
              <a:buNone/>
            </a:pPr>
            <a:r>
              <a:rPr lang="en-US" sz="1800" dirty="0">
                <a:latin typeface="Gill Sans" panose="020B0604020202020204" charset="0"/>
                <a:ea typeface="Architects Daughter"/>
                <a:cs typeface="Architects Daughter"/>
                <a:sym typeface="Architects Daughter"/>
              </a:rPr>
              <a:t>class. </a:t>
            </a:r>
            <a:endParaRPr lang="en-US" sz="1800" dirty="0">
              <a:latin typeface="Gill Sans" panose="020B0604020202020204" charset="0"/>
            </a:endParaRPr>
          </a:p>
          <a:p>
            <a:pPr marL="742950" lvl="1" indent="-285750" algn="just" rtl="0">
              <a:lnSpc>
                <a:spcPct val="150000"/>
              </a:lnSpc>
              <a:spcBef>
                <a:spcPts val="400"/>
              </a:spcBef>
              <a:spcAft>
                <a:spcPts val="0"/>
              </a:spcAft>
              <a:buClr>
                <a:srgbClr val="FFC000"/>
              </a:buClr>
              <a:buSzPts val="2000"/>
              <a:buNone/>
            </a:pPr>
            <a:r>
              <a:rPr lang="en-US" sz="1800" dirty="0">
                <a:latin typeface="Gill Sans" panose="020B0604020202020204" charset="0"/>
                <a:ea typeface="Architects Daughter"/>
                <a:cs typeface="Architects Daughter"/>
                <a:sym typeface="Architects Daughter"/>
              </a:rPr>
              <a:t>Let mᵣ and mₓ be the number of minority and majority class</a:t>
            </a:r>
            <a:endParaRPr lang="en-US" sz="1800" dirty="0">
              <a:latin typeface="Gill Sans" panose="020B0604020202020204" charset="0"/>
            </a:endParaRPr>
          </a:p>
          <a:p>
            <a:pPr marL="742950" lvl="1" indent="-285750" algn="just" rtl="0">
              <a:lnSpc>
                <a:spcPct val="150000"/>
              </a:lnSpc>
              <a:spcBef>
                <a:spcPts val="400"/>
              </a:spcBef>
              <a:spcAft>
                <a:spcPts val="0"/>
              </a:spcAft>
              <a:buClr>
                <a:srgbClr val="FFC000"/>
              </a:buClr>
              <a:buSzPts val="2000"/>
              <a:buNone/>
            </a:pPr>
            <a:r>
              <a:rPr lang="en-US" sz="1800" dirty="0">
                <a:latin typeface="Gill Sans" panose="020B0604020202020204" charset="0"/>
                <a:ea typeface="Architects Daughter"/>
                <a:cs typeface="Architects Daughter"/>
                <a:sym typeface="Architects Daughter"/>
              </a:rPr>
              <a:t>samples respectively, such that mᵣ ⪯ mₓ and mᵣ + mₓ = m</a:t>
            </a:r>
            <a:endParaRPr lang="en-US" sz="1800" dirty="0">
              <a:latin typeface="Gill Sans" panose="020B0604020202020204" charset="0"/>
            </a:endParaRPr>
          </a:p>
          <a:p>
            <a:pPr marL="342900" lvl="0" indent="-215900" algn="just" rtl="0">
              <a:lnSpc>
                <a:spcPct val="150000"/>
              </a:lnSpc>
              <a:spcBef>
                <a:spcPts val="400"/>
              </a:spcBef>
              <a:spcAft>
                <a:spcPts val="0"/>
              </a:spcAft>
              <a:buClr>
                <a:srgbClr val="FFC000"/>
              </a:buClr>
              <a:buSzPts val="2000"/>
              <a:buFont typeface="Arial"/>
              <a:buNone/>
            </a:pPr>
            <a:endParaRPr lang="en-US" dirty="0">
              <a:latin typeface="Gill Sans" panose="020B0604020202020204" charset="0"/>
              <a:ea typeface="Architects Daughter"/>
              <a:cs typeface="Architects Daughter"/>
              <a:sym typeface="Architects Daugh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19"/>
          <p:cNvSpPr txBox="1">
            <a:spLocks noGrp="1"/>
          </p:cNvSpPr>
          <p:nvPr>
            <p:ph type="body" idx="1"/>
          </p:nvPr>
        </p:nvSpPr>
        <p:spPr>
          <a:xfrm>
            <a:off x="1800807" y="830424"/>
            <a:ext cx="8854751" cy="506652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 Calculate the</a:t>
            </a:r>
            <a:r>
              <a:rPr lang="en-US" sz="2000" i="1" dirty="0">
                <a:latin typeface="Gill Sans" panose="020B0604020202020204" charset="0"/>
                <a:ea typeface="Architects Daughter"/>
                <a:cs typeface="Architects Daughter"/>
                <a:sym typeface="Architects Daughter"/>
              </a:rPr>
              <a:t> Degree of Imbalance</a:t>
            </a:r>
            <a:r>
              <a:rPr lang="en-US" sz="2000" dirty="0">
                <a:latin typeface="Gill Sans" panose="020B0604020202020204" charset="0"/>
                <a:ea typeface="Architects Daughter"/>
                <a:cs typeface="Architects Daughter"/>
                <a:sym typeface="Architects Daughter"/>
              </a:rPr>
              <a:t>, </a:t>
            </a:r>
            <a:r>
              <a:rPr lang="en-US" sz="2000" i="1" dirty="0">
                <a:latin typeface="Gill Sans" panose="020B0604020202020204" charset="0"/>
                <a:ea typeface="Architects Daughter"/>
                <a:cs typeface="Architects Daughter"/>
                <a:sym typeface="Architects Daughter"/>
              </a:rPr>
              <a:t>d = mᵣ / mₓ</a:t>
            </a:r>
            <a:endParaRPr lang="en-US" sz="2000" dirty="0">
              <a:latin typeface="Gill Sans" panose="020B0604020202020204" charset="0"/>
            </a:endParaRPr>
          </a:p>
          <a:p>
            <a:pPr marL="342900" lvl="0" indent="-342900" algn="just" rtl="0">
              <a:lnSpc>
                <a:spcPct val="150000"/>
              </a:lnSpc>
              <a:spcBef>
                <a:spcPts val="400"/>
              </a:spcBef>
              <a:spcAft>
                <a:spcPts val="0"/>
              </a:spcAft>
              <a:buClrTx/>
              <a:buSzPts val="2000"/>
              <a:buFont typeface="Arial" panose="020B0604020202020204" pitchFamily="34" charset="0"/>
              <a:buChar char="•"/>
            </a:pPr>
            <a:r>
              <a:rPr lang="en-US" sz="2000" i="1" dirty="0">
                <a:latin typeface="Gill Sans" panose="020B0604020202020204" charset="0"/>
                <a:ea typeface="Architects Daughter"/>
                <a:cs typeface="Architects Daughter"/>
                <a:sym typeface="Architects Daughter"/>
              </a:rPr>
              <a:t> </a:t>
            </a:r>
            <a:r>
              <a:rPr lang="en-US" sz="2000" dirty="0">
                <a:latin typeface="Gill Sans" panose="020B0604020202020204" charset="0"/>
                <a:ea typeface="Architects Daughter"/>
                <a:cs typeface="Architects Daughter"/>
                <a:sym typeface="Architects Daughter"/>
              </a:rPr>
              <a:t>If d &lt; dₓ ( where dₓ is the preset threshold for maximum tolerated imbalance) then:</a:t>
            </a:r>
            <a:endParaRPr lang="en-US" sz="2000" dirty="0">
              <a:latin typeface="Gill Sans" panose="020B0604020202020204" charset="0"/>
            </a:endParaRPr>
          </a:p>
          <a:p>
            <a:pPr marL="800100" lvl="1" algn="just" rtl="0">
              <a:lnSpc>
                <a:spcPct val="150000"/>
              </a:lnSpc>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 Calculate the number of synthetic samples to be generated from the minority class: G = (mₓ — mᵣ) × β, β is the balance level of the synthetic samples generated. β = 1 means there is a total balance between two classes.</a:t>
            </a:r>
            <a:endParaRPr lang="en-US" sz="2000" dirty="0">
              <a:latin typeface="Gill Sans" panose="020B0604020202020204" charset="0"/>
            </a:endParaRPr>
          </a:p>
          <a:p>
            <a:pPr marL="800100" lvl="1" algn="just" rtl="0">
              <a:lnSpc>
                <a:spcPct val="150000"/>
              </a:lnSpc>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For each xᵢ ∈ minority samples, find the k-nearest neighbors based on Euclidean distance and calculate the ratio rᵢ, rᵢ = Δᵢ / K</a:t>
            </a:r>
            <a:endParaRPr lang="en-US" sz="2000" dirty="0">
              <a:latin typeface="Gill Sans" panose="020B0604020202020204" charset="0"/>
            </a:endParaRPr>
          </a:p>
          <a:p>
            <a:pPr marL="800100" lvl="1" algn="just" rtl="0">
              <a:lnSpc>
                <a:spcPct val="150000"/>
              </a:lnSpc>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Normalize rₓ ← rᵢ / ∑ rᵢ, such that rₓ is now a density distribution.</a:t>
            </a:r>
            <a:endParaRPr lang="en-US" sz="2000" dirty="0">
              <a:latin typeface="Gill Sans" panose="020B0604020202020204" charset="0"/>
            </a:endParaRPr>
          </a:p>
          <a:p>
            <a:pPr lvl="0" algn="just" rtl="0">
              <a:lnSpc>
                <a:spcPct val="100000"/>
              </a:lnSpc>
              <a:spcBef>
                <a:spcPts val="1000"/>
              </a:spcBef>
              <a:spcAft>
                <a:spcPts val="0"/>
              </a:spcAft>
              <a:buClrTx/>
              <a:buSzPts val="1800"/>
              <a:buFont typeface="Arial" panose="020B0604020202020204" pitchFamily="34" charset="0"/>
              <a:buChar char="•"/>
            </a:pPr>
            <a:endParaRPr sz="2000" dirty="0">
              <a:latin typeface="Gill Sans"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0BD49-BCEB-422F-89DC-204E3D1E1344}"/>
              </a:ext>
            </a:extLst>
          </p:cNvPr>
          <p:cNvSpPr txBox="1"/>
          <p:nvPr/>
        </p:nvSpPr>
        <p:spPr>
          <a:xfrm>
            <a:off x="1343608" y="933062"/>
            <a:ext cx="9563878" cy="4823243"/>
          </a:xfrm>
          <a:prstGeom prst="rect">
            <a:avLst/>
          </a:prstGeom>
          <a:noFill/>
        </p:spPr>
        <p:txBody>
          <a:bodyPr wrap="square">
            <a:spAutoFit/>
          </a:bodyPr>
          <a:lstStyle/>
          <a:p>
            <a:pPr marL="742950" lvl="2" indent="-342900" algn="just" rtl="0">
              <a:lnSpc>
                <a:spcPct val="150000"/>
              </a:lnSpc>
              <a:spcBef>
                <a:spcPts val="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Calculation of synthetic sample generated for each minority datapoint gᵢ</a:t>
            </a:r>
            <a:r>
              <a:rPr lang="en-US" sz="1800" i="1" dirty="0">
                <a:latin typeface="Gill Sans" panose="020B0604020202020204" charset="0"/>
                <a:ea typeface="Architects Daughter"/>
                <a:cs typeface="Architects Daughter"/>
                <a:sym typeface="Architects Daughter"/>
              </a:rPr>
              <a:t> = rₓ × G, </a:t>
            </a:r>
            <a:r>
              <a:rPr lang="en-US" sz="1800" dirty="0">
                <a:latin typeface="Gill Sans" panose="020B0604020202020204" charset="0"/>
                <a:ea typeface="Architects Daughter"/>
                <a:cs typeface="Architects Daughter"/>
                <a:sym typeface="Architects Daughter"/>
              </a:rPr>
              <a:t>where </a:t>
            </a:r>
            <a:r>
              <a:rPr lang="en-US" sz="1800" i="1" dirty="0">
                <a:latin typeface="Gill Sans" panose="020B0604020202020204" charset="0"/>
                <a:ea typeface="Architects Daughter"/>
                <a:cs typeface="Architects Daughter"/>
                <a:sym typeface="Architects Daughter"/>
              </a:rPr>
              <a:t>G</a:t>
            </a:r>
            <a:r>
              <a:rPr lang="en-US" sz="1800" dirty="0">
                <a:latin typeface="Gill Sans" panose="020B0604020202020204" charset="0"/>
                <a:ea typeface="Architects Daughter"/>
                <a:cs typeface="Architects Daughter"/>
                <a:sym typeface="Architects Daughter"/>
              </a:rPr>
              <a:t> is the total number of synthetic data examples that need to be generated for the minority class as defined in a forementioned Equation.</a:t>
            </a:r>
            <a:endParaRPr lang="en-US" sz="1800" dirty="0">
              <a:latin typeface="Gill Sans" panose="020B0604020202020204" charset="0"/>
            </a:endParaRPr>
          </a:p>
          <a:p>
            <a:pPr marL="742950" lvl="2" indent="-342900" algn="just" rtl="0">
              <a:lnSpc>
                <a:spcPct val="150000"/>
              </a:lnSpc>
              <a:spcBef>
                <a:spcPts val="37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For each minority class data example xᵢ, generate gᵢ synthetic data examples according to the following steps:</a:t>
            </a:r>
            <a:endParaRPr lang="en-US" sz="1800" dirty="0">
              <a:latin typeface="Gill Sans" panose="020B0604020202020204" charset="0"/>
            </a:endParaRPr>
          </a:p>
          <a:p>
            <a:pPr marL="742950" lvl="1" indent="-285750" algn="just" rtl="0">
              <a:lnSpc>
                <a:spcPct val="150000"/>
              </a:lnSpc>
              <a:spcBef>
                <a:spcPts val="37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Do the Loop from 1 to gᵢ:</a:t>
            </a:r>
            <a:endParaRPr lang="en-US" sz="1800" dirty="0">
              <a:latin typeface="Gill Sans" panose="020B0604020202020204" charset="0"/>
            </a:endParaRPr>
          </a:p>
          <a:p>
            <a:pPr marL="1200150" lvl="2" indent="-285750" algn="just" rtl="0">
              <a:lnSpc>
                <a:spcPct val="150000"/>
              </a:lnSpc>
              <a:spcBef>
                <a:spcPts val="37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Randomly choose one minority data example, xᵤ, from the K nearest neighbors for data xᵢ.</a:t>
            </a:r>
            <a:endParaRPr lang="en-US" sz="1800" dirty="0">
              <a:latin typeface="Gill Sans" panose="020B0604020202020204" charset="0"/>
            </a:endParaRPr>
          </a:p>
          <a:p>
            <a:pPr marL="1200150" lvl="2" indent="-285750" algn="just" rtl="0">
              <a:lnSpc>
                <a:spcPct val="150000"/>
              </a:lnSpc>
              <a:spcBef>
                <a:spcPts val="37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Generate the synthetic data example: sᵢ = xᵢ + (xᵤ − xᵢ) × λ</a:t>
            </a:r>
            <a:br>
              <a:rPr lang="en-US" sz="1800" dirty="0">
                <a:latin typeface="Gill Sans" panose="020B0604020202020204" charset="0"/>
                <a:ea typeface="Architects Daughter"/>
                <a:cs typeface="Architects Daughter"/>
                <a:sym typeface="Architects Daughter"/>
              </a:rPr>
            </a:br>
            <a:r>
              <a:rPr lang="en-US" sz="1800" dirty="0">
                <a:latin typeface="Gill Sans" panose="020B0604020202020204" charset="0"/>
                <a:ea typeface="Architects Daughter"/>
                <a:cs typeface="Architects Daughter"/>
                <a:sym typeface="Architects Daughter"/>
              </a:rPr>
              <a:t>where (xᵤ− xᵢ) is the difference vector in n-dimensional spaces, and λ is a random number: λ ∈ [0, 1].</a:t>
            </a:r>
          </a:p>
        </p:txBody>
      </p:sp>
    </p:spTree>
    <p:extLst>
      <p:ext uri="{BB962C8B-B14F-4D97-AF65-F5344CB8AC3E}">
        <p14:creationId xmlns:p14="http://schemas.microsoft.com/office/powerpoint/2010/main" val="17778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1987421" y="964692"/>
            <a:ext cx="8481526"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RANDOM FOREST </a:t>
            </a:r>
            <a:endParaRPr dirty="0"/>
          </a:p>
        </p:txBody>
      </p:sp>
      <p:sp>
        <p:nvSpPr>
          <p:cNvPr id="223" name="Google Shape;223;p20"/>
          <p:cNvSpPr txBox="1">
            <a:spLocks noGrp="1"/>
          </p:cNvSpPr>
          <p:nvPr>
            <p:ph type="body" idx="1"/>
          </p:nvPr>
        </p:nvSpPr>
        <p:spPr>
          <a:xfrm>
            <a:off x="1987421" y="2397968"/>
            <a:ext cx="8481526" cy="3342060"/>
          </a:xfrm>
          <a:prstGeom prst="rect">
            <a:avLst/>
          </a:prstGeom>
          <a:noFill/>
          <a:ln>
            <a:noFill/>
          </a:ln>
        </p:spPr>
        <p:txBody>
          <a:bodyPr spcFirstLastPara="1" wrap="square" lIns="91425" tIns="45700" rIns="91425" bIns="45700" anchor="t" anchorCtr="0">
            <a:noAutofit/>
          </a:bodyPr>
          <a:lstStyle/>
          <a:p>
            <a:pPr marL="742950" lvl="2" indent="-342900" algn="just" rtl="0">
              <a:lnSpc>
                <a:spcPct val="150000"/>
              </a:lnSpc>
              <a:spcBef>
                <a:spcPts val="0"/>
              </a:spcBef>
              <a:spcAft>
                <a:spcPts val="0"/>
              </a:spcAft>
              <a:buClrTx/>
              <a:buSzPct val="100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Calculation of synthetic sample generated for each minority datapoint gᵢ</a:t>
            </a:r>
            <a:r>
              <a:rPr lang="en-US" i="1" dirty="0">
                <a:latin typeface="Gill Sans" panose="020B0604020202020204" charset="0"/>
                <a:ea typeface="Architects Daughter"/>
                <a:cs typeface="Architects Daughter"/>
                <a:sym typeface="Architects Daughter"/>
              </a:rPr>
              <a:t> = rₓ × G, </a:t>
            </a:r>
            <a:r>
              <a:rPr lang="en-US" dirty="0">
                <a:latin typeface="Gill Sans" panose="020B0604020202020204" charset="0"/>
                <a:ea typeface="Architects Daughter"/>
                <a:cs typeface="Architects Daughter"/>
                <a:sym typeface="Architects Daughter"/>
              </a:rPr>
              <a:t>where </a:t>
            </a:r>
            <a:r>
              <a:rPr lang="en-US" i="1" dirty="0">
                <a:latin typeface="Gill Sans" panose="020B0604020202020204" charset="0"/>
                <a:ea typeface="Architects Daughter"/>
                <a:cs typeface="Architects Daughter"/>
                <a:sym typeface="Architects Daughter"/>
              </a:rPr>
              <a:t>G</a:t>
            </a:r>
            <a:r>
              <a:rPr lang="en-US" dirty="0">
                <a:latin typeface="Gill Sans" panose="020B0604020202020204" charset="0"/>
                <a:ea typeface="Architects Daughter"/>
                <a:cs typeface="Architects Daughter"/>
                <a:sym typeface="Architects Daughter"/>
              </a:rPr>
              <a:t> is the total number of synthetic data examples that need to be generated for the minority class as defined in a forementioned Equation.</a:t>
            </a:r>
            <a:endParaRPr lang="en-US" dirty="0">
              <a:latin typeface="Gill Sans" panose="020B0604020202020204" charset="0"/>
            </a:endParaRPr>
          </a:p>
          <a:p>
            <a:pPr marL="742950" lvl="2" indent="-342900" algn="just" rtl="0">
              <a:lnSpc>
                <a:spcPct val="150000"/>
              </a:lnSpc>
              <a:spcBef>
                <a:spcPts val="370"/>
              </a:spcBef>
              <a:spcAft>
                <a:spcPts val="0"/>
              </a:spcAft>
              <a:buClrTx/>
              <a:buSzPct val="100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For each minority class data example xᵢ, generate gᵢ synthetic data examples according to the following steps:</a:t>
            </a:r>
            <a:endParaRPr lang="en-US" dirty="0">
              <a:latin typeface="Gill Sans" panose="020B0604020202020204" charset="0"/>
            </a:endParaRPr>
          </a:p>
          <a:p>
            <a:pPr marL="742950" lvl="1" indent="-285750" algn="just" rtl="0">
              <a:lnSpc>
                <a:spcPct val="150000"/>
              </a:lnSpc>
              <a:spcBef>
                <a:spcPts val="370"/>
              </a:spcBef>
              <a:spcAft>
                <a:spcPts val="0"/>
              </a:spcAft>
              <a:buClrTx/>
              <a:buSzPct val="100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Do the Loop from 1 to gᵢ:</a:t>
            </a:r>
            <a:endParaRPr lang="en-US" dirty="0">
              <a:latin typeface="Gill Sans" panose="020B0604020202020204" charset="0"/>
            </a:endParaRPr>
          </a:p>
          <a:p>
            <a:pPr marL="1200150" lvl="2" indent="-285750" algn="just" rtl="0">
              <a:lnSpc>
                <a:spcPct val="150000"/>
              </a:lnSpc>
              <a:spcBef>
                <a:spcPts val="370"/>
              </a:spcBef>
              <a:spcAft>
                <a:spcPts val="0"/>
              </a:spcAft>
              <a:buClrTx/>
              <a:buSzPct val="100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Randomly choose one minority data example, xᵤ, from the K nearest neighbors for data xᵢ.</a:t>
            </a:r>
            <a:endParaRPr lang="en-US" dirty="0">
              <a:latin typeface="Gill Sans" panose="020B0604020202020204" charset="0"/>
            </a:endParaRPr>
          </a:p>
          <a:p>
            <a:pPr marL="1200150" lvl="2" indent="-285750" algn="just" rtl="0">
              <a:lnSpc>
                <a:spcPct val="150000"/>
              </a:lnSpc>
              <a:spcBef>
                <a:spcPts val="370"/>
              </a:spcBef>
              <a:spcAft>
                <a:spcPts val="0"/>
              </a:spcAft>
              <a:buClrTx/>
              <a:buSzPct val="100000"/>
              <a:buFont typeface="Arial" panose="020B0604020202020204" pitchFamily="34" charset="0"/>
              <a:buChar char="•"/>
            </a:pPr>
            <a:r>
              <a:rPr lang="en-US" dirty="0">
                <a:latin typeface="Gill Sans" panose="020B0604020202020204" charset="0"/>
                <a:ea typeface="Architects Daughter"/>
                <a:cs typeface="Architects Daughter"/>
                <a:sym typeface="Architects Daughter"/>
              </a:rPr>
              <a:t>Generate the synthetic data example: sᵢ = xᵢ + (xᵤ − xᵢ) × λ</a:t>
            </a:r>
            <a:br>
              <a:rPr lang="en-US" dirty="0">
                <a:latin typeface="Gill Sans" panose="020B0604020202020204" charset="0"/>
                <a:ea typeface="Architects Daughter"/>
                <a:cs typeface="Architects Daughter"/>
                <a:sym typeface="Architects Daughter"/>
              </a:rPr>
            </a:br>
            <a:r>
              <a:rPr lang="en-US" dirty="0">
                <a:latin typeface="Gill Sans" panose="020B0604020202020204" charset="0"/>
                <a:ea typeface="Architects Daughter"/>
                <a:cs typeface="Architects Daughter"/>
                <a:sym typeface="Architects Daughter"/>
              </a:rPr>
              <a:t>where (xᵤ− xᵢ) is the difference vector in n-dimensional spaces, and λ is a random number: λ ∈ [0,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9D9F-F8A6-41DD-82A2-C5AC0E90057D}"/>
              </a:ext>
            </a:extLst>
          </p:cNvPr>
          <p:cNvSpPr>
            <a:spLocks noGrp="1"/>
          </p:cNvSpPr>
          <p:nvPr>
            <p:ph type="title"/>
          </p:nvPr>
        </p:nvSpPr>
        <p:spPr/>
        <p:txBody>
          <a:bodyPr/>
          <a:lstStyle/>
          <a:p>
            <a:r>
              <a:rPr lang="en-IN" dirty="0"/>
              <a:t>DECISION TREE</a:t>
            </a:r>
          </a:p>
        </p:txBody>
      </p:sp>
      <p:sp>
        <p:nvSpPr>
          <p:cNvPr id="4" name="TextBox 3">
            <a:extLst>
              <a:ext uri="{FF2B5EF4-FFF2-40B4-BE49-F238E27FC236}">
                <a16:creationId xmlns:a16="http://schemas.microsoft.com/office/drawing/2014/main" id="{28DBAF51-9066-4DBD-A160-26B337D5257E}"/>
              </a:ext>
            </a:extLst>
          </p:cNvPr>
          <p:cNvSpPr txBox="1"/>
          <p:nvPr/>
        </p:nvSpPr>
        <p:spPr>
          <a:xfrm>
            <a:off x="2231136" y="2541225"/>
            <a:ext cx="7729727" cy="3190617"/>
          </a:xfrm>
          <a:prstGeom prst="rect">
            <a:avLst/>
          </a:prstGeom>
          <a:noFill/>
        </p:spPr>
        <p:txBody>
          <a:bodyPr wrap="square">
            <a:spAutoFit/>
          </a:bodyPr>
          <a:lstStyle/>
          <a:p>
            <a:pPr marL="342900" lvl="0" indent="-342900" algn="l" rtl="0">
              <a:spcBef>
                <a:spcPts val="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p>
          <a:p>
            <a:pPr lvl="0" algn="l" rtl="0">
              <a:spcBef>
                <a:spcPts val="0"/>
              </a:spcBef>
              <a:spcAft>
                <a:spcPts val="0"/>
              </a:spcAft>
              <a:buClrTx/>
              <a:buSzPts val="2000"/>
            </a:pPr>
            <a:endParaRPr lang="en-US" sz="1800" dirty="0">
              <a:latin typeface="Gill Sans" panose="020B0604020202020204" charset="0"/>
            </a:endParaRPr>
          </a:p>
          <a:p>
            <a:pPr marL="342900" lvl="0" indent="-342900" algn="l"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Decision trees classify instances by sorting them down the tree from the root to some leaf node, which provides the classification of the instance. An instance is classified by starting at the root node of the tree, testing the attribute specified by this node, then moving down the tree branch corresponding to the value of the attribute .This process is then repeated for the sub tree rooted at the new node.</a:t>
            </a:r>
            <a:endParaRPr lang="en-US" sz="1800" dirty="0">
              <a:latin typeface="Gill Sans" panose="020B0604020202020204" charset="0"/>
            </a:endParaRPr>
          </a:p>
        </p:txBody>
      </p:sp>
    </p:spTree>
    <p:extLst>
      <p:ext uri="{BB962C8B-B14F-4D97-AF65-F5344CB8AC3E}">
        <p14:creationId xmlns:p14="http://schemas.microsoft.com/office/powerpoint/2010/main" val="480392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FCFC-29AF-42CE-8CA5-A147BE60130C}"/>
              </a:ext>
            </a:extLst>
          </p:cNvPr>
          <p:cNvSpPr>
            <a:spLocks noGrp="1"/>
          </p:cNvSpPr>
          <p:nvPr>
            <p:ph type="title"/>
          </p:nvPr>
        </p:nvSpPr>
        <p:spPr/>
        <p:txBody>
          <a:bodyPr/>
          <a:lstStyle/>
          <a:p>
            <a:r>
              <a:rPr lang="en-IN" dirty="0"/>
              <a:t>LOGISTIC REGRESSION</a:t>
            </a:r>
          </a:p>
        </p:txBody>
      </p:sp>
      <p:sp>
        <p:nvSpPr>
          <p:cNvPr id="4" name="TextBox 3">
            <a:extLst>
              <a:ext uri="{FF2B5EF4-FFF2-40B4-BE49-F238E27FC236}">
                <a16:creationId xmlns:a16="http://schemas.microsoft.com/office/drawing/2014/main" id="{BDD442D1-64BF-404C-837A-16EE83569279}"/>
              </a:ext>
            </a:extLst>
          </p:cNvPr>
          <p:cNvSpPr txBox="1"/>
          <p:nvPr/>
        </p:nvSpPr>
        <p:spPr>
          <a:xfrm>
            <a:off x="2231136" y="2733483"/>
            <a:ext cx="7729728" cy="2487348"/>
          </a:xfrm>
          <a:prstGeom prst="rect">
            <a:avLst/>
          </a:prstGeom>
          <a:noFill/>
        </p:spPr>
        <p:txBody>
          <a:bodyPr wrap="square">
            <a:spAutoFit/>
          </a:bodyPr>
          <a:lstStyle/>
          <a:p>
            <a:pPr marL="342900" lvl="0" indent="-342900" algn="just" rtl="0">
              <a:lnSpc>
                <a:spcPct val="150000"/>
              </a:lnSpc>
              <a:spcBef>
                <a:spcPts val="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 It is a classification not a regression algorithm. </a:t>
            </a:r>
            <a:endParaRPr lang="en-US" sz="2000" dirty="0">
              <a:latin typeface="Gill Sans" panose="020B0604020202020204" charset="0"/>
            </a:endParaRPr>
          </a:p>
          <a:p>
            <a:pPr marL="342900" lvl="0" indent="-342900" algn="just" rtl="0">
              <a:lnSpc>
                <a:spcPct val="150000"/>
              </a:lnSpc>
              <a:spcBef>
                <a:spcPts val="48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It is used to estimate discrete values  based on given set of independent variable(s).</a:t>
            </a:r>
            <a:endParaRPr lang="en-US" sz="2000" dirty="0">
              <a:latin typeface="Gill Sans" panose="020B0604020202020204" charset="0"/>
            </a:endParaRPr>
          </a:p>
          <a:p>
            <a:pPr marL="342900" lvl="0" indent="-342900" algn="just" rtl="0">
              <a:lnSpc>
                <a:spcPct val="150000"/>
              </a:lnSpc>
              <a:spcBef>
                <a:spcPts val="48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it predicts the probability of occurrence of an event by fitting data to a </a:t>
            </a:r>
            <a:r>
              <a:rPr lang="en-US" sz="2000" dirty="0">
                <a:solidFill>
                  <a:srgbClr val="FF66FF"/>
                </a:solidFill>
                <a:latin typeface="Gill Sans" panose="020B0604020202020204" charset="0"/>
                <a:ea typeface="Architects Daughter"/>
                <a:cs typeface="Architects Daughter"/>
                <a:sym typeface="Architects Daughter"/>
              </a:rPr>
              <a:t>logit function</a:t>
            </a:r>
            <a:r>
              <a:rPr lang="en-US" sz="2000" dirty="0">
                <a:latin typeface="Gill Sans" panose="020B0604020202020204" charset="0"/>
                <a:ea typeface="Architects Daughter"/>
                <a:cs typeface="Architects Daughter"/>
                <a:sym typeface="Architects Daughter"/>
              </a:rPr>
              <a:t>. Hence, it is also known as logistic regression.</a:t>
            </a:r>
            <a:endParaRPr lang="en-US" sz="2000" dirty="0">
              <a:latin typeface="Gill Sans" panose="020B0604020202020204" charset="0"/>
            </a:endParaRPr>
          </a:p>
        </p:txBody>
      </p:sp>
    </p:spTree>
    <p:extLst>
      <p:ext uri="{BB962C8B-B14F-4D97-AF65-F5344CB8AC3E}">
        <p14:creationId xmlns:p14="http://schemas.microsoft.com/office/powerpoint/2010/main" val="1676356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FB97-3FC0-4A5B-96A3-5E1C318CAC7C}"/>
              </a:ext>
            </a:extLst>
          </p:cNvPr>
          <p:cNvSpPr>
            <a:spLocks noGrp="1"/>
          </p:cNvSpPr>
          <p:nvPr>
            <p:ph type="title"/>
          </p:nvPr>
        </p:nvSpPr>
        <p:spPr/>
        <p:txBody>
          <a:bodyPr/>
          <a:lstStyle/>
          <a:p>
            <a:r>
              <a:rPr lang="en-IN" dirty="0"/>
              <a:t>KNN</a:t>
            </a:r>
          </a:p>
        </p:txBody>
      </p:sp>
      <p:sp>
        <p:nvSpPr>
          <p:cNvPr id="4" name="TextBox 3">
            <a:extLst>
              <a:ext uri="{FF2B5EF4-FFF2-40B4-BE49-F238E27FC236}">
                <a16:creationId xmlns:a16="http://schemas.microsoft.com/office/drawing/2014/main" id="{93D4F1C2-6F3D-40ED-A46E-341AA3667057}"/>
              </a:ext>
            </a:extLst>
          </p:cNvPr>
          <p:cNvSpPr txBox="1"/>
          <p:nvPr/>
        </p:nvSpPr>
        <p:spPr>
          <a:xfrm>
            <a:off x="2231136" y="2640323"/>
            <a:ext cx="7729728" cy="2439129"/>
          </a:xfrm>
          <a:prstGeom prst="rect">
            <a:avLst/>
          </a:prstGeom>
          <a:noFill/>
        </p:spPr>
        <p:txBody>
          <a:bodyPr wrap="square">
            <a:spAutoFit/>
          </a:bodyPr>
          <a:lstStyle/>
          <a:p>
            <a:pPr marL="342900" lvl="0" indent="-342900" algn="just" rtl="0">
              <a:spcBef>
                <a:spcPts val="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It can be used for both classification and regression problems. </a:t>
            </a:r>
            <a:endParaRPr lang="en-US" sz="2000" dirty="0">
              <a:latin typeface="Gill Sans" panose="020B0604020202020204" charset="0"/>
            </a:endParaRPr>
          </a:p>
          <a:p>
            <a:pPr marL="342900" lvl="0" indent="-342900" algn="just" rtl="0">
              <a:spcBef>
                <a:spcPts val="48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However, it is more widely used in classification problems in the industry. </a:t>
            </a:r>
            <a:endParaRPr lang="en-US" sz="2000" dirty="0">
              <a:latin typeface="Gill Sans" panose="020B0604020202020204" charset="0"/>
            </a:endParaRPr>
          </a:p>
          <a:p>
            <a:pPr marL="342900" lvl="0" indent="-342900" algn="just" rtl="0">
              <a:spcBef>
                <a:spcPts val="48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K nearest </a:t>
            </a:r>
            <a:r>
              <a:rPr lang="en-US" sz="2000" dirty="0" err="1">
                <a:latin typeface="Gill Sans" panose="020B0604020202020204" charset="0"/>
                <a:ea typeface="Architects Daughter"/>
                <a:cs typeface="Architects Daughter"/>
                <a:sym typeface="Architects Daughter"/>
              </a:rPr>
              <a:t>neighbours</a:t>
            </a:r>
            <a:r>
              <a:rPr lang="en-US" sz="2000" dirty="0">
                <a:latin typeface="Gill Sans" panose="020B0604020202020204" charset="0"/>
                <a:ea typeface="Architects Daughter"/>
                <a:cs typeface="Architects Daughter"/>
                <a:sym typeface="Architects Daughter"/>
              </a:rPr>
              <a:t> is a simple algorithm that stores all available cases and classifies new cases by a majority vote of its k </a:t>
            </a:r>
            <a:r>
              <a:rPr lang="en-US" sz="2000" dirty="0" err="1">
                <a:latin typeface="Gill Sans" panose="020B0604020202020204" charset="0"/>
                <a:ea typeface="Architects Daughter"/>
                <a:cs typeface="Architects Daughter"/>
                <a:sym typeface="Architects Daughter"/>
              </a:rPr>
              <a:t>neighbours</a:t>
            </a:r>
            <a:r>
              <a:rPr lang="en-US" sz="2000" dirty="0">
                <a:latin typeface="Gill Sans" panose="020B0604020202020204" charset="0"/>
                <a:ea typeface="Architects Daughter"/>
                <a:cs typeface="Architects Daughter"/>
                <a:sym typeface="Architects Daughter"/>
              </a:rPr>
              <a:t>. </a:t>
            </a:r>
            <a:endParaRPr lang="en-US" sz="2000" dirty="0">
              <a:latin typeface="Gill Sans" panose="020B0604020202020204" charset="0"/>
            </a:endParaRPr>
          </a:p>
          <a:p>
            <a:pPr marL="342900" lvl="0" indent="-342900" algn="just" rtl="0">
              <a:spcBef>
                <a:spcPts val="480"/>
              </a:spcBef>
              <a:spcAft>
                <a:spcPts val="0"/>
              </a:spcAft>
              <a:buClrTx/>
              <a:buSzPts val="24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The case being assigned to the class is most common amongst its K nearest </a:t>
            </a:r>
            <a:r>
              <a:rPr lang="en-US" sz="2000" dirty="0" err="1">
                <a:latin typeface="Gill Sans" panose="020B0604020202020204" charset="0"/>
                <a:ea typeface="Architects Daughter"/>
                <a:cs typeface="Architects Daughter"/>
                <a:sym typeface="Architects Daughter"/>
              </a:rPr>
              <a:t>neighbours</a:t>
            </a:r>
            <a:r>
              <a:rPr lang="en-US" sz="2000" dirty="0">
                <a:latin typeface="Gill Sans" panose="020B0604020202020204" charset="0"/>
                <a:ea typeface="Architects Daughter"/>
                <a:cs typeface="Architects Daughter"/>
                <a:sym typeface="Architects Daughter"/>
              </a:rPr>
              <a:t> measured by a distance function.</a:t>
            </a:r>
            <a:endParaRPr lang="en-US" sz="2000" dirty="0">
              <a:latin typeface="Gill Sans" panose="020B0604020202020204" charset="0"/>
            </a:endParaRPr>
          </a:p>
        </p:txBody>
      </p:sp>
    </p:spTree>
    <p:extLst>
      <p:ext uri="{BB962C8B-B14F-4D97-AF65-F5344CB8AC3E}">
        <p14:creationId xmlns:p14="http://schemas.microsoft.com/office/powerpoint/2010/main" val="12017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2160798" y="103046"/>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CONTENTS</a:t>
            </a:r>
            <a:endParaRPr/>
          </a:p>
        </p:txBody>
      </p:sp>
      <p:sp>
        <p:nvSpPr>
          <p:cNvPr id="106" name="Google Shape;106;p2"/>
          <p:cNvSpPr txBox="1">
            <a:spLocks noGrp="1"/>
          </p:cNvSpPr>
          <p:nvPr>
            <p:ph type="body" idx="1"/>
          </p:nvPr>
        </p:nvSpPr>
        <p:spPr>
          <a:xfrm>
            <a:off x="2160798" y="1389772"/>
            <a:ext cx="7729728" cy="4386188"/>
          </a:xfrm>
          <a:prstGeom prst="rect">
            <a:avLst/>
          </a:prstGeom>
          <a:noFill/>
          <a:ln>
            <a:noFill/>
          </a:ln>
        </p:spPr>
        <p:txBody>
          <a:bodyPr spcFirstLastPara="1" wrap="square" lIns="91425" tIns="45700" rIns="91425" bIns="45700" anchor="t" anchorCtr="0">
            <a:normAutofit/>
          </a:bodyPr>
          <a:lstStyle/>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Abstract</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Existing Systems</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Drawbacks of Existing System</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Proposed System</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Frame Work of DMP_AI Algorithm</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Data Set</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Algorithms used</a:t>
            </a:r>
            <a:endParaRPr lang="en-US" dirty="0">
              <a:solidFill>
                <a:schemeClr val="tx1"/>
              </a:solidFill>
              <a:latin typeface="Gill Sans" panose="020B0604020202020204" charset="0"/>
            </a:endParaRPr>
          </a:p>
          <a:p>
            <a:pPr marL="158750" marR="0" lvl="0" indent="-285750" algn="just" rtl="0">
              <a:lnSpc>
                <a:spcPct val="150000"/>
              </a:lnSpc>
              <a:spcBef>
                <a:spcPts val="0"/>
              </a:spcBef>
              <a:spcAft>
                <a:spcPts val="0"/>
              </a:spcAft>
              <a:buClrTx/>
              <a:buSzPts val="2000"/>
              <a:buFont typeface="Arial" panose="020B0604020202020204" pitchFamily="34" charset="0"/>
              <a:buChar char="•"/>
            </a:pPr>
            <a:r>
              <a:rPr lang="en-US" sz="1800" dirty="0">
                <a:solidFill>
                  <a:schemeClr val="tx1"/>
                </a:solidFill>
                <a:latin typeface="Gill Sans" panose="020B0604020202020204" charset="0"/>
                <a:ea typeface="Architects Daughter"/>
                <a:cs typeface="Architects Daughter"/>
                <a:sym typeface="Architects Daughter"/>
              </a:rPr>
              <a:t> Conclusion</a:t>
            </a:r>
            <a:endParaRPr lang="en-US" dirty="0">
              <a:solidFill>
                <a:schemeClr val="tx1"/>
              </a:solidFill>
              <a:latin typeface="Gill Sans" panose="020B0604020202020204" charset="0"/>
            </a:endParaRPr>
          </a:p>
          <a:p>
            <a:pPr marL="285750" marR="0" lvl="0" indent="-285750" algn="just" rtl="0">
              <a:lnSpc>
                <a:spcPct val="150000"/>
              </a:lnSpc>
              <a:spcBef>
                <a:spcPts val="0"/>
              </a:spcBef>
              <a:spcAft>
                <a:spcPts val="0"/>
              </a:spcAft>
              <a:buClrTx/>
              <a:buSzPts val="1800"/>
              <a:buFont typeface="Arial" panose="020B0604020202020204" pitchFamily="34" charset="0"/>
              <a:buChar char="•"/>
            </a:pPr>
            <a:endParaRPr lang="en-US" sz="1600" dirty="0">
              <a:solidFill>
                <a:schemeClr val="tx1"/>
              </a:solidFill>
              <a:latin typeface="Gill Sans" panose="020B0604020202020204" charset="0"/>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E9CC-ED9E-4426-B620-F5D9C28207BB}"/>
              </a:ext>
            </a:extLst>
          </p:cNvPr>
          <p:cNvSpPr>
            <a:spLocks noGrp="1"/>
          </p:cNvSpPr>
          <p:nvPr>
            <p:ph type="title"/>
          </p:nvPr>
        </p:nvSpPr>
        <p:spPr/>
        <p:txBody>
          <a:bodyPr/>
          <a:lstStyle/>
          <a:p>
            <a:r>
              <a:rPr lang="en-IN" dirty="0"/>
              <a:t>SUPPORT VECTOR MACHINE</a:t>
            </a:r>
          </a:p>
        </p:txBody>
      </p:sp>
      <p:sp>
        <p:nvSpPr>
          <p:cNvPr id="4" name="TextBox 3">
            <a:extLst>
              <a:ext uri="{FF2B5EF4-FFF2-40B4-BE49-F238E27FC236}">
                <a16:creationId xmlns:a16="http://schemas.microsoft.com/office/drawing/2014/main" id="{421D4BC1-7902-405B-BC7B-A9CA2FDBED36}"/>
              </a:ext>
            </a:extLst>
          </p:cNvPr>
          <p:cNvSpPr txBox="1"/>
          <p:nvPr/>
        </p:nvSpPr>
        <p:spPr>
          <a:xfrm>
            <a:off x="2267898" y="2626216"/>
            <a:ext cx="7656203" cy="1605568"/>
          </a:xfrm>
          <a:prstGeom prst="rect">
            <a:avLst/>
          </a:prstGeom>
          <a:noFill/>
        </p:spPr>
        <p:txBody>
          <a:bodyPr wrap="square">
            <a:spAutoFit/>
          </a:bodyPr>
          <a:lstStyle/>
          <a:p>
            <a:pPr marL="342900" lvl="0" indent="-342900" algn="just" rtl="0">
              <a:spcBef>
                <a:spcPts val="0"/>
              </a:spcBef>
              <a:spcAft>
                <a:spcPts val="0"/>
              </a:spcAft>
              <a:buClr>
                <a:srgbClr val="FFC000"/>
              </a:buClr>
              <a:buSzPts val="2400"/>
              <a:buFont typeface="Arial"/>
              <a:buChar char="₪"/>
            </a:pPr>
            <a:r>
              <a:rPr lang="en-US" sz="1800" dirty="0">
                <a:latin typeface="Gill Sans" panose="020B0604020202020204" charset="0"/>
                <a:ea typeface="Architects Daughter"/>
                <a:cs typeface="Architects Daughter"/>
                <a:sym typeface="Architects Daughter"/>
              </a:rPr>
              <a:t>It is a classification method. </a:t>
            </a:r>
            <a:endParaRPr lang="en-US" sz="1800" dirty="0">
              <a:latin typeface="Gill Sans" panose="020B0604020202020204" charset="0"/>
            </a:endParaRPr>
          </a:p>
          <a:p>
            <a:pPr marL="342900" lvl="0" indent="-342900" algn="just" rtl="0">
              <a:spcBef>
                <a:spcPts val="480"/>
              </a:spcBef>
              <a:spcAft>
                <a:spcPts val="0"/>
              </a:spcAft>
              <a:buClr>
                <a:srgbClr val="FFC000"/>
              </a:buClr>
              <a:buSzPts val="2400"/>
              <a:buFont typeface="Arial"/>
              <a:buChar char="₪"/>
            </a:pPr>
            <a:r>
              <a:rPr lang="en-US" sz="1800" dirty="0">
                <a:latin typeface="Gill Sans" panose="020B0604020202020204" charset="0"/>
                <a:ea typeface="Architects Daughter"/>
                <a:cs typeface="Architects Daughter"/>
                <a:sym typeface="Architects Daughter"/>
              </a:rPr>
              <a:t>In this algorithm, we plot each data item as a point in n-dimensional space (where n is number of features you have) with the value of each feature being the value of a particular coordinate.</a:t>
            </a:r>
            <a:endParaRPr lang="en-US" sz="1800" dirty="0">
              <a:latin typeface="Gill Sans" panose="020B0604020202020204" charset="0"/>
            </a:endParaRPr>
          </a:p>
          <a:p>
            <a:pPr marL="342900" lvl="0" indent="-342900" algn="just" rtl="0">
              <a:spcBef>
                <a:spcPts val="480"/>
              </a:spcBef>
              <a:spcAft>
                <a:spcPts val="0"/>
              </a:spcAft>
              <a:buClr>
                <a:srgbClr val="FFC000"/>
              </a:buClr>
              <a:buSzPts val="2400"/>
              <a:buFont typeface="Arial"/>
              <a:buChar char="₪"/>
            </a:pPr>
            <a:r>
              <a:rPr lang="en-US" sz="1800" dirty="0">
                <a:latin typeface="Gill Sans" panose="020B0604020202020204" charset="0"/>
                <a:ea typeface="Architects Daughter"/>
                <a:cs typeface="Architects Daughter"/>
                <a:sym typeface="Architects Daughter"/>
              </a:rPr>
              <a:t>For example</a:t>
            </a:r>
            <a:endParaRPr lang="en-US" sz="1800" dirty="0">
              <a:latin typeface="Gill Sans" panose="020B0604020202020204" charset="0"/>
            </a:endParaRPr>
          </a:p>
        </p:txBody>
      </p:sp>
      <p:pic>
        <p:nvPicPr>
          <p:cNvPr id="5" name="Google Shape;206;p20" descr="SVM1">
            <a:hlinkClick r:id="rId2"/>
            <a:extLst>
              <a:ext uri="{FF2B5EF4-FFF2-40B4-BE49-F238E27FC236}">
                <a16:creationId xmlns:a16="http://schemas.microsoft.com/office/drawing/2014/main" id="{FBB90564-DEE4-4FA0-96AA-CF7A190C7ADC}"/>
              </a:ext>
            </a:extLst>
          </p:cNvPr>
          <p:cNvPicPr preferRelativeResize="0"/>
          <p:nvPr/>
        </p:nvPicPr>
        <p:blipFill rotWithShape="1">
          <a:blip r:embed="rId3">
            <a:alphaModFix/>
          </a:blip>
          <a:srcRect/>
          <a:stretch/>
        </p:blipFill>
        <p:spPr>
          <a:xfrm>
            <a:off x="4552121" y="4125756"/>
            <a:ext cx="4804590" cy="2208107"/>
          </a:xfrm>
          <a:prstGeom prst="rect">
            <a:avLst/>
          </a:prstGeom>
          <a:noFill/>
          <a:ln>
            <a:noFill/>
          </a:ln>
        </p:spPr>
      </p:pic>
    </p:spTree>
    <p:extLst>
      <p:ext uri="{BB962C8B-B14F-4D97-AF65-F5344CB8AC3E}">
        <p14:creationId xmlns:p14="http://schemas.microsoft.com/office/powerpoint/2010/main" val="178941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1464906" y="731427"/>
            <a:ext cx="9227976"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CONCLUSION</a:t>
            </a:r>
            <a:endParaRPr dirty="0"/>
          </a:p>
        </p:txBody>
      </p:sp>
      <p:sp>
        <p:nvSpPr>
          <p:cNvPr id="320" name="Google Shape;320;p36"/>
          <p:cNvSpPr txBox="1">
            <a:spLocks noGrp="1"/>
          </p:cNvSpPr>
          <p:nvPr>
            <p:ph type="body" idx="1"/>
          </p:nvPr>
        </p:nvSpPr>
        <p:spPr>
          <a:xfrm>
            <a:off x="1464906" y="2304661"/>
            <a:ext cx="9227976" cy="369492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Tx/>
              <a:buSzPts val="2000"/>
              <a:buFont typeface="Arial" panose="020B0604020202020204" pitchFamily="34" charset="0"/>
              <a:buChar char="•"/>
            </a:pPr>
            <a:r>
              <a:rPr lang="en-US" sz="1600" dirty="0">
                <a:latin typeface="Gill Sans" panose="020B0604020202020204" charset="0"/>
                <a:ea typeface="Architects Daughter"/>
                <a:cs typeface="Architects Daughter"/>
                <a:sym typeface="Architects Daughter"/>
              </a:rPr>
              <a:t>We have proposed a diabetes mellitus classification algorithm targeting the challenging characteristics of missing values and class imbalance problems seen in the diabetes dataset.</a:t>
            </a:r>
            <a:endParaRPr lang="en-US" sz="1600" dirty="0">
              <a:latin typeface="Gill Sans" panose="020B0604020202020204" charset="0"/>
            </a:endParaRPr>
          </a:p>
          <a:p>
            <a:pPr marL="342900" lvl="0" indent="-342900" algn="just" rtl="0">
              <a:lnSpc>
                <a:spcPct val="150000"/>
              </a:lnSpc>
              <a:spcBef>
                <a:spcPts val="400"/>
              </a:spcBef>
              <a:spcAft>
                <a:spcPts val="0"/>
              </a:spcAft>
              <a:buClrTx/>
              <a:buSzPts val="2000"/>
              <a:buFont typeface="Arial" panose="020B0604020202020204" pitchFamily="34" charset="0"/>
              <a:buChar char="•"/>
            </a:pPr>
            <a:r>
              <a:rPr lang="en-US" sz="1600" dirty="0">
                <a:latin typeface="Gill Sans" panose="020B0604020202020204" charset="0"/>
                <a:ea typeface="Architects Daughter"/>
                <a:cs typeface="Architects Daughter"/>
                <a:sym typeface="Architects Daughter"/>
              </a:rPr>
              <a:t>The algorithm has addressed both the data preprocessing and classification phases. High quality dataset was obtained by compensating missing values with decreased class imbalance.</a:t>
            </a:r>
            <a:endParaRPr lang="en-US" sz="1600" dirty="0">
              <a:latin typeface="Gill Sans" panose="020B0604020202020204" charset="0"/>
            </a:endParaRPr>
          </a:p>
          <a:p>
            <a:pPr marL="342900" lvl="0" indent="-342900" algn="just" rtl="0">
              <a:lnSpc>
                <a:spcPct val="150000"/>
              </a:lnSpc>
              <a:spcBef>
                <a:spcPts val="400"/>
              </a:spcBef>
              <a:spcAft>
                <a:spcPts val="0"/>
              </a:spcAft>
              <a:buClrTx/>
              <a:buSzPts val="2000"/>
              <a:buFont typeface="Arial" panose="020B0604020202020204" pitchFamily="34" charset="0"/>
              <a:buChar char="•"/>
            </a:pPr>
            <a:r>
              <a:rPr lang="en-US" sz="1600" dirty="0">
                <a:latin typeface="Gill Sans" panose="020B0604020202020204" charset="0"/>
                <a:ea typeface="Architects Daughter"/>
                <a:cs typeface="Architects Daughter"/>
                <a:sym typeface="Architects Daughter"/>
              </a:rPr>
              <a:t>In the comparison experiment results, the proposed DMP_MI algorithm has outperformed other algorithms on accuracy and other classifier performance indicators, and has shown great potential for diabetes prediction</a:t>
            </a:r>
            <a:endParaRPr lang="en-US" sz="1600" dirty="0">
              <a:latin typeface="Gill Sans" panose="020B0604020202020204" charset="0"/>
            </a:endParaRPr>
          </a:p>
          <a:p>
            <a:pPr marL="342900" lvl="0" indent="-342900" algn="just" rtl="0">
              <a:lnSpc>
                <a:spcPct val="150000"/>
              </a:lnSpc>
              <a:spcBef>
                <a:spcPts val="400"/>
              </a:spcBef>
              <a:spcAft>
                <a:spcPts val="0"/>
              </a:spcAft>
              <a:buClrTx/>
              <a:buSzPts val="2000"/>
              <a:buFont typeface="Arial" panose="020B0604020202020204" pitchFamily="34" charset="0"/>
              <a:buChar char="•"/>
            </a:pPr>
            <a:r>
              <a:rPr lang="en-US" sz="1600" dirty="0">
                <a:latin typeface="Gill Sans" panose="020B0604020202020204" charset="0"/>
                <a:ea typeface="Architects Daughter"/>
                <a:cs typeface="Architects Daughter"/>
                <a:sym typeface="Architects Daughter"/>
              </a:rPr>
              <a:t>In future, we hope to use the DMP_MI algorithm for the automatic analysis of diabetes with precise severity degree. There are also plans to extend and improve the algorithm to predict and diagnose other type of diseases</a:t>
            </a:r>
          </a:p>
          <a:p>
            <a:pPr lvl="0" algn="l" rtl="0">
              <a:lnSpc>
                <a:spcPct val="100000"/>
              </a:lnSpc>
              <a:spcBef>
                <a:spcPts val="1000"/>
              </a:spcBef>
              <a:spcAft>
                <a:spcPts val="0"/>
              </a:spcAft>
              <a:buClrTx/>
              <a:buSzPts val="1800"/>
              <a:buFont typeface="Arial" panose="020B0604020202020204" pitchFamily="34" charset="0"/>
              <a:buChar char="•"/>
            </a:pPr>
            <a:endParaRPr sz="1600" dirty="0">
              <a:latin typeface="Gill Sans"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24"/>
        <p:cNvGrpSpPr/>
        <p:nvPr/>
      </p:nvGrpSpPr>
      <p:grpSpPr>
        <a:xfrm>
          <a:off x="0" y="0"/>
          <a:ext cx="0" cy="0"/>
          <a:chOff x="0" y="0"/>
          <a:chExt cx="0" cy="0"/>
        </a:xfrm>
      </p:grpSpPr>
      <p:pic>
        <p:nvPicPr>
          <p:cNvPr id="325" name="Google Shape;325;p37" descr="How To Write A Thank You Note In Five Easy Steps"/>
          <p:cNvPicPr preferRelativeResize="0">
            <a:picLocks noGrp="1"/>
          </p:cNvPicPr>
          <p:nvPr>
            <p:ph type="body" idx="1"/>
          </p:nvPr>
        </p:nvPicPr>
        <p:blipFill rotWithShape="1">
          <a:blip r:embed="rId3">
            <a:alphaModFix/>
          </a:blip>
          <a:srcRect/>
          <a:stretch/>
        </p:blipFill>
        <p:spPr>
          <a:xfrm>
            <a:off x="20" y="10"/>
            <a:ext cx="12191980"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2116836" y="261308"/>
            <a:ext cx="846407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ABSTRACT</a:t>
            </a:r>
            <a:endParaRPr dirty="0"/>
          </a:p>
        </p:txBody>
      </p:sp>
      <p:sp>
        <p:nvSpPr>
          <p:cNvPr id="118" name="Google Shape;118;p3"/>
          <p:cNvSpPr txBox="1">
            <a:spLocks noGrp="1"/>
          </p:cNvSpPr>
          <p:nvPr>
            <p:ph type="body" idx="1"/>
          </p:nvPr>
        </p:nvSpPr>
        <p:spPr>
          <a:xfrm>
            <a:off x="2231135" y="1837592"/>
            <a:ext cx="8349779" cy="3902435"/>
          </a:xfrm>
          <a:prstGeom prst="rect">
            <a:avLst/>
          </a:prstGeom>
          <a:noFill/>
          <a:ln>
            <a:noFill/>
          </a:ln>
        </p:spPr>
        <p:txBody>
          <a:bodyPr spcFirstLastPara="1" wrap="square" lIns="91425" tIns="45700" rIns="91425" bIns="45700" anchor="t" anchorCtr="0">
            <a:noAutofit/>
          </a:bodyPr>
          <a:lstStyle/>
          <a:p>
            <a:pPr marL="0" marR="0" lvl="0" indent="0" algn="just" rtl="0">
              <a:lnSpc>
                <a:spcPct val="160000"/>
              </a:lnSpc>
              <a:spcBef>
                <a:spcPts val="0"/>
              </a:spcBef>
              <a:spcAft>
                <a:spcPts val="0"/>
              </a:spcAft>
              <a:buClr>
                <a:srgbClr val="FFC000"/>
              </a:buClr>
              <a:buSzPts val="1890"/>
              <a:buNone/>
            </a:pPr>
            <a:r>
              <a:rPr lang="en-US" dirty="0">
                <a:solidFill>
                  <a:schemeClr val="tx1"/>
                </a:solidFill>
                <a:latin typeface="Gill Sans" panose="020B0604020202020204" charset="0"/>
                <a:ea typeface="Architects Daughter"/>
                <a:cs typeface="Architects Daughter"/>
                <a:sym typeface="Architects Daughter"/>
              </a:rPr>
              <a:t> As a widely known chronic disease, diabetes mellitus is called a silent killer. It makes the body produce less insulin and causes increased blood sugar, which leads to many complications and affects the normal functioning of various organs, such as eyes, kidneys, and nerves. Although diabetes has attracted high attention in research, due to the existence of missing values and class imbalance in the data, the overall performance of diabetes classification using machine learning is relatively low. This paper focuses on how to achieve a good performance for diabetes classification. Usually, there are missing values and class imbalance problems in medical data, which has a big influence on the classification accuracy. An effective Prediction algorithm for Diabetes Mellitus classification on Imbalanced data with Missing values (DMP_MI) is proposed.</a:t>
            </a:r>
            <a:endParaRPr lang="en-US" dirty="0">
              <a:solidFill>
                <a:schemeClr val="tx1"/>
              </a:solidFill>
              <a:latin typeface="Gill Sans" panose="020B0604020202020204" charset="0"/>
            </a:endParaRPr>
          </a:p>
          <a:p>
            <a:pPr marL="114300" marR="0" lvl="0" indent="0" algn="just" rtl="0">
              <a:spcBef>
                <a:spcPts val="0"/>
              </a:spcBef>
              <a:spcAft>
                <a:spcPts val="0"/>
              </a:spcAft>
              <a:buClr>
                <a:srgbClr val="FFC000"/>
              </a:buClr>
              <a:buSzPts val="1800"/>
              <a:buNone/>
            </a:pPr>
            <a:endParaRPr lang="en-US" dirty="0">
              <a:solidFill>
                <a:schemeClr val="tx1"/>
              </a:solidFill>
              <a:latin typeface="Gill Sans" panose="020B0604020202020204" charset="0"/>
              <a:ea typeface="Architects Daughter"/>
              <a:cs typeface="Architects Daughter"/>
              <a:sym typeface="Architects Daughter"/>
            </a:endParaRPr>
          </a:p>
          <a:p>
            <a:pPr marL="114300" lvl="0" indent="0" algn="just" rtl="0">
              <a:lnSpc>
                <a:spcPct val="100000"/>
              </a:lnSpc>
              <a:spcBef>
                <a:spcPts val="1000"/>
              </a:spcBef>
              <a:spcAft>
                <a:spcPts val="0"/>
              </a:spcAft>
              <a:buSzPts val="1800"/>
              <a:buNone/>
            </a:pPr>
            <a:endParaRPr dirty="0">
              <a:solidFill>
                <a:schemeClr val="tx1"/>
              </a:solidFill>
              <a:latin typeface="Gill San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2345436" y="314061"/>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IN" dirty="0"/>
              <a:t>EXISITING SYSTEM</a:t>
            </a:r>
            <a:endParaRPr dirty="0"/>
          </a:p>
        </p:txBody>
      </p:sp>
      <p:sp>
        <p:nvSpPr>
          <p:cNvPr id="130" name="Google Shape;130;p5"/>
          <p:cNvSpPr txBox="1">
            <a:spLocks noGrp="1"/>
          </p:cNvSpPr>
          <p:nvPr>
            <p:ph type="body" idx="1"/>
          </p:nvPr>
        </p:nvSpPr>
        <p:spPr>
          <a:xfrm>
            <a:off x="2152005" y="1934659"/>
            <a:ext cx="7729728" cy="475628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Various techniques have been applied for diabetes diagnosis and classification by using,</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Artificial neural network (ANN) and artificial immune system (AIS)-76.0% accuracy</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Linear discriminant analysis (LDA) with support vector machine (SVM)-77.6% accuracy</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Class-wise k Nearest Neighbor (</a:t>
            </a:r>
            <a:r>
              <a:rPr lang="en-US" sz="1800" dirty="0" err="1">
                <a:latin typeface="Gill Sans" panose="020B0604020202020204" charset="0"/>
                <a:ea typeface="Architects Daughter"/>
                <a:cs typeface="Architects Daughter"/>
                <a:sym typeface="Architects Daughter"/>
              </a:rPr>
              <a:t>CkNN</a:t>
            </a:r>
            <a:r>
              <a:rPr lang="en-US" sz="1800" dirty="0">
                <a:latin typeface="Gill Sans" panose="020B0604020202020204" charset="0"/>
                <a:ea typeface="Architects Daughter"/>
                <a:cs typeface="Architects Daughter"/>
                <a:sym typeface="Architects Daughter"/>
              </a:rPr>
              <a:t>) method-78.2% accuracy</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A hybrid classification model of multilayer perceptron-80% accuracy</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K-Nearest Neighbor (KNN), Naïve Bayes (NB), Iterative </a:t>
            </a:r>
            <a:r>
              <a:rPr lang="en-US" sz="1800" dirty="0" err="1">
                <a:latin typeface="Gill Sans" panose="020B0604020202020204" charset="0"/>
                <a:ea typeface="Architects Daughter"/>
                <a:cs typeface="Architects Daughter"/>
                <a:sym typeface="Architects Daughter"/>
              </a:rPr>
              <a:t>Dichotomiser</a:t>
            </a:r>
            <a:r>
              <a:rPr lang="en-US" sz="1800" dirty="0">
                <a:latin typeface="Gill Sans" panose="020B0604020202020204" charset="0"/>
                <a:ea typeface="Architects Daughter"/>
                <a:cs typeface="Architects Daughter"/>
                <a:sym typeface="Architects Daughter"/>
              </a:rPr>
              <a:t> 3 (ID3), Classification and Regression Tree (CART).</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A Gaussian process based classification technique with three kernels of linear, polynomial and radial basis-82%</a:t>
            </a:r>
            <a:endParaRPr lang="en-US" dirty="0">
              <a:latin typeface="Gill Sans" panose="020B0604020202020204" charset="0"/>
            </a:endParaRPr>
          </a:p>
          <a:p>
            <a:pPr marL="342900" lvl="0" indent="-342900" algn="just" rtl="0">
              <a:spcBef>
                <a:spcPts val="407"/>
              </a:spcBef>
              <a:spcAft>
                <a:spcPts val="0"/>
              </a:spcAft>
              <a:buClrTx/>
              <a:buSzPct val="100000"/>
              <a:buFont typeface="Arial" panose="020B0604020202020204" pitchFamily="34" charset="0"/>
              <a:buChar char="•"/>
            </a:pPr>
            <a:r>
              <a:rPr lang="en-US" sz="1800" dirty="0" err="1">
                <a:latin typeface="Gill Sans" panose="020B0604020202020204" charset="0"/>
                <a:ea typeface="Architects Daughter"/>
                <a:cs typeface="Architects Daughter"/>
                <a:sym typeface="Architects Daughter"/>
              </a:rPr>
              <a:t>Karegowda</a:t>
            </a:r>
            <a:r>
              <a:rPr lang="en-US" sz="1800" dirty="0">
                <a:latin typeface="Gill Sans" panose="020B0604020202020204" charset="0"/>
                <a:ea typeface="Architects Daughter"/>
                <a:cs typeface="Architects Daughter"/>
                <a:sym typeface="Architects Daughter"/>
              </a:rPr>
              <a:t> have achieved the best accuracy of 84.7%, through using a hybrid model, which integrated genetic algorithm (GA) and back propagation network (BPN)</a:t>
            </a:r>
            <a:endParaRPr lang="en-US" dirty="0">
              <a:latin typeface="Gill Sans" panose="020B0604020202020204" charset="0"/>
            </a:endParaRPr>
          </a:p>
          <a:p>
            <a:pPr marL="403225" lvl="0" indent="-285750" algn="just" rtl="0">
              <a:spcBef>
                <a:spcPts val="370"/>
              </a:spcBef>
              <a:spcAft>
                <a:spcPts val="0"/>
              </a:spcAft>
              <a:buClrTx/>
              <a:buSzPct val="100000"/>
              <a:buFont typeface="Arial" panose="020B0604020202020204" pitchFamily="34" charset="0"/>
              <a:buChar char="•"/>
            </a:pPr>
            <a:endParaRPr lang="en-US" sz="1600" dirty="0">
              <a:latin typeface="Gill Sans" panose="020B0604020202020204" charset="0"/>
              <a:ea typeface="Architects Daughter"/>
              <a:cs typeface="Architects Daughter"/>
              <a:sym typeface="Architects Daughter"/>
            </a:endParaRPr>
          </a:p>
          <a:p>
            <a:pPr marL="450215" lvl="0" indent="-285750" algn="just" rtl="0">
              <a:spcBef>
                <a:spcPts val="518"/>
              </a:spcBef>
              <a:spcAft>
                <a:spcPts val="0"/>
              </a:spcAft>
              <a:buClrTx/>
              <a:buSzPct val="100000"/>
              <a:buFont typeface="Arial" panose="020B0604020202020204" pitchFamily="34" charset="0"/>
              <a:buChar char="•"/>
            </a:pPr>
            <a:endParaRPr lang="en-US" dirty="0">
              <a:latin typeface="Gill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DRAWBACKS</a:t>
            </a:r>
            <a:endParaRPr dirty="0"/>
          </a:p>
        </p:txBody>
      </p:sp>
      <p:sp>
        <p:nvSpPr>
          <p:cNvPr id="136" name="Google Shape;136;p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FFC000"/>
              </a:buClr>
              <a:buSzPts val="2400"/>
              <a:buNone/>
            </a:pPr>
            <a:endParaRPr lang="en-US" sz="2000" dirty="0">
              <a:latin typeface="Gill Sans" panose="020B0604020202020204" charset="0"/>
              <a:ea typeface="Architects Daughter"/>
              <a:cs typeface="Architects Daughter"/>
              <a:sym typeface="Architects Daughter"/>
            </a:endParaRPr>
          </a:p>
          <a:p>
            <a:pPr marL="342900" lvl="0" indent="-342900" algn="just" rtl="0">
              <a:spcBef>
                <a:spcPts val="480"/>
              </a:spcBef>
              <a:spcAft>
                <a:spcPts val="0"/>
              </a:spcAft>
              <a:buClr>
                <a:srgbClr val="FFC000"/>
              </a:buClr>
              <a:buSzPts val="2400"/>
              <a:buNone/>
            </a:pPr>
            <a:r>
              <a:rPr lang="en-US" sz="2000" dirty="0">
                <a:latin typeface="Gill Sans" panose="020B0604020202020204" charset="0"/>
                <a:ea typeface="Architects Daughter"/>
                <a:cs typeface="Architects Daughter"/>
                <a:sym typeface="Architects Daughter"/>
              </a:rPr>
              <a:t>The following conclusions can be drawn from the above literatures</a:t>
            </a:r>
            <a:endParaRPr lang="en-US" dirty="0">
              <a:latin typeface="Gill Sans" panose="020B0604020202020204" charset="0"/>
            </a:endParaRPr>
          </a:p>
          <a:p>
            <a:pPr marL="342900" lvl="0" indent="-342900" algn="just" rtl="0">
              <a:spcBef>
                <a:spcPts val="480"/>
              </a:spcBef>
              <a:spcAft>
                <a:spcPts val="0"/>
              </a:spcAft>
              <a:buClr>
                <a:srgbClr val="FFC000"/>
              </a:buClr>
              <a:buSzPts val="2400"/>
              <a:buNone/>
            </a:pPr>
            <a:endParaRPr lang="en-US" sz="2000" dirty="0">
              <a:latin typeface="Gill Sans" panose="020B0604020202020204" charset="0"/>
              <a:ea typeface="Architects Daughter"/>
              <a:cs typeface="Architects Daughter"/>
              <a:sym typeface="Architects Daughter"/>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 prediction accuracy of diabetes diagnosis remains as a challenging problem.</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Missing value in medical data is a common phenomenon.</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Class imbalance plays a vital role in the classification process, and the accuracy rate alone cannot sufficiently represent classification performance</a:t>
            </a:r>
            <a:endParaRPr lang="en-US" dirty="0">
              <a:latin typeface="Gill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IN" dirty="0"/>
              <a:t>PROPOSED SYSTEM</a:t>
            </a:r>
            <a:endParaRPr dirty="0"/>
          </a:p>
        </p:txBody>
      </p:sp>
      <p:sp>
        <p:nvSpPr>
          <p:cNvPr id="142" name="Google Shape;142;p7"/>
          <p:cNvSpPr txBox="1">
            <a:spLocks noGrp="1"/>
          </p:cNvSpPr>
          <p:nvPr>
            <p:ph type="body" idx="1"/>
          </p:nvPr>
        </p:nvSpPr>
        <p:spPr>
          <a:xfrm>
            <a:off x="2231136" y="2323322"/>
            <a:ext cx="7729728" cy="3685592"/>
          </a:xfrm>
          <a:prstGeom prst="rect">
            <a:avLst/>
          </a:prstGeom>
          <a:noFill/>
          <a:ln>
            <a:noFill/>
          </a:ln>
        </p:spPr>
        <p:txBody>
          <a:bodyPr spcFirstLastPara="1" wrap="square" lIns="91425" tIns="45700" rIns="91425" bIns="45700" anchor="t" anchorCtr="0">
            <a:normAutofit/>
          </a:bodyPr>
          <a:lstStyle/>
          <a:p>
            <a:pPr marL="412750" lvl="0" indent="-285750" algn="just" rtl="0">
              <a:spcBef>
                <a:spcPts val="0"/>
              </a:spcBef>
              <a:spcAft>
                <a:spcPts val="0"/>
              </a:spcAft>
              <a:buClrTx/>
              <a:buSzPts val="2000"/>
              <a:buFont typeface="Arial" panose="020B0604020202020204" pitchFamily="34" charset="0"/>
              <a:buChar char="•"/>
            </a:pPr>
            <a:endParaRPr lang="en-US" sz="1800" dirty="0">
              <a:latin typeface="Gill Sans" panose="020B0604020202020204" charset="0"/>
              <a:ea typeface="Architects Daughter"/>
              <a:cs typeface="Architects Daughter"/>
              <a:sym typeface="Architects Daughter"/>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To address the above challenges, This propose a prediction algorithm taking into account the problems of missing data and class imbalance.</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First, the </a:t>
            </a:r>
            <a:r>
              <a:rPr lang="en-US" sz="1800" dirty="0">
                <a:solidFill>
                  <a:srgbClr val="FF66FF"/>
                </a:solidFill>
                <a:latin typeface="Gill Sans" panose="020B0604020202020204" charset="0"/>
                <a:ea typeface="Architects Daughter"/>
                <a:cs typeface="Architects Daughter"/>
                <a:sym typeface="Architects Daughter"/>
              </a:rPr>
              <a:t>Naïve Bayes </a:t>
            </a:r>
            <a:r>
              <a:rPr lang="en-US" sz="1800" dirty="0">
                <a:latin typeface="Gill Sans" panose="020B0604020202020204" charset="0"/>
                <a:ea typeface="Architects Daughter"/>
                <a:cs typeface="Architects Daughter"/>
                <a:sym typeface="Architects Daughter"/>
              </a:rPr>
              <a:t>method is used to compensate for missing values. </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Then, the </a:t>
            </a:r>
            <a:r>
              <a:rPr lang="en-US" sz="1800" dirty="0">
                <a:solidFill>
                  <a:srgbClr val="FF66FF"/>
                </a:solidFill>
                <a:latin typeface="Gill Sans" panose="020B0604020202020204" charset="0"/>
                <a:ea typeface="Architects Daughter"/>
                <a:cs typeface="Architects Daughter"/>
                <a:sym typeface="Architects Daughter"/>
              </a:rPr>
              <a:t>Adaptive synthetic sampling method </a:t>
            </a:r>
            <a:r>
              <a:rPr lang="en-US" sz="1800" dirty="0">
                <a:latin typeface="Gill Sans" panose="020B0604020202020204" charset="0"/>
                <a:ea typeface="Architects Daughter"/>
                <a:cs typeface="Architects Daughter"/>
                <a:sym typeface="Architects Daughter"/>
              </a:rPr>
              <a:t>(ADASYN) is adopted to oversample the dataset, increasing the number of minor class so as to achieve a balance of classes. </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Finally, a machine learning algorithm </a:t>
            </a:r>
            <a:r>
              <a:rPr lang="en-US" sz="1800" dirty="0">
                <a:solidFill>
                  <a:srgbClr val="FF66FF"/>
                </a:solidFill>
                <a:latin typeface="Gill Sans" panose="020B0604020202020204" charset="0"/>
                <a:ea typeface="Architects Daughter"/>
                <a:cs typeface="Architects Daughter"/>
                <a:sym typeface="Architects Daughter"/>
              </a:rPr>
              <a:t>Random Forest </a:t>
            </a:r>
            <a:r>
              <a:rPr lang="en-US" sz="1800" dirty="0">
                <a:latin typeface="Gill Sans" panose="020B0604020202020204" charset="0"/>
                <a:ea typeface="Architects Daughter"/>
                <a:cs typeface="Architects Daughter"/>
                <a:sym typeface="Architects Daughter"/>
              </a:rPr>
              <a:t>(RF) is adopted as the classifier, RF draws on the advantage of ensemble learning, namely, several decision trees are integrated to form a new strong predictor.</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 DMP_MI algorithm described here has achieved </a:t>
            </a:r>
            <a:r>
              <a:rPr lang="en-US" sz="1800" dirty="0">
                <a:solidFill>
                  <a:srgbClr val="FF66FF"/>
                </a:solidFill>
                <a:latin typeface="Gill Sans" panose="020B0604020202020204" charset="0"/>
                <a:ea typeface="Architects Daughter"/>
                <a:cs typeface="Architects Daughter"/>
                <a:sym typeface="Architects Daughter"/>
              </a:rPr>
              <a:t>87.10%</a:t>
            </a:r>
            <a:r>
              <a:rPr lang="en-US" sz="1800" dirty="0">
                <a:latin typeface="Gill Sans" panose="020B0604020202020204" charset="0"/>
                <a:ea typeface="Architects Daughter"/>
                <a:cs typeface="Architects Daughter"/>
                <a:sym typeface="Architects Daughter"/>
              </a:rPr>
              <a:t> classification accuracy on real diabetes dataset, which outperforms many other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IN" dirty="0"/>
              <a:t>FRAMEWORK OF DMP_MI ALOGORITHM</a:t>
            </a:r>
            <a:endParaRPr dirty="0"/>
          </a:p>
        </p:txBody>
      </p:sp>
      <p:sp>
        <p:nvSpPr>
          <p:cNvPr id="148" name="Google Shape;148;p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1000"/>
              </a:spcBef>
              <a:spcAft>
                <a:spcPts val="0"/>
              </a:spcAft>
              <a:buSzPts val="1800"/>
              <a:buNone/>
            </a:pPr>
            <a:endParaRPr dirty="0"/>
          </a:p>
        </p:txBody>
      </p:sp>
      <p:pic>
        <p:nvPicPr>
          <p:cNvPr id="4" name="Google Shape;129;p7">
            <a:extLst>
              <a:ext uri="{FF2B5EF4-FFF2-40B4-BE49-F238E27FC236}">
                <a16:creationId xmlns:a16="http://schemas.microsoft.com/office/drawing/2014/main" id="{CBC95291-9630-45F1-9C3E-7D22BB6EF3F0}"/>
              </a:ext>
            </a:extLst>
          </p:cNvPr>
          <p:cNvPicPr preferRelativeResize="0">
            <a:picLocks noGrp="1"/>
          </p:cNvPicPr>
          <p:nvPr/>
        </p:nvPicPr>
        <p:blipFill rotWithShape="1">
          <a:blip r:embed="rId3">
            <a:alphaModFix/>
          </a:blip>
          <a:srcRect/>
          <a:stretch/>
        </p:blipFill>
        <p:spPr>
          <a:xfrm>
            <a:off x="2231137" y="2397967"/>
            <a:ext cx="7729728" cy="41863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DATA SET</a:t>
            </a:r>
            <a:endParaRPr dirty="0"/>
          </a:p>
        </p:txBody>
      </p:sp>
      <p:sp>
        <p:nvSpPr>
          <p:cNvPr id="154" name="Google Shape;154;p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Experiments are performed using the Pima Indians Diabetes Database (PIDD) taken from UCI Repository.</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Like most medical data, there are missing values and distribution imbalance.</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The PIDD dataset contains </a:t>
            </a:r>
            <a:r>
              <a:rPr lang="en-US" sz="2000" dirty="0">
                <a:solidFill>
                  <a:srgbClr val="FF66FF"/>
                </a:solidFill>
                <a:latin typeface="Gill Sans" panose="020B0604020202020204" charset="0"/>
                <a:ea typeface="Architects Daughter"/>
                <a:cs typeface="Architects Daughter"/>
                <a:sym typeface="Architects Daughter"/>
              </a:rPr>
              <a:t>768</a:t>
            </a:r>
            <a:r>
              <a:rPr lang="en-US" sz="2000" dirty="0">
                <a:latin typeface="Gill Sans" panose="020B0604020202020204" charset="0"/>
                <a:ea typeface="Architects Daughter"/>
                <a:cs typeface="Architects Daughter"/>
                <a:sym typeface="Architects Daughter"/>
              </a:rPr>
              <a:t> samples, where there are only </a:t>
            </a:r>
            <a:r>
              <a:rPr lang="en-US" sz="2000" dirty="0">
                <a:solidFill>
                  <a:srgbClr val="FF66FF"/>
                </a:solidFill>
                <a:latin typeface="Gill Sans" panose="020B0604020202020204" charset="0"/>
                <a:ea typeface="Architects Daughter"/>
                <a:cs typeface="Architects Daughter"/>
                <a:sym typeface="Architects Daughter"/>
              </a:rPr>
              <a:t>392</a:t>
            </a:r>
            <a:r>
              <a:rPr lang="en-US" sz="2000" dirty="0">
                <a:latin typeface="Gill Sans" panose="020B0604020202020204" charset="0"/>
                <a:ea typeface="Architects Daughter"/>
                <a:cs typeface="Architects Daughter"/>
                <a:sym typeface="Architects Daughter"/>
              </a:rPr>
              <a:t> samples without missing values. Also, diabetic and non-diabetic samples are  </a:t>
            </a:r>
            <a:r>
              <a:rPr lang="en-US" sz="2000" dirty="0">
                <a:solidFill>
                  <a:srgbClr val="FF66FF"/>
                </a:solidFill>
                <a:latin typeface="Gill Sans" panose="020B0604020202020204" charset="0"/>
                <a:ea typeface="Architects Daughter"/>
                <a:cs typeface="Architects Daughter"/>
                <a:sym typeface="Architects Daughter"/>
              </a:rPr>
              <a:t>268</a:t>
            </a:r>
            <a:r>
              <a:rPr lang="en-US" sz="2000" dirty="0">
                <a:latin typeface="Gill Sans" panose="020B0604020202020204" charset="0"/>
                <a:ea typeface="Architects Daughter"/>
                <a:cs typeface="Architects Daughter"/>
                <a:sym typeface="Architects Daughter"/>
              </a:rPr>
              <a:t> and  </a:t>
            </a:r>
            <a:r>
              <a:rPr lang="en-US" sz="2000" dirty="0">
                <a:solidFill>
                  <a:srgbClr val="FF66FF"/>
                </a:solidFill>
                <a:latin typeface="Gill Sans" panose="020B0604020202020204" charset="0"/>
                <a:ea typeface="Architects Daughter"/>
                <a:cs typeface="Architects Daughter"/>
                <a:sym typeface="Architects Daughter"/>
              </a:rPr>
              <a:t>500</a:t>
            </a:r>
            <a:r>
              <a:rPr lang="en-US" sz="2000" dirty="0">
                <a:latin typeface="Gill Sans" panose="020B0604020202020204" charset="0"/>
                <a:ea typeface="Architects Daughter"/>
                <a:cs typeface="Architects Daughter"/>
                <a:sym typeface="Architects Daughter"/>
              </a:rPr>
              <a:t> respectively, which presents class imbalance.</a:t>
            </a:r>
            <a:endParaRPr lang="en-US" dirty="0">
              <a:latin typeface="Gill Sans" panose="020B0604020202020204" charset="0"/>
            </a:endParaRPr>
          </a:p>
          <a:p>
            <a:pPr marL="342900" lvl="0" indent="-342900" algn="just" rtl="0">
              <a:spcBef>
                <a:spcPts val="400"/>
              </a:spcBef>
              <a:spcAft>
                <a:spcPts val="0"/>
              </a:spcAft>
              <a:buClrTx/>
              <a:buSzPts val="2000"/>
              <a:buFont typeface="Arial" panose="020B0604020202020204" pitchFamily="34" charset="0"/>
              <a:buChar char="•"/>
            </a:pPr>
            <a:r>
              <a:rPr lang="en-US" sz="2000" dirty="0">
                <a:latin typeface="Gill Sans" panose="020B0604020202020204" charset="0"/>
                <a:ea typeface="Architects Daughter"/>
                <a:cs typeface="Architects Daughter"/>
                <a:sym typeface="Architects Daughter"/>
              </a:rPr>
              <a:t>It comprises 8 numeric-valued features and a class label, where </a:t>
            </a:r>
            <a:endParaRPr lang="en-US" dirty="0">
              <a:latin typeface="Gill Sans" panose="020B0604020202020204" charset="0"/>
            </a:endParaRPr>
          </a:p>
          <a:p>
            <a:pPr marL="742950" lvl="1" indent="-285750" algn="just" rtl="0">
              <a:spcBef>
                <a:spcPts val="360"/>
              </a:spcBef>
              <a:spcAft>
                <a:spcPts val="0"/>
              </a:spcAft>
              <a:buClrTx/>
              <a:buSzPts val="18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 value </a:t>
            </a:r>
            <a:r>
              <a:rPr lang="en-US" sz="1800" dirty="0">
                <a:solidFill>
                  <a:srgbClr val="FF66FF"/>
                </a:solidFill>
                <a:latin typeface="Gill Sans" panose="020B0604020202020204" charset="0"/>
                <a:ea typeface="Architects Daughter"/>
                <a:cs typeface="Architects Daughter"/>
                <a:sym typeface="Architects Daughter"/>
              </a:rPr>
              <a:t>`0'</a:t>
            </a:r>
            <a:r>
              <a:rPr lang="en-US" sz="1800" dirty="0">
                <a:latin typeface="Gill Sans" panose="020B0604020202020204" charset="0"/>
                <a:ea typeface="Architects Daughter"/>
                <a:cs typeface="Architects Daughter"/>
                <a:sym typeface="Architects Daughter"/>
              </a:rPr>
              <a:t> for a class means negative for diabetes </a:t>
            </a:r>
            <a:endParaRPr lang="en-US" dirty="0">
              <a:latin typeface="Gill Sans" panose="020B0604020202020204" charset="0"/>
            </a:endParaRPr>
          </a:p>
          <a:p>
            <a:pPr marL="742950" lvl="1" indent="-285750" algn="just" rtl="0">
              <a:spcBef>
                <a:spcPts val="360"/>
              </a:spcBef>
              <a:spcAft>
                <a:spcPts val="0"/>
              </a:spcAft>
              <a:buClrTx/>
              <a:buSzPts val="1800"/>
              <a:buFont typeface="Arial" panose="020B0604020202020204" pitchFamily="34" charset="0"/>
              <a:buChar char="•"/>
            </a:pPr>
            <a:r>
              <a:rPr lang="en-US" sz="1800" dirty="0">
                <a:latin typeface="Gill Sans" panose="020B0604020202020204" charset="0"/>
                <a:ea typeface="Architects Daughter"/>
                <a:cs typeface="Architects Daughter"/>
                <a:sym typeface="Architects Daughter"/>
              </a:rPr>
              <a:t>the value </a:t>
            </a:r>
            <a:r>
              <a:rPr lang="en-US" sz="1800" dirty="0">
                <a:solidFill>
                  <a:srgbClr val="FF66FF"/>
                </a:solidFill>
                <a:latin typeface="Gill Sans" panose="020B0604020202020204" charset="0"/>
                <a:ea typeface="Architects Daughter"/>
                <a:cs typeface="Architects Daughter"/>
                <a:sym typeface="Architects Daughter"/>
              </a:rPr>
              <a:t>`1'</a:t>
            </a:r>
            <a:r>
              <a:rPr lang="en-US" sz="1800" dirty="0">
                <a:latin typeface="Gill Sans" panose="020B0604020202020204" charset="0"/>
                <a:ea typeface="Architects Daughter"/>
                <a:cs typeface="Architects Daughter"/>
                <a:sym typeface="Architects Daughter"/>
              </a:rPr>
              <a:t> means positive for diabetes.</a:t>
            </a:r>
            <a:endParaRPr lang="en-US" dirty="0">
              <a:latin typeface="Gill Sans"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DATA BASE DESIGN</a:t>
            </a:r>
            <a:endParaRPr/>
          </a:p>
        </p:txBody>
      </p:sp>
      <p:sp>
        <p:nvSpPr>
          <p:cNvPr id="160" name="Google Shape;160;p10"/>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dirty="0"/>
              <a:t>We had created a database named as  “ new rent”.</a:t>
            </a:r>
            <a:endParaRPr dirty="0"/>
          </a:p>
          <a:p>
            <a:pPr marL="228600" lvl="0" indent="-228600" algn="l" rtl="0">
              <a:lnSpc>
                <a:spcPct val="100000"/>
              </a:lnSpc>
              <a:spcBef>
                <a:spcPts val="1000"/>
              </a:spcBef>
              <a:spcAft>
                <a:spcPts val="0"/>
              </a:spcAft>
              <a:buSzPts val="1800"/>
              <a:buChar char="•"/>
            </a:pPr>
            <a:r>
              <a:rPr lang="en-US" dirty="0"/>
              <a:t>This database mainly consist of 4 tables:</a:t>
            </a:r>
            <a:endParaRPr dirty="0"/>
          </a:p>
          <a:p>
            <a:pPr marL="0" lvl="0" indent="0" algn="just" rtl="0">
              <a:lnSpc>
                <a:spcPct val="100000"/>
              </a:lnSpc>
              <a:spcBef>
                <a:spcPts val="1000"/>
              </a:spcBef>
              <a:spcAft>
                <a:spcPts val="0"/>
              </a:spcAft>
              <a:buSzPts val="1800"/>
              <a:buNone/>
            </a:pPr>
            <a:r>
              <a:rPr lang="en-US" dirty="0"/>
              <a:t>                    1.admin</a:t>
            </a:r>
            <a:endParaRPr dirty="0"/>
          </a:p>
          <a:p>
            <a:pPr marL="0" lvl="0" indent="0" algn="just" rtl="0">
              <a:lnSpc>
                <a:spcPct val="100000"/>
              </a:lnSpc>
              <a:spcBef>
                <a:spcPts val="1000"/>
              </a:spcBef>
              <a:spcAft>
                <a:spcPts val="0"/>
              </a:spcAft>
              <a:buSzPts val="1800"/>
              <a:buNone/>
            </a:pPr>
            <a:r>
              <a:rPr lang="en-US" dirty="0"/>
              <a:t>                    2.room_rental_registrations</a:t>
            </a:r>
            <a:endParaRPr dirty="0"/>
          </a:p>
          <a:p>
            <a:pPr marL="0" lvl="0" indent="0" algn="just" rtl="0">
              <a:lnSpc>
                <a:spcPct val="100000"/>
              </a:lnSpc>
              <a:spcBef>
                <a:spcPts val="1000"/>
              </a:spcBef>
              <a:spcAft>
                <a:spcPts val="0"/>
              </a:spcAft>
              <a:buSzPts val="1800"/>
              <a:buNone/>
            </a:pPr>
            <a:r>
              <a:rPr lang="en-US" dirty="0"/>
              <a:t>	      3.room_rental_registrations_apartments</a:t>
            </a:r>
            <a:endParaRPr dirty="0"/>
          </a:p>
          <a:p>
            <a:pPr marL="0" lvl="0" indent="0" algn="just" rtl="0">
              <a:lnSpc>
                <a:spcPct val="100000"/>
              </a:lnSpc>
              <a:spcBef>
                <a:spcPts val="1000"/>
              </a:spcBef>
              <a:spcAft>
                <a:spcPts val="0"/>
              </a:spcAft>
              <a:buSzPts val="1800"/>
              <a:buNone/>
            </a:pPr>
            <a:r>
              <a:rPr lang="en-US" dirty="0"/>
              <a:t>                    4.users</a:t>
            </a:r>
            <a:endParaRPr dirty="0"/>
          </a:p>
          <a:p>
            <a:pPr marL="228600" lvl="0" indent="-114300" algn="l" rtl="0">
              <a:lnSpc>
                <a:spcPct val="100000"/>
              </a:lnSpc>
              <a:spcBef>
                <a:spcPts val="1000"/>
              </a:spcBef>
              <a:spcAft>
                <a:spcPts val="0"/>
              </a:spcAft>
              <a:buSzPts val="1800"/>
              <a:buNone/>
            </a:pPr>
            <a:endParaRPr dirty="0"/>
          </a:p>
        </p:txBody>
      </p:sp>
      <p:pic>
        <p:nvPicPr>
          <p:cNvPr id="4" name="Google Shape;140;p9">
            <a:extLst>
              <a:ext uri="{FF2B5EF4-FFF2-40B4-BE49-F238E27FC236}">
                <a16:creationId xmlns:a16="http://schemas.microsoft.com/office/drawing/2014/main" id="{C338A9BA-F971-4730-8414-81C0BC728346}"/>
              </a:ext>
            </a:extLst>
          </p:cNvPr>
          <p:cNvPicPr preferRelativeResize="0">
            <a:picLocks noGrp="1"/>
          </p:cNvPicPr>
          <p:nvPr/>
        </p:nvPicPr>
        <p:blipFill rotWithShape="1">
          <a:blip r:embed="rId3">
            <a:alphaModFix/>
          </a:blip>
          <a:srcRect/>
          <a:stretch/>
        </p:blipFill>
        <p:spPr>
          <a:xfrm>
            <a:off x="270587" y="319035"/>
            <a:ext cx="11625943" cy="6219930"/>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Widescreen</PresentationFormat>
  <Paragraphs>122</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Architects Daughter</vt:lpstr>
      <vt:lpstr>Arial</vt:lpstr>
      <vt:lpstr>Gill Sans</vt:lpstr>
      <vt:lpstr>Parcel</vt:lpstr>
      <vt:lpstr>DMP_MI An Effective Diabetes Mellitus Classification Algorithm on Imbalanced Data With Missing Values </vt:lpstr>
      <vt:lpstr>CONTENTS</vt:lpstr>
      <vt:lpstr>ABSTRACT</vt:lpstr>
      <vt:lpstr>EXISITING SYSTEM</vt:lpstr>
      <vt:lpstr>DRAWBACKS</vt:lpstr>
      <vt:lpstr>PROPOSED SYSTEM</vt:lpstr>
      <vt:lpstr>FRAMEWORK OF DMP_MI ALOGORITHM</vt:lpstr>
      <vt:lpstr>DATA SET</vt:lpstr>
      <vt:lpstr>DATA BASE DESIGN</vt:lpstr>
      <vt:lpstr>ALGORITHMS USED IN PROJECT</vt:lpstr>
      <vt:lpstr>DMP_AI ALGORITHM</vt:lpstr>
      <vt:lpstr>PowerPoint Presentation</vt:lpstr>
      <vt:lpstr>ADYSYN</vt:lpstr>
      <vt:lpstr>PowerPoint Presentation</vt:lpstr>
      <vt:lpstr>PowerPoint Presentation</vt:lpstr>
      <vt:lpstr>RANDOM FOREST </vt:lpstr>
      <vt:lpstr>DECISION TREE</vt:lpstr>
      <vt:lpstr>LOGISTIC REGRESSION</vt:lpstr>
      <vt:lpstr>KNN</vt:lpstr>
      <vt:lpstr>SUPPORT VECTOR MACHINE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DMP_MI An Effective Diabetes Mellitus Classification Algorithm on Imbalanced Data With Missing Values </dc:title>
  <dc:creator>madhavi</dc:creator>
  <cp:lastModifiedBy>Mounika, Garikapati (Contractor)</cp:lastModifiedBy>
  <cp:revision>3</cp:revision>
  <dcterms:created xsi:type="dcterms:W3CDTF">2021-04-30T07:37:02Z</dcterms:created>
  <dcterms:modified xsi:type="dcterms:W3CDTF">2022-04-24T14:32:46Z</dcterms:modified>
</cp:coreProperties>
</file>