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87" r:id="rId4"/>
    <p:sldId id="305" r:id="rId5"/>
    <p:sldId id="306" r:id="rId6"/>
    <p:sldId id="309" r:id="rId7"/>
    <p:sldId id="332" r:id="rId8"/>
    <p:sldId id="310" r:id="rId9"/>
    <p:sldId id="333" r:id="rId10"/>
    <p:sldId id="323" r:id="rId11"/>
    <p:sldId id="324" r:id="rId12"/>
    <p:sldId id="325" r:id="rId13"/>
    <p:sldId id="326" r:id="rId14"/>
    <p:sldId id="311" r:id="rId15"/>
    <p:sldId id="327" r:id="rId16"/>
    <p:sldId id="271" r:id="rId17"/>
    <p:sldId id="314" r:id="rId18"/>
    <p:sldId id="315" r:id="rId19"/>
    <p:sldId id="316" r:id="rId20"/>
    <p:sldId id="317" r:id="rId21"/>
    <p:sldId id="329" r:id="rId22"/>
    <p:sldId id="330" r:id="rId23"/>
    <p:sldId id="33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1F0B6FC-0429-48FB-A57F-8F2F768AC7F3}" type="datetimeFigureOut">
              <a:rPr lang="en-US" smtClean="0"/>
              <a:pPr/>
              <a:t>4/29/2022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F35679E-34A7-4130-9AFC-1CA3DAFC68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F0B6FC-0429-48FB-A57F-8F2F768AC7F3}"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5679E-34A7-4130-9AFC-1CA3DAFC68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F0B6FC-0429-48FB-A57F-8F2F768AC7F3}"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5679E-34A7-4130-9AFC-1CA3DAFC68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1F0B6FC-0429-48FB-A57F-8F2F768AC7F3}" type="datetimeFigureOut">
              <a:rPr lang="en-US" smtClean="0"/>
              <a:pPr/>
              <a:t>4/29/2022</a:t>
            </a:fld>
            <a:endParaRPr lang="en-US"/>
          </a:p>
        </p:txBody>
      </p:sp>
      <p:sp>
        <p:nvSpPr>
          <p:cNvPr id="9" name="Slide Number Placeholder 8"/>
          <p:cNvSpPr>
            <a:spLocks noGrp="1"/>
          </p:cNvSpPr>
          <p:nvPr>
            <p:ph type="sldNum" sz="quarter" idx="15"/>
          </p:nvPr>
        </p:nvSpPr>
        <p:spPr/>
        <p:txBody>
          <a:bodyPr rtlCol="0"/>
          <a:lstStyle/>
          <a:p>
            <a:fld id="{BF35679E-34A7-4130-9AFC-1CA3DAFC686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1F0B6FC-0429-48FB-A57F-8F2F768AC7F3}" type="datetimeFigureOut">
              <a:rPr lang="en-US" smtClean="0"/>
              <a:pPr/>
              <a:t>4/29/2022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F35679E-34A7-4130-9AFC-1CA3DAFC68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1F0B6FC-0429-48FB-A57F-8F2F768AC7F3}"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5679E-34A7-4130-9AFC-1CA3DAFC686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1F0B6FC-0429-48FB-A57F-8F2F768AC7F3}" type="datetimeFigureOut">
              <a:rPr lang="en-US" smtClean="0"/>
              <a:pPr/>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5679E-34A7-4130-9AFC-1CA3DAFC686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1F0B6FC-0429-48FB-A57F-8F2F768AC7F3}" type="datetimeFigureOut">
              <a:rPr lang="en-US" smtClean="0"/>
              <a:pPr/>
              <a:t>4/29/2022</a:t>
            </a:fld>
            <a:endParaRPr lang="en-US"/>
          </a:p>
        </p:txBody>
      </p:sp>
      <p:sp>
        <p:nvSpPr>
          <p:cNvPr id="7" name="Slide Number Placeholder 6"/>
          <p:cNvSpPr>
            <a:spLocks noGrp="1"/>
          </p:cNvSpPr>
          <p:nvPr>
            <p:ph type="sldNum" sz="quarter" idx="11"/>
          </p:nvPr>
        </p:nvSpPr>
        <p:spPr/>
        <p:txBody>
          <a:bodyPr rtlCol="0"/>
          <a:lstStyle/>
          <a:p>
            <a:fld id="{BF35679E-34A7-4130-9AFC-1CA3DAFC686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0B6FC-0429-48FB-A57F-8F2F768AC7F3}" type="datetimeFigureOut">
              <a:rPr lang="en-US" smtClean="0"/>
              <a:pPr/>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5679E-34A7-4130-9AFC-1CA3DAFC68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1F0B6FC-0429-48FB-A57F-8F2F768AC7F3}" type="datetimeFigureOut">
              <a:rPr lang="en-US" smtClean="0"/>
              <a:pPr/>
              <a:t>4/29/2022</a:t>
            </a:fld>
            <a:endParaRPr lang="en-US"/>
          </a:p>
        </p:txBody>
      </p:sp>
      <p:sp>
        <p:nvSpPr>
          <p:cNvPr id="22" name="Slide Number Placeholder 21"/>
          <p:cNvSpPr>
            <a:spLocks noGrp="1"/>
          </p:cNvSpPr>
          <p:nvPr>
            <p:ph type="sldNum" sz="quarter" idx="15"/>
          </p:nvPr>
        </p:nvSpPr>
        <p:spPr/>
        <p:txBody>
          <a:bodyPr rtlCol="0"/>
          <a:lstStyle/>
          <a:p>
            <a:fld id="{BF35679E-34A7-4130-9AFC-1CA3DAFC686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1F0B6FC-0429-48FB-A57F-8F2F768AC7F3}" type="datetimeFigureOut">
              <a:rPr lang="en-US" smtClean="0"/>
              <a:pPr/>
              <a:t>4/29/2022</a:t>
            </a:fld>
            <a:endParaRPr lang="en-US"/>
          </a:p>
        </p:txBody>
      </p:sp>
      <p:sp>
        <p:nvSpPr>
          <p:cNvPr id="18" name="Slide Number Placeholder 17"/>
          <p:cNvSpPr>
            <a:spLocks noGrp="1"/>
          </p:cNvSpPr>
          <p:nvPr>
            <p:ph type="sldNum" sz="quarter" idx="11"/>
          </p:nvPr>
        </p:nvSpPr>
        <p:spPr/>
        <p:txBody>
          <a:bodyPr rtlCol="0"/>
          <a:lstStyle/>
          <a:p>
            <a:fld id="{BF35679E-34A7-4130-9AFC-1CA3DAFC686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1F0B6FC-0429-48FB-A57F-8F2F768AC7F3}" type="datetimeFigureOut">
              <a:rPr lang="en-US" smtClean="0"/>
              <a:pPr/>
              <a:t>4/29/2022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F35679E-34A7-4130-9AFC-1CA3DAFC68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gradient-boosting-machine-ensemble-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404664"/>
            <a:ext cx="7236296" cy="1534322"/>
          </a:xfrm>
        </p:spPr>
        <p:txBody>
          <a:bodyPr>
            <a:normAutofit/>
          </a:bodyPr>
          <a:lstStyle/>
          <a:p>
            <a:pPr algn="l"/>
            <a:r>
              <a:rPr lang="en-US" b="1" i="0">
                <a:solidFill>
                  <a:srgbClr val="333333"/>
                </a:solidFill>
                <a:effectLst/>
              </a:rPr>
              <a:t>Performance Evaluation of Machine Learning Methods for Credit Card Fraud Detection</a:t>
            </a:r>
          </a:p>
        </p:txBody>
      </p:sp>
      <p:sp>
        <p:nvSpPr>
          <p:cNvPr id="6" name="TextBox 5"/>
          <p:cNvSpPr txBox="1"/>
          <p:nvPr/>
        </p:nvSpPr>
        <p:spPr>
          <a:xfrm>
            <a:off x="1947799" y="2852936"/>
            <a:ext cx="7196201" cy="1015663"/>
          </a:xfrm>
          <a:prstGeom prst="rect">
            <a:avLst/>
          </a:prstGeom>
          <a:noFill/>
        </p:spPr>
        <p:txBody>
          <a:bodyPr wrap="none" rtlCol="0">
            <a:spAutoFit/>
          </a:bodyPr>
          <a:lstStyle/>
          <a:p>
            <a:r>
              <a:rPr lang="en-US" sz="2000" dirty="0"/>
              <a:t>Hari Krishna Vinjam                                           (Y18CS176)</a:t>
            </a:r>
          </a:p>
          <a:p>
            <a:r>
              <a:rPr lang="en-US" sz="2000" dirty="0"/>
              <a:t>Venkata Nagasaidatha Pavan Vamsi Vulavala (Y18CS177)</a:t>
            </a:r>
          </a:p>
          <a:p>
            <a:r>
              <a:rPr lang="en-US" sz="2000" dirty="0"/>
              <a:t>Lakshmi Adinadh Somepalli                               (Y18CS159)</a:t>
            </a:r>
          </a:p>
        </p:txBody>
      </p:sp>
      <p:sp>
        <p:nvSpPr>
          <p:cNvPr id="8" name="TextBox 7"/>
          <p:cNvSpPr txBox="1"/>
          <p:nvPr/>
        </p:nvSpPr>
        <p:spPr>
          <a:xfrm>
            <a:off x="4572000" y="5157192"/>
            <a:ext cx="3776996" cy="369332"/>
          </a:xfrm>
          <a:prstGeom prst="rect">
            <a:avLst/>
          </a:prstGeom>
          <a:noFill/>
        </p:spPr>
        <p:txBody>
          <a:bodyPr wrap="none" rtlCol="0">
            <a:spAutoFit/>
          </a:bodyPr>
          <a:lstStyle/>
          <a:p>
            <a:r>
              <a:rPr lang="en-US" dirty="0"/>
              <a:t>Guide</a:t>
            </a:r>
            <a:r>
              <a:rPr lang="en-US"/>
              <a:t>: Dr. B. Varaprasad Rao Sir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1.Random </a:t>
            </a:r>
            <a:r>
              <a:rPr lang="en-US" dirty="0"/>
              <a:t>Forest</a:t>
            </a:r>
          </a:p>
        </p:txBody>
      </p:sp>
      <p:sp>
        <p:nvSpPr>
          <p:cNvPr id="3" name="Content Placeholder 2"/>
          <p:cNvSpPr>
            <a:spLocks noGrp="1"/>
          </p:cNvSpPr>
          <p:nvPr>
            <p:ph sz="quarter" idx="1"/>
          </p:nvPr>
        </p:nvSpPr>
        <p:spPr/>
        <p:txBody>
          <a:bodyPr/>
          <a:lstStyle/>
          <a:p>
            <a:r>
              <a:rPr lang="en-US" dirty="0"/>
              <a:t>Random Forest is a robust machine learning algorithm that can be used for a variety of tasks including regression and classification.</a:t>
            </a:r>
          </a:p>
          <a:p>
            <a:r>
              <a:rPr lang="en-US" dirty="0"/>
              <a:t>It is an ensemble method, meaning that a random forest model is made up of a large number of small decision trees, called estimators, which each produce their own predictions.</a:t>
            </a:r>
          </a:p>
          <a:p>
            <a:r>
              <a:rPr lang="en-US" dirty="0"/>
              <a:t>The random forest model combines the predictions of the estimators to produce a more accurate prediction.</a:t>
            </a:r>
          </a:p>
        </p:txBody>
      </p:sp>
    </p:spTree>
    <p:extLst>
      <p:ext uri="{BB962C8B-B14F-4D97-AF65-F5344CB8AC3E}">
        <p14:creationId xmlns:p14="http://schemas.microsoft.com/office/powerpoint/2010/main" val="234297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p>
        </p:txBody>
      </p:sp>
      <p:pic>
        <p:nvPicPr>
          <p:cNvPr id="2050" name="Picture 2" descr="https://upload.wikimedia.org/wikipedia/commons/7/76/Random_forest_diagram_complete.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1988840"/>
            <a:ext cx="5639587" cy="422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59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2405"/>
            <a:ext cx="8280920" cy="1142984"/>
          </a:xfrm>
        </p:spPr>
        <p:txBody>
          <a:bodyPr/>
          <a:lstStyle/>
          <a:p>
            <a:r>
              <a:rPr lang="en-US"/>
              <a:t>2.Extreme </a:t>
            </a:r>
            <a:r>
              <a:rPr lang="en-US" dirty="0"/>
              <a:t>Gradient Boosting(</a:t>
            </a:r>
            <a:r>
              <a:rPr lang="en-US" dirty="0" err="1"/>
              <a:t>XGBoost</a:t>
            </a:r>
            <a:r>
              <a:rPr lang="en-US" dirty="0"/>
              <a:t>)</a:t>
            </a:r>
          </a:p>
        </p:txBody>
      </p:sp>
      <p:sp>
        <p:nvSpPr>
          <p:cNvPr id="3" name="Content Placeholder 2"/>
          <p:cNvSpPr>
            <a:spLocks noGrp="1"/>
          </p:cNvSpPr>
          <p:nvPr>
            <p:ph sz="quarter" idx="1"/>
          </p:nvPr>
        </p:nvSpPr>
        <p:spPr/>
        <p:txBody>
          <a:bodyPr/>
          <a:lstStyle/>
          <a:p>
            <a:r>
              <a:rPr lang="en-US" b="0" i="0" u="none" strike="noStrike">
                <a:solidFill>
                  <a:srgbClr val="428BCA"/>
                </a:solidFill>
                <a:effectLst/>
                <a:latin typeface="Helvetica Neue"/>
                <a:hlinkClick r:id="rId2"/>
              </a:rPr>
              <a:t>Gradient boosting</a:t>
            </a:r>
            <a:r>
              <a:rPr lang="en-US" b="0" i="0">
                <a:solidFill>
                  <a:srgbClr val="555555"/>
                </a:solidFill>
                <a:effectLst/>
                <a:latin typeface="Helvetica Neue"/>
              </a:rPr>
              <a:t> refers to a class of ensemble machine learning algorithms that can be used for classification or regression predictive modeling problems.</a:t>
            </a:r>
          </a:p>
          <a:p>
            <a:r>
              <a:rPr lang="en-US" b="0" i="0">
                <a:solidFill>
                  <a:srgbClr val="555555"/>
                </a:solidFill>
                <a:effectLst/>
                <a:latin typeface="Helvetica Neue"/>
              </a:rPr>
              <a:t>Ensembles are constructed from decision tree models. </a:t>
            </a:r>
          </a:p>
          <a:p>
            <a:r>
              <a:rPr lang="en-US" b="0" i="0">
                <a:solidFill>
                  <a:srgbClr val="555555"/>
                </a:solidFill>
                <a:effectLst/>
                <a:latin typeface="Helvetica Neue"/>
              </a:rPr>
              <a:t>Trees are added one at a time to the ensemble and fit to correct the prediction errors made by prior models. </a:t>
            </a:r>
          </a:p>
          <a:p>
            <a:r>
              <a:rPr lang="en-US" b="0" i="0">
                <a:solidFill>
                  <a:srgbClr val="555555"/>
                </a:solidFill>
                <a:effectLst/>
                <a:latin typeface="Helvetica Neue"/>
              </a:rPr>
              <a:t>This is a type of ensemble machine learning model referred to as boosting.</a:t>
            </a:r>
            <a:endParaRPr lang="en-IN" dirty="0"/>
          </a:p>
        </p:txBody>
      </p:sp>
    </p:spTree>
    <p:extLst>
      <p:ext uri="{BB962C8B-B14F-4D97-AF65-F5344CB8AC3E}">
        <p14:creationId xmlns:p14="http://schemas.microsoft.com/office/powerpoint/2010/main" val="136566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15416"/>
            <a:ext cx="7467600" cy="1143000"/>
          </a:xfrm>
        </p:spPr>
        <p:txBody>
          <a:bodyPr/>
          <a:lstStyle/>
          <a:p>
            <a:r>
              <a:rPr lang="en-US" dirty="0"/>
              <a:t>Diagram</a:t>
            </a:r>
          </a:p>
        </p:txBody>
      </p:sp>
      <p:pic>
        <p:nvPicPr>
          <p:cNvPr id="3074" name="Picture 2" descr="The structure of extreme gradient boosti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7715215" cy="398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2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43408"/>
            <a:ext cx="7467600" cy="1143000"/>
          </a:xfrm>
        </p:spPr>
        <p:txBody>
          <a:bodyPr/>
          <a:lstStyle/>
          <a:p>
            <a:r>
              <a:rPr lang="en-US"/>
              <a:t>3.decision </a:t>
            </a:r>
            <a:r>
              <a:rPr lang="en-US" dirty="0"/>
              <a:t>tree</a:t>
            </a:r>
          </a:p>
        </p:txBody>
      </p:sp>
      <p:sp>
        <p:nvSpPr>
          <p:cNvPr id="6" name="Content Placeholder 5"/>
          <p:cNvSpPr>
            <a:spLocks noGrp="1"/>
          </p:cNvSpPr>
          <p:nvPr>
            <p:ph sz="quarter" idx="1"/>
          </p:nvPr>
        </p:nvSpPr>
        <p:spPr/>
        <p:txBody>
          <a:bodyPr/>
          <a:lstStyle/>
          <a:p>
            <a:r>
              <a:rPr lang="en-US" dirty="0"/>
              <a:t>A decision tree is a flowchart-like structure in which each internal node represents a "test" on an attribute (e.g. whether a coin flip comes up heads or tails)</a:t>
            </a:r>
          </a:p>
          <a:p>
            <a:r>
              <a:rPr lang="en-US" dirty="0"/>
              <a:t>Each branch represents the outcome of the test, and each leaf node represents a class label (decision taken after computing all attributes).</a:t>
            </a:r>
            <a:endParaRPr lang="en-IN" dirty="0"/>
          </a:p>
        </p:txBody>
      </p:sp>
    </p:spTree>
    <p:extLst>
      <p:ext uri="{BB962C8B-B14F-4D97-AF65-F5344CB8AC3E}">
        <p14:creationId xmlns:p14="http://schemas.microsoft.com/office/powerpoint/2010/main" val="3231333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p>
        </p:txBody>
      </p:sp>
      <p:pic>
        <p:nvPicPr>
          <p:cNvPr id="4098" name="Picture 2" descr="Decision_Tre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0663" y="1628800"/>
            <a:ext cx="6740673" cy="505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14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87424"/>
            <a:ext cx="7467600" cy="1143000"/>
          </a:xfrm>
        </p:spPr>
        <p:txBody>
          <a:bodyPr/>
          <a:lstStyle/>
          <a:p>
            <a:r>
              <a:rPr lang="en-US"/>
              <a:t>4.Extra </a:t>
            </a:r>
            <a:r>
              <a:rPr lang="en-US" dirty="0"/>
              <a:t>tree</a:t>
            </a:r>
          </a:p>
        </p:txBody>
      </p:sp>
      <p:sp>
        <p:nvSpPr>
          <p:cNvPr id="3" name="Content Placeholder 2"/>
          <p:cNvSpPr>
            <a:spLocks noGrp="1"/>
          </p:cNvSpPr>
          <p:nvPr>
            <p:ph sz="quarter" idx="1"/>
          </p:nvPr>
        </p:nvSpPr>
        <p:spPr>
          <a:xfrm>
            <a:off x="539552" y="836712"/>
            <a:ext cx="7467600" cy="4873752"/>
          </a:xfrm>
        </p:spPr>
        <p:txBody>
          <a:bodyPr>
            <a:normAutofit/>
          </a:bodyPr>
          <a:lstStyle/>
          <a:p>
            <a:pPr>
              <a:buNone/>
            </a:pPr>
            <a:endParaRPr lang="en-US" dirty="0"/>
          </a:p>
          <a:p>
            <a:r>
              <a:rPr lang="en-US" dirty="0"/>
              <a:t>Extra Trees is an ensemble machine learning algorithm that combines the predictions from many decision trees.</a:t>
            </a:r>
          </a:p>
          <a:p>
            <a:r>
              <a:rPr lang="en-US" dirty="0"/>
              <a:t>It is related to the widely used random forest algorithm. It can often achieve as-good or better performance than the random forest </a:t>
            </a:r>
            <a:r>
              <a:rPr lang="en-US" dirty="0" err="1"/>
              <a:t>algorithm,although</a:t>
            </a:r>
            <a:r>
              <a:rPr lang="en-US" dirty="0"/>
              <a:t> it uses a simpler algorithm to construct the decision trees used as members of the ensemble.</a:t>
            </a:r>
          </a:p>
        </p:txBody>
      </p:sp>
    </p:spTree>
    <p:extLst>
      <p:ext uri="{BB962C8B-B14F-4D97-AF65-F5344CB8AC3E}">
        <p14:creationId xmlns:p14="http://schemas.microsoft.com/office/powerpoint/2010/main" val="83636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7F53-2BF5-4F6F-AF46-DF33186E2F1D}"/>
              </a:ext>
            </a:extLst>
          </p:cNvPr>
          <p:cNvSpPr>
            <a:spLocks noGrp="1"/>
          </p:cNvSpPr>
          <p:nvPr>
            <p:ph type="title"/>
          </p:nvPr>
        </p:nvSpPr>
        <p:spPr>
          <a:xfrm>
            <a:off x="107504" y="-23437"/>
            <a:ext cx="7467600" cy="1143000"/>
          </a:xfrm>
        </p:spPr>
        <p:txBody>
          <a:bodyPr/>
          <a:lstStyle/>
          <a:p>
            <a:r>
              <a:rPr lang="en-US"/>
              <a:t>SYSTEM DESIGN</a:t>
            </a:r>
            <a:endParaRPr lang="en-IN"/>
          </a:p>
        </p:txBody>
      </p:sp>
      <p:pic>
        <p:nvPicPr>
          <p:cNvPr id="7" name="Content Placeholder 6">
            <a:extLst>
              <a:ext uri="{FF2B5EF4-FFF2-40B4-BE49-F238E27FC236}">
                <a16:creationId xmlns:a16="http://schemas.microsoft.com/office/drawing/2014/main" id="{C2425388-951F-4A6F-8A39-75B7B013906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75512" y="1600200"/>
            <a:ext cx="6630975" cy="4873625"/>
          </a:xfrm>
        </p:spPr>
      </p:pic>
    </p:spTree>
    <p:extLst>
      <p:ext uri="{BB962C8B-B14F-4D97-AF65-F5344CB8AC3E}">
        <p14:creationId xmlns:p14="http://schemas.microsoft.com/office/powerpoint/2010/main" val="203001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6215-FF4B-468F-9010-706D2F1B7F37}"/>
              </a:ext>
            </a:extLst>
          </p:cNvPr>
          <p:cNvSpPr>
            <a:spLocks noGrp="1"/>
          </p:cNvSpPr>
          <p:nvPr>
            <p:ph type="title"/>
          </p:nvPr>
        </p:nvSpPr>
        <p:spPr/>
        <p:txBody>
          <a:bodyPr/>
          <a:lstStyle/>
          <a:p>
            <a:r>
              <a:rPr lang="en-US"/>
              <a:t>EXPERIMENTAL SETUP</a:t>
            </a:r>
            <a:endParaRPr lang="en-IN"/>
          </a:p>
        </p:txBody>
      </p:sp>
      <p:sp>
        <p:nvSpPr>
          <p:cNvPr id="3" name="Content Placeholder 2">
            <a:extLst>
              <a:ext uri="{FF2B5EF4-FFF2-40B4-BE49-F238E27FC236}">
                <a16:creationId xmlns:a16="http://schemas.microsoft.com/office/drawing/2014/main" id="{4A14A5BD-B767-403E-B159-09E57BD48D99}"/>
              </a:ext>
            </a:extLst>
          </p:cNvPr>
          <p:cNvSpPr>
            <a:spLocks noGrp="1"/>
          </p:cNvSpPr>
          <p:nvPr>
            <p:ph sz="quarter" idx="1"/>
          </p:nvPr>
        </p:nvSpPr>
        <p:spPr>
          <a:xfrm>
            <a:off x="539552" y="1988840"/>
            <a:ext cx="7467600" cy="1900808"/>
          </a:xfrm>
        </p:spPr>
        <p:txBody>
          <a:bodyPr>
            <a:normAutofit fontScale="92500" lnSpcReduction="10000"/>
          </a:bodyPr>
          <a:lstStyle/>
          <a:p>
            <a:r>
              <a:rPr lang="en-US" b="0" i="0">
                <a:solidFill>
                  <a:srgbClr val="333333"/>
                </a:solidFill>
                <a:effectLst/>
                <a:latin typeface="Georgia" panose="02040502050405020303" pitchFamily="18" charset="0"/>
              </a:rPr>
              <a:t>The classification experiments will be conducted on Google Colab or Jupyter Notebook. </a:t>
            </a:r>
          </a:p>
          <a:p>
            <a:endParaRPr lang="en-US" b="0" i="0">
              <a:solidFill>
                <a:srgbClr val="333333"/>
              </a:solidFill>
              <a:effectLst/>
              <a:latin typeface="Georgia" panose="02040502050405020303" pitchFamily="18" charset="0"/>
            </a:endParaRPr>
          </a:p>
          <a:p>
            <a:r>
              <a:rPr lang="en-US" b="0" i="0">
                <a:solidFill>
                  <a:srgbClr val="333333"/>
                </a:solidFill>
                <a:effectLst/>
                <a:latin typeface="Georgia" panose="02040502050405020303" pitchFamily="18" charset="0"/>
              </a:rPr>
              <a:t>The ML models were implemented using the Scikit-Learn ML framework.</a:t>
            </a:r>
          </a:p>
          <a:p>
            <a:endParaRPr lang="en-IN"/>
          </a:p>
        </p:txBody>
      </p:sp>
    </p:spTree>
    <p:extLst>
      <p:ext uri="{BB962C8B-B14F-4D97-AF65-F5344CB8AC3E}">
        <p14:creationId xmlns:p14="http://schemas.microsoft.com/office/powerpoint/2010/main" val="3844070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5038-7694-4243-82F2-26877F6340ED}"/>
              </a:ext>
            </a:extLst>
          </p:cNvPr>
          <p:cNvSpPr>
            <a:spLocks noGrp="1"/>
          </p:cNvSpPr>
          <p:nvPr>
            <p:ph type="title"/>
          </p:nvPr>
        </p:nvSpPr>
        <p:spPr>
          <a:xfrm>
            <a:off x="251520" y="-243408"/>
            <a:ext cx="7467600" cy="1143000"/>
          </a:xfrm>
        </p:spPr>
        <p:txBody>
          <a:bodyPr/>
          <a:lstStyle/>
          <a:p>
            <a:r>
              <a:rPr lang="en-US"/>
              <a:t>PERFORMANCE METRICS</a:t>
            </a:r>
            <a:endParaRPr lang="en-IN"/>
          </a:p>
        </p:txBody>
      </p:sp>
      <p:sp>
        <p:nvSpPr>
          <p:cNvPr id="4" name="Rectangle 1">
            <a:extLst>
              <a:ext uri="{FF2B5EF4-FFF2-40B4-BE49-F238E27FC236}">
                <a16:creationId xmlns:a16="http://schemas.microsoft.com/office/drawing/2014/main" id="{93B4139C-3095-4B0C-830A-09DC934A8F47}"/>
              </a:ext>
            </a:extLst>
          </p:cNvPr>
          <p:cNvSpPr>
            <a:spLocks noGrp="1" noChangeArrowheads="1"/>
          </p:cNvSpPr>
          <p:nvPr>
            <p:ph sz="quarter" idx="1"/>
          </p:nvPr>
        </p:nvSpPr>
        <p:spPr bwMode="auto">
          <a:xfrm>
            <a:off x="323528" y="1232973"/>
            <a:ext cx="80648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a:ln>
                  <a:noFill/>
                </a:ln>
                <a:solidFill>
                  <a:srgbClr val="333333"/>
                </a:solidFill>
                <a:effectLst/>
                <a:latin typeface="Georgia" panose="02040502050405020303" pitchFamily="18" charset="0"/>
              </a:rPr>
              <a:t> </a:t>
            </a:r>
          </a:p>
          <a:p>
            <a:r>
              <a:rPr lang="en-US" altLang="en-US">
                <a:solidFill>
                  <a:srgbClr val="333333"/>
                </a:solidFill>
                <a:latin typeface="Georgia" panose="02040502050405020303" pitchFamily="18" charset="0"/>
              </a:rPr>
              <a:t>The credit card fraud dataset that is used in this research contains traces of legitimate and fraudulent transactions that are labeled as </a:t>
            </a:r>
            <a:r>
              <a:rPr lang="en-US" altLang="en-US">
                <a:latin typeface="MathJax_Main"/>
              </a:rPr>
              <a:t>0</a:t>
            </a:r>
            <a:r>
              <a:rPr lang="en-US" altLang="en-US">
                <a:latin typeface="MathJax_Math-italic"/>
              </a:rPr>
              <a:t>s</a:t>
            </a:r>
            <a:r>
              <a:rPr lang="en-US" altLang="en-US"/>
              <a:t> </a:t>
            </a:r>
            <a:r>
              <a:rPr lang="en-US" altLang="en-US">
                <a:solidFill>
                  <a:srgbClr val="333333"/>
                </a:solidFill>
                <a:latin typeface="Georgia" panose="02040502050405020303" pitchFamily="18" charset="0"/>
              </a:rPr>
              <a:t>and </a:t>
            </a:r>
            <a:r>
              <a:rPr lang="en-US" altLang="en-US">
                <a:latin typeface="MathJax_Main"/>
              </a:rPr>
              <a:t>1</a:t>
            </a:r>
            <a:r>
              <a:rPr lang="en-US" altLang="en-US">
                <a:latin typeface="MathJax_Math-italic"/>
              </a:rPr>
              <a:t>s</a:t>
            </a:r>
            <a:r>
              <a:rPr lang="en-US" altLang="en-US"/>
              <a:t> </a:t>
            </a:r>
            <a:r>
              <a:rPr lang="en-US" altLang="en-US">
                <a:solidFill>
                  <a:srgbClr val="333333"/>
                </a:solidFill>
                <a:latin typeface="Georgia" panose="02040502050405020303" pitchFamily="18" charset="0"/>
              </a:rPr>
              <a:t>.</a:t>
            </a:r>
          </a:p>
          <a:p>
            <a:endParaRPr lang="en-US" altLang="en-US">
              <a:solidFill>
                <a:srgbClr val="333333"/>
              </a:solidFill>
              <a:latin typeface="Georgia" panose="02040502050405020303" pitchFamily="18" charset="0"/>
            </a:endParaRPr>
          </a:p>
          <a:p>
            <a:r>
              <a:rPr lang="en-US" altLang="en-US">
                <a:solidFill>
                  <a:srgbClr val="333333"/>
                </a:solidFill>
                <a:latin typeface="Georgia" panose="02040502050405020303" pitchFamily="18" charset="0"/>
              </a:rPr>
              <a:t>Therefore, we have framed this ML task as a binary classification task. Such problems are evaluated using performance metrics that includes: the accuracy (</a:t>
            </a:r>
            <a:r>
              <a:rPr lang="en-US" altLang="en-US">
                <a:latin typeface="MathJax_Math-italic"/>
              </a:rPr>
              <a:t>AC</a:t>
            </a:r>
            <a:r>
              <a:rPr lang="en-US" altLang="en-US"/>
              <a:t> </a:t>
            </a:r>
            <a:r>
              <a:rPr lang="en-US" altLang="en-US">
                <a:solidFill>
                  <a:srgbClr val="333333"/>
                </a:solidFill>
                <a:latin typeface="Georgia" panose="02040502050405020303" pitchFamily="18" charset="0"/>
              </a:rPr>
              <a:t>), the recall (</a:t>
            </a:r>
            <a:r>
              <a:rPr lang="en-US" altLang="en-US">
                <a:latin typeface="MathJax_Math-italic"/>
              </a:rPr>
              <a:t>RC</a:t>
            </a:r>
            <a:r>
              <a:rPr lang="en-US" altLang="en-US"/>
              <a:t> </a:t>
            </a:r>
            <a:r>
              <a:rPr lang="en-US" altLang="en-US">
                <a:solidFill>
                  <a:srgbClr val="333333"/>
                </a:solidFill>
                <a:latin typeface="Georgia" panose="02040502050405020303" pitchFamily="18" charset="0"/>
              </a:rPr>
              <a:t>), and the precision (</a:t>
            </a:r>
            <a:r>
              <a:rPr lang="en-US" altLang="en-US">
                <a:latin typeface="MathJax_Math-italic"/>
              </a:rPr>
              <a:t>PR</a:t>
            </a:r>
            <a:r>
              <a:rPr lang="en-US" altLang="en-US"/>
              <a:t> </a:t>
            </a:r>
            <a:r>
              <a:rPr lang="en-US" altLang="en-US">
                <a:solidFill>
                  <a:srgbClr val="333333"/>
                </a:solidFill>
                <a:latin typeface="Georgia" panose="02040502050405020303" pitchFamily="18" charset="0"/>
              </a:rPr>
              <a:t>).</a:t>
            </a:r>
          </a:p>
          <a:p>
            <a:endParaRPr lang="en-US" altLang="en-US">
              <a:solidFill>
                <a:srgbClr val="333333"/>
              </a:solidFill>
              <a:latin typeface="Georgia" panose="02040502050405020303" pitchFamily="18" charset="0"/>
            </a:endParaRPr>
          </a:p>
          <a:p>
            <a:r>
              <a:rPr lang="en-US">
                <a:latin typeface="Georgia" panose="02040502050405020303" pitchFamily="18" charset="0"/>
              </a:rPr>
              <a:t>False positive (FP): correct transactions that are incorrectly labeled as fraudulent</a:t>
            </a:r>
            <a:endParaRPr lang="en-US" altLang="en-US">
              <a:solidFill>
                <a:srgbClr val="333333"/>
              </a:solidFill>
              <a:latin typeface="Georgia" panose="02040502050405020303" pitchFamily="18" charset="0"/>
            </a:endParaRPr>
          </a:p>
        </p:txBody>
      </p:sp>
    </p:spTree>
    <p:extLst>
      <p:ext uri="{BB962C8B-B14F-4D97-AF65-F5344CB8AC3E}">
        <p14:creationId xmlns:p14="http://schemas.microsoft.com/office/powerpoint/2010/main" val="270572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15416"/>
            <a:ext cx="7467600" cy="1143000"/>
          </a:xfrm>
        </p:spPr>
        <p:txBody>
          <a:bodyPr/>
          <a:lstStyle/>
          <a:p>
            <a:r>
              <a:rPr lang="en-US" b="1" i="1" dirty="0"/>
              <a:t>Abstract</a:t>
            </a:r>
            <a:endParaRPr lang="en-US" dirty="0"/>
          </a:p>
        </p:txBody>
      </p:sp>
      <p:sp>
        <p:nvSpPr>
          <p:cNvPr id="3" name="Content Placeholder 2"/>
          <p:cNvSpPr>
            <a:spLocks noGrp="1"/>
          </p:cNvSpPr>
          <p:nvPr>
            <p:ph sz="quarter" idx="1"/>
          </p:nvPr>
        </p:nvSpPr>
        <p:spPr>
          <a:xfrm>
            <a:off x="251520" y="795359"/>
            <a:ext cx="7467600" cy="4873752"/>
          </a:xfrm>
        </p:spPr>
        <p:txBody>
          <a:bodyPr>
            <a:noAutofit/>
          </a:bodyPr>
          <a:lstStyle/>
          <a:p>
            <a:pPr algn="just"/>
            <a:endParaRPr lang="en-US"/>
          </a:p>
          <a:p>
            <a:pPr algn="just"/>
            <a:r>
              <a:rPr lang="en-US"/>
              <a:t>The </a:t>
            </a:r>
            <a:r>
              <a:rPr lang="en-US" dirty="0"/>
              <a:t>advance in technologies such as e-commerce and financial technology (</a:t>
            </a:r>
            <a:r>
              <a:rPr lang="en-US" dirty="0" err="1"/>
              <a:t>FinTech</a:t>
            </a:r>
            <a:r>
              <a:rPr lang="en-US" dirty="0"/>
              <a:t>) applications have sparked an increase in the number of online card transactions that occur on a daily basis.</a:t>
            </a:r>
          </a:p>
          <a:p>
            <a:pPr algn="just"/>
            <a:endParaRPr lang="en-US"/>
          </a:p>
          <a:p>
            <a:pPr algn="just"/>
            <a:r>
              <a:rPr lang="en-US"/>
              <a:t> </a:t>
            </a:r>
            <a:r>
              <a:rPr lang="en-US" dirty="0"/>
              <a:t>As a result, there has been a spike in credit card fraud that affects card issuing companies, merchants, and banks. It is therefore essential to develop mechanisms that ensure the security and integrity of credit card </a:t>
            </a:r>
            <a:r>
              <a:rPr lang="en-US" dirty="0" err="1"/>
              <a:t>transactions.In</a:t>
            </a:r>
            <a:r>
              <a:rPr lang="en-US" dirty="0"/>
              <a:t> </a:t>
            </a:r>
            <a:r>
              <a:rPr lang="en-US"/>
              <a:t>this project, </a:t>
            </a:r>
            <a:r>
              <a:rPr lang="en-US" dirty="0"/>
              <a:t>we implement a machine learning (ML) based framework for credit card fraud detection using a </a:t>
            </a:r>
            <a:r>
              <a:rPr lang="en-US"/>
              <a:t>real world datasets </a:t>
            </a:r>
            <a:r>
              <a:rPr lang="en-US" dirty="0"/>
              <a:t>that were generated from European credit </a:t>
            </a:r>
            <a:r>
              <a:rPr lang="en-US"/>
              <a:t>cardholders.</a:t>
            </a:r>
            <a:endParaRPr lang="en-US" dirty="0"/>
          </a:p>
          <a:p>
            <a:pPr algn="just"/>
            <a:endParaRPr lang="en-US" dirty="0"/>
          </a:p>
        </p:txBody>
      </p:sp>
    </p:spTree>
    <p:extLst>
      <p:ext uri="{BB962C8B-B14F-4D97-AF65-F5344CB8AC3E}">
        <p14:creationId xmlns:p14="http://schemas.microsoft.com/office/powerpoint/2010/main" val="260907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ABF8-5ED8-472A-8AC9-EE081E08EF08}"/>
              </a:ext>
            </a:extLst>
          </p:cNvPr>
          <p:cNvSpPr>
            <a:spLocks noGrp="1"/>
          </p:cNvSpPr>
          <p:nvPr>
            <p:ph type="title"/>
          </p:nvPr>
        </p:nvSpPr>
        <p:spPr>
          <a:xfrm>
            <a:off x="179512" y="-387424"/>
            <a:ext cx="7467600" cy="1143000"/>
          </a:xfrm>
        </p:spPr>
        <p:txBody>
          <a:bodyPr/>
          <a:lstStyle/>
          <a:p>
            <a:r>
              <a:rPr lang="en-US"/>
              <a:t>PERFORMANCE METRICS</a:t>
            </a:r>
            <a:endParaRPr lang="en-IN"/>
          </a:p>
        </p:txBody>
      </p:sp>
      <p:sp>
        <p:nvSpPr>
          <p:cNvPr id="3" name="Content Placeholder 2">
            <a:extLst>
              <a:ext uri="{FF2B5EF4-FFF2-40B4-BE49-F238E27FC236}">
                <a16:creationId xmlns:a16="http://schemas.microsoft.com/office/drawing/2014/main" id="{7E20BE9E-82BB-4D80-92DD-F1F4E5107147}"/>
              </a:ext>
            </a:extLst>
          </p:cNvPr>
          <p:cNvSpPr>
            <a:spLocks noGrp="1"/>
          </p:cNvSpPr>
          <p:nvPr>
            <p:ph sz="quarter" idx="1"/>
          </p:nvPr>
        </p:nvSpPr>
        <p:spPr>
          <a:xfrm>
            <a:off x="323528" y="908720"/>
            <a:ext cx="7467600" cy="2692896"/>
          </a:xfrm>
        </p:spPr>
        <p:txBody>
          <a:bodyPr>
            <a:normAutofit/>
          </a:bodyPr>
          <a:lstStyle/>
          <a:p>
            <a:r>
              <a:rPr lang="en-US" b="0" i="0">
                <a:solidFill>
                  <a:srgbClr val="333333"/>
                </a:solidFill>
                <a:effectLst/>
                <a:latin typeface="Georgia" panose="02040502050405020303" pitchFamily="18" charset="0"/>
              </a:rPr>
              <a:t>False Negative (FN): fraudulent transactions that are incorrectly classified as legitimate transactions.</a:t>
            </a:r>
          </a:p>
          <a:p>
            <a:r>
              <a:rPr lang="en-US" b="0" i="0">
                <a:solidFill>
                  <a:srgbClr val="333333"/>
                </a:solidFill>
                <a:effectLst/>
                <a:latin typeface="Georgia" panose="02040502050405020303" pitchFamily="18" charset="0"/>
              </a:rPr>
              <a:t>True positive (TP): fraudulent activities that are accurately flagged fraudulent.</a:t>
            </a:r>
          </a:p>
          <a:p>
            <a:r>
              <a:rPr lang="en-US" b="0" i="0">
                <a:solidFill>
                  <a:srgbClr val="333333"/>
                </a:solidFill>
                <a:effectLst/>
                <a:latin typeface="Georgia" panose="02040502050405020303" pitchFamily="18" charset="0"/>
              </a:rPr>
              <a:t>True Negative (TN): genuine transactions that are positively classified as genuine.</a:t>
            </a:r>
            <a:endParaRPr lang="en-IN"/>
          </a:p>
        </p:txBody>
      </p:sp>
      <p:pic>
        <p:nvPicPr>
          <p:cNvPr id="5" name="Picture 4">
            <a:extLst>
              <a:ext uri="{FF2B5EF4-FFF2-40B4-BE49-F238E27FC236}">
                <a16:creationId xmlns:a16="http://schemas.microsoft.com/office/drawing/2014/main" id="{80527516-F977-4C3A-AC10-73A06575D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645024"/>
            <a:ext cx="5184576" cy="2692896"/>
          </a:xfrm>
          <a:prstGeom prst="rect">
            <a:avLst/>
          </a:prstGeom>
        </p:spPr>
      </p:pic>
    </p:spTree>
    <p:extLst>
      <p:ext uri="{BB962C8B-B14F-4D97-AF65-F5344CB8AC3E}">
        <p14:creationId xmlns:p14="http://schemas.microsoft.com/office/powerpoint/2010/main" val="2250850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674F-2828-4C21-BA41-074A0D5157E5}"/>
              </a:ext>
            </a:extLst>
          </p:cNvPr>
          <p:cNvSpPr>
            <a:spLocks noGrp="1"/>
          </p:cNvSpPr>
          <p:nvPr>
            <p:ph type="title"/>
          </p:nvPr>
        </p:nvSpPr>
        <p:spPr/>
        <p:txBody>
          <a:bodyPr/>
          <a:lstStyle/>
          <a:p>
            <a:r>
              <a:rPr lang="en-US"/>
              <a:t>Results without balancing the dataset</a:t>
            </a:r>
            <a:endParaRPr lang="en-IN"/>
          </a:p>
        </p:txBody>
      </p:sp>
      <p:graphicFrame>
        <p:nvGraphicFramePr>
          <p:cNvPr id="12" name="Table 12">
            <a:extLst>
              <a:ext uri="{FF2B5EF4-FFF2-40B4-BE49-F238E27FC236}">
                <a16:creationId xmlns:a16="http://schemas.microsoft.com/office/drawing/2014/main" id="{EE9D876E-F7D4-4EFC-AC0A-66A717D6A07C}"/>
              </a:ext>
            </a:extLst>
          </p:cNvPr>
          <p:cNvGraphicFramePr>
            <a:graphicFrameLocks noGrp="1"/>
          </p:cNvGraphicFramePr>
          <p:nvPr>
            <p:ph sz="quarter" idx="1"/>
            <p:extLst>
              <p:ext uri="{D42A27DB-BD31-4B8C-83A1-F6EECF244321}">
                <p14:modId xmlns:p14="http://schemas.microsoft.com/office/powerpoint/2010/main" val="2836707908"/>
              </p:ext>
            </p:extLst>
          </p:nvPr>
        </p:nvGraphicFramePr>
        <p:xfrm>
          <a:off x="225388" y="1556792"/>
          <a:ext cx="8523076" cy="1854200"/>
        </p:xfrm>
        <a:graphic>
          <a:graphicData uri="http://schemas.openxmlformats.org/drawingml/2006/table">
            <a:tbl>
              <a:tblPr firstRow="1" bandRow="1">
                <a:tableStyleId>{5C22544A-7EE6-4342-B048-85BDC9FD1C3A}</a:tableStyleId>
              </a:tblPr>
              <a:tblGrid>
                <a:gridCol w="2130769">
                  <a:extLst>
                    <a:ext uri="{9D8B030D-6E8A-4147-A177-3AD203B41FA5}">
                      <a16:colId xmlns:a16="http://schemas.microsoft.com/office/drawing/2014/main" val="3753023785"/>
                    </a:ext>
                  </a:extLst>
                </a:gridCol>
                <a:gridCol w="2130769">
                  <a:extLst>
                    <a:ext uri="{9D8B030D-6E8A-4147-A177-3AD203B41FA5}">
                      <a16:colId xmlns:a16="http://schemas.microsoft.com/office/drawing/2014/main" val="897573336"/>
                    </a:ext>
                  </a:extLst>
                </a:gridCol>
                <a:gridCol w="2130769">
                  <a:extLst>
                    <a:ext uri="{9D8B030D-6E8A-4147-A177-3AD203B41FA5}">
                      <a16:colId xmlns:a16="http://schemas.microsoft.com/office/drawing/2014/main" val="856203458"/>
                    </a:ext>
                  </a:extLst>
                </a:gridCol>
                <a:gridCol w="2130769">
                  <a:extLst>
                    <a:ext uri="{9D8B030D-6E8A-4147-A177-3AD203B41FA5}">
                      <a16:colId xmlns:a16="http://schemas.microsoft.com/office/drawing/2014/main" val="1284606573"/>
                    </a:ext>
                  </a:extLst>
                </a:gridCol>
              </a:tblGrid>
              <a:tr h="370840">
                <a:tc>
                  <a:txBody>
                    <a:bodyPr/>
                    <a:lstStyle/>
                    <a:p>
                      <a:r>
                        <a:rPr lang="en-US"/>
                        <a:t>Model</a:t>
                      </a:r>
                      <a:endParaRPr lang="en-IN"/>
                    </a:p>
                  </a:txBody>
                  <a:tcPr/>
                </a:tc>
                <a:tc>
                  <a:txBody>
                    <a:bodyPr/>
                    <a:lstStyle/>
                    <a:p>
                      <a:r>
                        <a:rPr lang="en-US"/>
                        <a:t>Accuracy</a:t>
                      </a:r>
                      <a:endParaRPr lang="en-IN"/>
                    </a:p>
                  </a:txBody>
                  <a:tcPr/>
                </a:tc>
                <a:tc>
                  <a:txBody>
                    <a:bodyPr/>
                    <a:lstStyle/>
                    <a:p>
                      <a:r>
                        <a:rPr lang="en-US"/>
                        <a:t>Precision</a:t>
                      </a:r>
                      <a:endParaRPr lang="en-IN"/>
                    </a:p>
                  </a:txBody>
                  <a:tcPr/>
                </a:tc>
                <a:tc>
                  <a:txBody>
                    <a:bodyPr/>
                    <a:lstStyle/>
                    <a:p>
                      <a:r>
                        <a:rPr lang="en-US"/>
                        <a:t>Recall</a:t>
                      </a:r>
                      <a:endParaRPr lang="en-IN"/>
                    </a:p>
                  </a:txBody>
                  <a:tcPr/>
                </a:tc>
                <a:extLst>
                  <a:ext uri="{0D108BD9-81ED-4DB2-BD59-A6C34878D82A}">
                    <a16:rowId xmlns:a16="http://schemas.microsoft.com/office/drawing/2014/main" val="3610517254"/>
                  </a:ext>
                </a:extLst>
              </a:tr>
              <a:tr h="370840">
                <a:tc>
                  <a:txBody>
                    <a:bodyPr/>
                    <a:lstStyle/>
                    <a:p>
                      <a:r>
                        <a:rPr lang="en-US"/>
                        <a:t>Decision tree</a:t>
                      </a:r>
                      <a:endParaRPr lang="en-IN"/>
                    </a:p>
                  </a:txBody>
                  <a:tcPr/>
                </a:tc>
                <a:tc>
                  <a:txBody>
                    <a:bodyPr/>
                    <a:lstStyle/>
                    <a:p>
                      <a:r>
                        <a:rPr lang="en-US"/>
                        <a:t>99</a:t>
                      </a:r>
                      <a:endParaRPr lang="en-IN"/>
                    </a:p>
                  </a:txBody>
                  <a:tcPr/>
                </a:tc>
                <a:tc>
                  <a:txBody>
                    <a:bodyPr/>
                    <a:lstStyle/>
                    <a:p>
                      <a:r>
                        <a:rPr lang="en-US"/>
                        <a:t>59</a:t>
                      </a:r>
                      <a:endParaRPr lang="en-IN"/>
                    </a:p>
                  </a:txBody>
                  <a:tcPr/>
                </a:tc>
                <a:tc>
                  <a:txBody>
                    <a:bodyPr/>
                    <a:lstStyle/>
                    <a:p>
                      <a:r>
                        <a:rPr lang="en-US"/>
                        <a:t>63</a:t>
                      </a:r>
                      <a:endParaRPr lang="en-IN"/>
                    </a:p>
                  </a:txBody>
                  <a:tcPr/>
                </a:tc>
                <a:extLst>
                  <a:ext uri="{0D108BD9-81ED-4DB2-BD59-A6C34878D82A}">
                    <a16:rowId xmlns:a16="http://schemas.microsoft.com/office/drawing/2014/main" val="805502509"/>
                  </a:ext>
                </a:extLst>
              </a:tr>
              <a:tr h="370840">
                <a:tc>
                  <a:txBody>
                    <a:bodyPr/>
                    <a:lstStyle/>
                    <a:p>
                      <a:r>
                        <a:rPr lang="en-US"/>
                        <a:t>Random Forest</a:t>
                      </a:r>
                      <a:endParaRPr lang="en-IN"/>
                    </a:p>
                  </a:txBody>
                  <a:tcPr/>
                </a:tc>
                <a:tc>
                  <a:txBody>
                    <a:bodyPr/>
                    <a:lstStyle/>
                    <a:p>
                      <a:r>
                        <a:rPr lang="en-US"/>
                        <a:t>99</a:t>
                      </a:r>
                      <a:endParaRPr lang="en-IN"/>
                    </a:p>
                  </a:txBody>
                  <a:tcPr/>
                </a:tc>
                <a:tc>
                  <a:txBody>
                    <a:bodyPr/>
                    <a:lstStyle/>
                    <a:p>
                      <a:r>
                        <a:rPr lang="en-US"/>
                        <a:t>97</a:t>
                      </a:r>
                      <a:endParaRPr lang="en-IN"/>
                    </a:p>
                  </a:txBody>
                  <a:tcPr/>
                </a:tc>
                <a:tc>
                  <a:txBody>
                    <a:bodyPr/>
                    <a:lstStyle/>
                    <a:p>
                      <a:r>
                        <a:rPr lang="en-US"/>
                        <a:t>37</a:t>
                      </a:r>
                      <a:endParaRPr lang="en-IN"/>
                    </a:p>
                  </a:txBody>
                  <a:tcPr/>
                </a:tc>
                <a:extLst>
                  <a:ext uri="{0D108BD9-81ED-4DB2-BD59-A6C34878D82A}">
                    <a16:rowId xmlns:a16="http://schemas.microsoft.com/office/drawing/2014/main" val="3609949801"/>
                  </a:ext>
                </a:extLst>
              </a:tr>
              <a:tr h="370840">
                <a:tc>
                  <a:txBody>
                    <a:bodyPr/>
                    <a:lstStyle/>
                    <a:p>
                      <a:r>
                        <a:rPr lang="en-US"/>
                        <a:t>Gradient Boosting</a:t>
                      </a:r>
                      <a:endParaRPr lang="en-IN"/>
                    </a:p>
                  </a:txBody>
                  <a:tcPr/>
                </a:tc>
                <a:tc>
                  <a:txBody>
                    <a:bodyPr/>
                    <a:lstStyle/>
                    <a:p>
                      <a:r>
                        <a:rPr lang="en-US"/>
                        <a:t>99</a:t>
                      </a:r>
                      <a:endParaRPr lang="en-IN"/>
                    </a:p>
                  </a:txBody>
                  <a:tcPr/>
                </a:tc>
                <a:tc>
                  <a:txBody>
                    <a:bodyPr/>
                    <a:lstStyle/>
                    <a:p>
                      <a:r>
                        <a:rPr lang="en-US"/>
                        <a:t>76</a:t>
                      </a:r>
                      <a:endParaRPr lang="en-IN"/>
                    </a:p>
                  </a:txBody>
                  <a:tcPr/>
                </a:tc>
                <a:tc>
                  <a:txBody>
                    <a:bodyPr/>
                    <a:lstStyle/>
                    <a:p>
                      <a:r>
                        <a:rPr lang="en-US"/>
                        <a:t>8</a:t>
                      </a:r>
                      <a:endParaRPr lang="en-IN"/>
                    </a:p>
                  </a:txBody>
                  <a:tcPr/>
                </a:tc>
                <a:extLst>
                  <a:ext uri="{0D108BD9-81ED-4DB2-BD59-A6C34878D82A}">
                    <a16:rowId xmlns:a16="http://schemas.microsoft.com/office/drawing/2014/main" val="2945643491"/>
                  </a:ext>
                </a:extLst>
              </a:tr>
              <a:tr h="370840">
                <a:tc>
                  <a:txBody>
                    <a:bodyPr/>
                    <a:lstStyle/>
                    <a:p>
                      <a:r>
                        <a:rPr lang="en-US"/>
                        <a:t>Extra Tree</a:t>
                      </a:r>
                      <a:endParaRPr lang="en-IN"/>
                    </a:p>
                  </a:txBody>
                  <a:tcPr/>
                </a:tc>
                <a:tc>
                  <a:txBody>
                    <a:bodyPr/>
                    <a:lstStyle/>
                    <a:p>
                      <a:r>
                        <a:rPr lang="en-US"/>
                        <a:t>99</a:t>
                      </a:r>
                      <a:endParaRPr lang="en-IN"/>
                    </a:p>
                  </a:txBody>
                  <a:tcPr/>
                </a:tc>
                <a:tc>
                  <a:txBody>
                    <a:bodyPr/>
                    <a:lstStyle/>
                    <a:p>
                      <a:r>
                        <a:rPr lang="en-US"/>
                        <a:t>93</a:t>
                      </a:r>
                      <a:endParaRPr lang="en-IN"/>
                    </a:p>
                  </a:txBody>
                  <a:tcPr/>
                </a:tc>
                <a:tc>
                  <a:txBody>
                    <a:bodyPr/>
                    <a:lstStyle/>
                    <a:p>
                      <a:r>
                        <a:rPr lang="en-US"/>
                        <a:t>33</a:t>
                      </a:r>
                      <a:endParaRPr lang="en-IN"/>
                    </a:p>
                  </a:txBody>
                  <a:tcPr/>
                </a:tc>
                <a:extLst>
                  <a:ext uri="{0D108BD9-81ED-4DB2-BD59-A6C34878D82A}">
                    <a16:rowId xmlns:a16="http://schemas.microsoft.com/office/drawing/2014/main" val="2755540930"/>
                  </a:ext>
                </a:extLst>
              </a:tr>
            </a:tbl>
          </a:graphicData>
        </a:graphic>
      </p:graphicFrame>
      <p:graphicFrame>
        <p:nvGraphicFramePr>
          <p:cNvPr id="4" name="Table 12">
            <a:extLst>
              <a:ext uri="{FF2B5EF4-FFF2-40B4-BE49-F238E27FC236}">
                <a16:creationId xmlns:a16="http://schemas.microsoft.com/office/drawing/2014/main" id="{AD77C224-9841-40D7-A2AE-607236460FB2}"/>
              </a:ext>
            </a:extLst>
          </p:cNvPr>
          <p:cNvGraphicFramePr>
            <a:graphicFrameLocks/>
          </p:cNvGraphicFramePr>
          <p:nvPr>
            <p:extLst>
              <p:ext uri="{D42A27DB-BD31-4B8C-83A1-F6EECF244321}">
                <p14:modId xmlns:p14="http://schemas.microsoft.com/office/powerpoint/2010/main" val="628386547"/>
              </p:ext>
            </p:extLst>
          </p:nvPr>
        </p:nvGraphicFramePr>
        <p:xfrm>
          <a:off x="310462" y="4581128"/>
          <a:ext cx="8523076" cy="1854200"/>
        </p:xfrm>
        <a:graphic>
          <a:graphicData uri="http://schemas.openxmlformats.org/drawingml/2006/table">
            <a:tbl>
              <a:tblPr firstRow="1" bandRow="1">
                <a:tableStyleId>{5C22544A-7EE6-4342-B048-85BDC9FD1C3A}</a:tableStyleId>
              </a:tblPr>
              <a:tblGrid>
                <a:gridCol w="2130769">
                  <a:extLst>
                    <a:ext uri="{9D8B030D-6E8A-4147-A177-3AD203B41FA5}">
                      <a16:colId xmlns:a16="http://schemas.microsoft.com/office/drawing/2014/main" val="3753023785"/>
                    </a:ext>
                  </a:extLst>
                </a:gridCol>
                <a:gridCol w="2130769">
                  <a:extLst>
                    <a:ext uri="{9D8B030D-6E8A-4147-A177-3AD203B41FA5}">
                      <a16:colId xmlns:a16="http://schemas.microsoft.com/office/drawing/2014/main" val="897573336"/>
                    </a:ext>
                  </a:extLst>
                </a:gridCol>
                <a:gridCol w="2130769">
                  <a:extLst>
                    <a:ext uri="{9D8B030D-6E8A-4147-A177-3AD203B41FA5}">
                      <a16:colId xmlns:a16="http://schemas.microsoft.com/office/drawing/2014/main" val="856203458"/>
                    </a:ext>
                  </a:extLst>
                </a:gridCol>
                <a:gridCol w="2130769">
                  <a:extLst>
                    <a:ext uri="{9D8B030D-6E8A-4147-A177-3AD203B41FA5}">
                      <a16:colId xmlns:a16="http://schemas.microsoft.com/office/drawing/2014/main" val="1284606573"/>
                    </a:ext>
                  </a:extLst>
                </a:gridCol>
              </a:tblGrid>
              <a:tr h="370840">
                <a:tc>
                  <a:txBody>
                    <a:bodyPr/>
                    <a:lstStyle/>
                    <a:p>
                      <a:r>
                        <a:rPr lang="en-US"/>
                        <a:t>Model</a:t>
                      </a:r>
                      <a:endParaRPr lang="en-IN"/>
                    </a:p>
                  </a:txBody>
                  <a:tcPr/>
                </a:tc>
                <a:tc>
                  <a:txBody>
                    <a:bodyPr/>
                    <a:lstStyle/>
                    <a:p>
                      <a:r>
                        <a:rPr lang="en-US"/>
                        <a:t>Accuracy</a:t>
                      </a:r>
                      <a:endParaRPr lang="en-IN"/>
                    </a:p>
                  </a:txBody>
                  <a:tcPr/>
                </a:tc>
                <a:tc>
                  <a:txBody>
                    <a:bodyPr/>
                    <a:lstStyle/>
                    <a:p>
                      <a:r>
                        <a:rPr lang="en-US"/>
                        <a:t>Precision</a:t>
                      </a:r>
                      <a:endParaRPr lang="en-IN"/>
                    </a:p>
                  </a:txBody>
                  <a:tcPr/>
                </a:tc>
                <a:tc>
                  <a:txBody>
                    <a:bodyPr/>
                    <a:lstStyle/>
                    <a:p>
                      <a:r>
                        <a:rPr lang="en-US"/>
                        <a:t>Recall</a:t>
                      </a:r>
                      <a:endParaRPr lang="en-IN"/>
                    </a:p>
                  </a:txBody>
                  <a:tcPr/>
                </a:tc>
                <a:extLst>
                  <a:ext uri="{0D108BD9-81ED-4DB2-BD59-A6C34878D82A}">
                    <a16:rowId xmlns:a16="http://schemas.microsoft.com/office/drawing/2014/main" val="3610517254"/>
                  </a:ext>
                </a:extLst>
              </a:tr>
              <a:tr h="370840">
                <a:tc>
                  <a:txBody>
                    <a:bodyPr/>
                    <a:lstStyle/>
                    <a:p>
                      <a:r>
                        <a:rPr lang="en-US"/>
                        <a:t>Decision tree</a:t>
                      </a:r>
                      <a:endParaRPr lang="en-IN"/>
                    </a:p>
                  </a:txBody>
                  <a:tcPr/>
                </a:tc>
                <a:tc>
                  <a:txBody>
                    <a:bodyPr/>
                    <a:lstStyle/>
                    <a:p>
                      <a:r>
                        <a:rPr lang="en-US"/>
                        <a:t>89</a:t>
                      </a:r>
                      <a:endParaRPr lang="en-IN"/>
                    </a:p>
                  </a:txBody>
                  <a:tcPr/>
                </a:tc>
                <a:tc>
                  <a:txBody>
                    <a:bodyPr/>
                    <a:lstStyle/>
                    <a:p>
                      <a:r>
                        <a:rPr lang="en-US"/>
                        <a:t>90</a:t>
                      </a:r>
                      <a:endParaRPr lang="en-IN"/>
                    </a:p>
                  </a:txBody>
                  <a:tcPr/>
                </a:tc>
                <a:tc>
                  <a:txBody>
                    <a:bodyPr/>
                    <a:lstStyle/>
                    <a:p>
                      <a:r>
                        <a:rPr lang="en-US"/>
                        <a:t>89</a:t>
                      </a:r>
                      <a:endParaRPr lang="en-IN"/>
                    </a:p>
                  </a:txBody>
                  <a:tcPr/>
                </a:tc>
                <a:extLst>
                  <a:ext uri="{0D108BD9-81ED-4DB2-BD59-A6C34878D82A}">
                    <a16:rowId xmlns:a16="http://schemas.microsoft.com/office/drawing/2014/main" val="805502509"/>
                  </a:ext>
                </a:extLst>
              </a:tr>
              <a:tr h="370840">
                <a:tc>
                  <a:txBody>
                    <a:bodyPr/>
                    <a:lstStyle/>
                    <a:p>
                      <a:r>
                        <a:rPr lang="en-US"/>
                        <a:t>Random Forest</a:t>
                      </a:r>
                      <a:endParaRPr lang="en-IN"/>
                    </a:p>
                  </a:txBody>
                  <a:tcPr/>
                </a:tc>
                <a:tc>
                  <a:txBody>
                    <a:bodyPr/>
                    <a:lstStyle/>
                    <a:p>
                      <a:r>
                        <a:rPr lang="en-US"/>
                        <a:t>92</a:t>
                      </a:r>
                      <a:endParaRPr lang="en-IN"/>
                    </a:p>
                  </a:txBody>
                  <a:tcPr/>
                </a:tc>
                <a:tc>
                  <a:txBody>
                    <a:bodyPr/>
                    <a:lstStyle/>
                    <a:p>
                      <a:r>
                        <a:rPr lang="en-US"/>
                        <a:t>96</a:t>
                      </a:r>
                      <a:endParaRPr lang="en-IN"/>
                    </a:p>
                  </a:txBody>
                  <a:tcPr/>
                </a:tc>
                <a:tc>
                  <a:txBody>
                    <a:bodyPr/>
                    <a:lstStyle/>
                    <a:p>
                      <a:r>
                        <a:rPr lang="en-US"/>
                        <a:t>88</a:t>
                      </a:r>
                      <a:endParaRPr lang="en-IN"/>
                    </a:p>
                  </a:txBody>
                  <a:tcPr/>
                </a:tc>
                <a:extLst>
                  <a:ext uri="{0D108BD9-81ED-4DB2-BD59-A6C34878D82A}">
                    <a16:rowId xmlns:a16="http://schemas.microsoft.com/office/drawing/2014/main" val="3609949801"/>
                  </a:ext>
                </a:extLst>
              </a:tr>
              <a:tr h="370840">
                <a:tc>
                  <a:txBody>
                    <a:bodyPr/>
                    <a:lstStyle/>
                    <a:p>
                      <a:r>
                        <a:rPr lang="en-US"/>
                        <a:t>Gradient Boosting</a:t>
                      </a:r>
                      <a:endParaRPr lang="en-IN"/>
                    </a:p>
                  </a:txBody>
                  <a:tcPr/>
                </a:tc>
                <a:tc>
                  <a:txBody>
                    <a:bodyPr/>
                    <a:lstStyle/>
                    <a:p>
                      <a:r>
                        <a:rPr lang="en-US"/>
                        <a:t>88</a:t>
                      </a:r>
                      <a:endParaRPr lang="en-IN"/>
                    </a:p>
                  </a:txBody>
                  <a:tcPr/>
                </a:tc>
                <a:tc>
                  <a:txBody>
                    <a:bodyPr/>
                    <a:lstStyle/>
                    <a:p>
                      <a:r>
                        <a:rPr lang="en-US"/>
                        <a:t>93</a:t>
                      </a:r>
                      <a:endParaRPr lang="en-IN"/>
                    </a:p>
                  </a:txBody>
                  <a:tcPr/>
                </a:tc>
                <a:tc>
                  <a:txBody>
                    <a:bodyPr/>
                    <a:lstStyle/>
                    <a:p>
                      <a:r>
                        <a:rPr lang="en-US"/>
                        <a:t>83</a:t>
                      </a:r>
                      <a:endParaRPr lang="en-IN"/>
                    </a:p>
                  </a:txBody>
                  <a:tcPr/>
                </a:tc>
                <a:extLst>
                  <a:ext uri="{0D108BD9-81ED-4DB2-BD59-A6C34878D82A}">
                    <a16:rowId xmlns:a16="http://schemas.microsoft.com/office/drawing/2014/main" val="2945643491"/>
                  </a:ext>
                </a:extLst>
              </a:tr>
              <a:tr h="370840">
                <a:tc>
                  <a:txBody>
                    <a:bodyPr/>
                    <a:lstStyle/>
                    <a:p>
                      <a:r>
                        <a:rPr lang="en-US"/>
                        <a:t>Extra Tree</a:t>
                      </a:r>
                      <a:endParaRPr lang="en-IN"/>
                    </a:p>
                  </a:txBody>
                  <a:tcPr/>
                </a:tc>
                <a:tc>
                  <a:txBody>
                    <a:bodyPr/>
                    <a:lstStyle/>
                    <a:p>
                      <a:r>
                        <a:rPr lang="en-US"/>
                        <a:t>89</a:t>
                      </a:r>
                      <a:endParaRPr lang="en-IN"/>
                    </a:p>
                  </a:txBody>
                  <a:tcPr/>
                </a:tc>
                <a:tc>
                  <a:txBody>
                    <a:bodyPr/>
                    <a:lstStyle/>
                    <a:p>
                      <a:r>
                        <a:rPr lang="en-US"/>
                        <a:t>89</a:t>
                      </a:r>
                      <a:endParaRPr lang="en-IN"/>
                    </a:p>
                  </a:txBody>
                  <a:tcPr/>
                </a:tc>
                <a:tc>
                  <a:txBody>
                    <a:bodyPr/>
                    <a:lstStyle/>
                    <a:p>
                      <a:r>
                        <a:rPr lang="en-US"/>
                        <a:t>87</a:t>
                      </a:r>
                      <a:endParaRPr lang="en-IN"/>
                    </a:p>
                  </a:txBody>
                  <a:tcPr/>
                </a:tc>
                <a:extLst>
                  <a:ext uri="{0D108BD9-81ED-4DB2-BD59-A6C34878D82A}">
                    <a16:rowId xmlns:a16="http://schemas.microsoft.com/office/drawing/2014/main" val="2755540930"/>
                  </a:ext>
                </a:extLst>
              </a:tr>
            </a:tbl>
          </a:graphicData>
        </a:graphic>
      </p:graphicFrame>
      <p:sp>
        <p:nvSpPr>
          <p:cNvPr id="5" name="Title 1">
            <a:extLst>
              <a:ext uri="{FF2B5EF4-FFF2-40B4-BE49-F238E27FC236}">
                <a16:creationId xmlns:a16="http://schemas.microsoft.com/office/drawing/2014/main" id="{21E74AAB-04AF-4B75-B449-49C07012217A}"/>
              </a:ext>
            </a:extLst>
          </p:cNvPr>
          <p:cNvSpPr txBox="1">
            <a:spLocks/>
          </p:cNvSpPr>
          <p:nvPr/>
        </p:nvSpPr>
        <p:spPr>
          <a:xfrm>
            <a:off x="310462" y="3212976"/>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a:t>Results after balancing the dataset</a:t>
            </a:r>
            <a:endParaRPr lang="en-IN"/>
          </a:p>
        </p:txBody>
      </p:sp>
    </p:spTree>
    <p:extLst>
      <p:ext uri="{BB962C8B-B14F-4D97-AF65-F5344CB8AC3E}">
        <p14:creationId xmlns:p14="http://schemas.microsoft.com/office/powerpoint/2010/main" val="1066105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8A3D-ACF0-47F1-97A1-C59A004EB97B}"/>
              </a:ext>
            </a:extLst>
          </p:cNvPr>
          <p:cNvSpPr>
            <a:spLocks noGrp="1"/>
          </p:cNvSpPr>
          <p:nvPr>
            <p:ph type="title"/>
          </p:nvPr>
        </p:nvSpPr>
        <p:spPr>
          <a:xfrm>
            <a:off x="251520" y="-243408"/>
            <a:ext cx="7467600" cy="1143000"/>
          </a:xfrm>
        </p:spPr>
        <p:txBody>
          <a:bodyPr/>
          <a:lstStyle/>
          <a:p>
            <a:r>
              <a:rPr lang="en-US"/>
              <a:t>CONCLUSION</a:t>
            </a:r>
            <a:endParaRPr lang="en-IN"/>
          </a:p>
        </p:txBody>
      </p:sp>
      <p:sp>
        <p:nvSpPr>
          <p:cNvPr id="3" name="Content Placeholder 2">
            <a:extLst>
              <a:ext uri="{FF2B5EF4-FFF2-40B4-BE49-F238E27FC236}">
                <a16:creationId xmlns:a16="http://schemas.microsoft.com/office/drawing/2014/main" id="{8010BBB7-3139-4120-8340-4C420F327707}"/>
              </a:ext>
            </a:extLst>
          </p:cNvPr>
          <p:cNvSpPr>
            <a:spLocks noGrp="1"/>
          </p:cNvSpPr>
          <p:nvPr>
            <p:ph sz="quarter" idx="1"/>
          </p:nvPr>
        </p:nvSpPr>
        <p:spPr>
          <a:xfrm>
            <a:off x="251520" y="992124"/>
            <a:ext cx="8352928" cy="5533220"/>
          </a:xfrm>
        </p:spPr>
        <p:txBody>
          <a:bodyPr>
            <a:normAutofit lnSpcReduction="10000"/>
          </a:bodyPr>
          <a:lstStyle/>
          <a:p>
            <a:r>
              <a:rPr lang="en-US" b="0" i="0">
                <a:solidFill>
                  <a:srgbClr val="333333"/>
                </a:solidFill>
                <a:effectLst/>
                <a:latin typeface="Georgia" panose="02040502050405020303" pitchFamily="18" charset="0"/>
              </a:rPr>
              <a:t>This project implemented several ML algorithms for credit card fraud detection using the European credit card fraud dataset that was generated in September 2013. The ML methods proposed in this work included the DT, RF, ET, XGB.</a:t>
            </a:r>
          </a:p>
          <a:p>
            <a:endParaRPr lang="en-US" b="0" i="0">
              <a:solidFill>
                <a:srgbClr val="333333"/>
              </a:solidFill>
              <a:effectLst/>
              <a:latin typeface="Georgia" panose="02040502050405020303" pitchFamily="18" charset="0"/>
            </a:endParaRPr>
          </a:p>
          <a:p>
            <a:r>
              <a:rPr lang="en-US">
                <a:solidFill>
                  <a:srgbClr val="333333"/>
                </a:solidFill>
                <a:latin typeface="Georgia" panose="02040502050405020303" pitchFamily="18" charset="0"/>
              </a:rPr>
              <a:t>Random Undersampling is used to treat the class imbalance problem.</a:t>
            </a:r>
            <a:endParaRPr lang="en-US" b="0" i="0">
              <a:solidFill>
                <a:srgbClr val="333333"/>
              </a:solidFill>
              <a:effectLst/>
              <a:latin typeface="Georgia" panose="02040502050405020303" pitchFamily="18" charset="0"/>
            </a:endParaRPr>
          </a:p>
          <a:p>
            <a:endParaRPr lang="en-US" b="0" i="0">
              <a:solidFill>
                <a:srgbClr val="333333"/>
              </a:solidFill>
              <a:effectLst/>
              <a:latin typeface="Georgia" panose="02040502050405020303" pitchFamily="18" charset="0"/>
            </a:endParaRPr>
          </a:p>
          <a:p>
            <a:r>
              <a:rPr lang="en-US">
                <a:solidFill>
                  <a:srgbClr val="333333"/>
                </a:solidFill>
                <a:latin typeface="Georgia" panose="02040502050405020303" pitchFamily="18" charset="0"/>
              </a:rPr>
              <a:t>Before balancing the dataset all models performed poorly on precision and recall.</a:t>
            </a:r>
            <a:endParaRPr lang="en-US" b="0" i="0">
              <a:solidFill>
                <a:srgbClr val="333333"/>
              </a:solidFill>
              <a:effectLst/>
              <a:latin typeface="Georgia" panose="02040502050405020303" pitchFamily="18" charset="0"/>
            </a:endParaRPr>
          </a:p>
          <a:p>
            <a:endParaRPr lang="en-US">
              <a:solidFill>
                <a:srgbClr val="333333"/>
              </a:solidFill>
              <a:latin typeface="Georgia" panose="02040502050405020303" pitchFamily="18" charset="0"/>
            </a:endParaRPr>
          </a:p>
          <a:p>
            <a:r>
              <a:rPr lang="en-US">
                <a:solidFill>
                  <a:srgbClr val="333333"/>
                </a:solidFill>
                <a:latin typeface="Georgia" panose="02040502050405020303" pitchFamily="18" charset="0"/>
              </a:rPr>
              <a:t>After balancing the dataset there is a significant improvement in performance of the models</a:t>
            </a:r>
            <a:endParaRPr lang="en-IN"/>
          </a:p>
        </p:txBody>
      </p:sp>
    </p:spTree>
    <p:extLst>
      <p:ext uri="{BB962C8B-B14F-4D97-AF65-F5344CB8AC3E}">
        <p14:creationId xmlns:p14="http://schemas.microsoft.com/office/powerpoint/2010/main" val="3140117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2B7140-99B6-4D74-91E6-6E855C8A4DB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30446" y="1700808"/>
            <a:ext cx="6883107" cy="4083199"/>
          </a:xfrm>
        </p:spPr>
      </p:pic>
      <p:sp>
        <p:nvSpPr>
          <p:cNvPr id="6" name="Rectangle 5">
            <a:extLst>
              <a:ext uri="{FF2B5EF4-FFF2-40B4-BE49-F238E27FC236}">
                <a16:creationId xmlns:a16="http://schemas.microsoft.com/office/drawing/2014/main" id="{A2BCE879-3A3E-486E-A09A-294A84A91115}"/>
              </a:ext>
            </a:extLst>
          </p:cNvPr>
          <p:cNvSpPr/>
          <p:nvPr/>
        </p:nvSpPr>
        <p:spPr>
          <a:xfrm>
            <a:off x="1905008" y="260648"/>
            <a:ext cx="4807727" cy="923330"/>
          </a:xfrm>
          <a:prstGeom prst="rect">
            <a:avLst/>
          </a:prstGeom>
          <a:noFill/>
        </p:spPr>
        <p:txBody>
          <a:bodyPr wrap="none" lIns="91440" tIns="45720" rIns="91440" bIns="45720">
            <a:spAutoFit/>
          </a:bodyPr>
          <a:lstStyle/>
          <a:p>
            <a:pPr algn="ctr"/>
            <a:r>
              <a:rPr lang="en-GB" sz="5400" b="1" cap="none" spc="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58046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799" y="620688"/>
            <a:ext cx="8147248" cy="5472608"/>
          </a:xfrm>
        </p:spPr>
        <p:txBody>
          <a:bodyPr>
            <a:noAutofit/>
          </a:bodyPr>
          <a:lstStyle/>
          <a:p>
            <a:pPr algn="just"/>
            <a:r>
              <a:rPr lang="en-US" dirty="0"/>
              <a:t>This framework was evaluated using the following ML </a:t>
            </a:r>
            <a:r>
              <a:rPr lang="en-US"/>
              <a:t>methods: Random </a:t>
            </a:r>
            <a:r>
              <a:rPr lang="en-US" dirty="0"/>
              <a:t>Forest (RF</a:t>
            </a:r>
            <a:r>
              <a:rPr lang="en-US"/>
              <a:t>), Gradient Boosting, </a:t>
            </a:r>
            <a:r>
              <a:rPr lang="en-US" dirty="0"/>
              <a:t>Decision Tree (DT), and Extra Tree (ET</a:t>
            </a:r>
            <a:r>
              <a:rPr lang="en-US"/>
              <a:t>). </a:t>
            </a:r>
          </a:p>
          <a:p>
            <a:pPr algn="just"/>
            <a:endParaRPr lang="en-US"/>
          </a:p>
          <a:p>
            <a:pPr algn="just"/>
            <a:r>
              <a:rPr lang="en-US"/>
              <a:t>Random Undersampling method is used to treat class imbalance problem.</a:t>
            </a:r>
          </a:p>
          <a:p>
            <a:pPr algn="just"/>
            <a:endParaRPr lang="en-US"/>
          </a:p>
          <a:p>
            <a:pPr algn="just"/>
            <a:r>
              <a:rPr lang="en-US"/>
              <a:t>The </a:t>
            </a:r>
            <a:r>
              <a:rPr lang="en-US" dirty="0"/>
              <a:t>models were evaluated using the accuracy, the recall, </a:t>
            </a:r>
            <a:r>
              <a:rPr lang="en-US"/>
              <a:t>the precision.</a:t>
            </a:r>
          </a:p>
          <a:p>
            <a:pPr algn="just"/>
            <a:endParaRPr lang="en-US"/>
          </a:p>
        </p:txBody>
      </p:sp>
    </p:spTree>
    <p:extLst>
      <p:ext uri="{BB962C8B-B14F-4D97-AF65-F5344CB8AC3E}">
        <p14:creationId xmlns:p14="http://schemas.microsoft.com/office/powerpoint/2010/main" val="426622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Introduction</a:t>
            </a:r>
            <a:endParaRPr lang="en-US" dirty="0"/>
          </a:p>
        </p:txBody>
      </p:sp>
      <p:sp>
        <p:nvSpPr>
          <p:cNvPr id="3" name="Content Placeholder 2"/>
          <p:cNvSpPr>
            <a:spLocks noGrp="1"/>
          </p:cNvSpPr>
          <p:nvPr>
            <p:ph sz="quarter" idx="1"/>
          </p:nvPr>
        </p:nvSpPr>
        <p:spPr/>
        <p:txBody>
          <a:bodyPr/>
          <a:lstStyle/>
          <a:p>
            <a:pPr algn="just"/>
            <a:r>
              <a:rPr lang="en-US"/>
              <a:t>Credit </a:t>
            </a:r>
            <a:r>
              <a:rPr lang="en-US" dirty="0"/>
              <a:t>card </a:t>
            </a:r>
            <a:r>
              <a:rPr lang="en-US" i="1" dirty="0"/>
              <a:t>Fraud</a:t>
            </a:r>
            <a:r>
              <a:rPr lang="en-US" dirty="0"/>
              <a:t> occurs when an unauthorized or undesirable use of a credit card is made by a criminal .</a:t>
            </a:r>
          </a:p>
          <a:p>
            <a:pPr algn="just"/>
            <a:r>
              <a:rPr lang="en-US" dirty="0"/>
              <a:t>This happens when the credit card authentication details are stolen using different types of fraudulent techniques such as intercepting an e-commerce transaction or cloning an </a:t>
            </a:r>
            <a:r>
              <a:rPr lang="en-US"/>
              <a:t>existing card.  </a:t>
            </a:r>
            <a:endParaRPr lang="en-US" dirty="0"/>
          </a:p>
        </p:txBody>
      </p:sp>
    </p:spTree>
    <p:extLst>
      <p:ext uri="{BB962C8B-B14F-4D97-AF65-F5344CB8AC3E}">
        <p14:creationId xmlns:p14="http://schemas.microsoft.com/office/powerpoint/2010/main" val="181156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In </a:t>
            </a:r>
            <a:r>
              <a:rPr lang="en-US"/>
              <a:t>this project, </a:t>
            </a:r>
            <a:r>
              <a:rPr lang="en-US" dirty="0"/>
              <a:t>we implement machine learning (ML) algorithms for credit card fraud detection that are evaluated on a real world dataset which was generated from European cardholders in September 2013</a:t>
            </a:r>
            <a:r>
              <a:rPr lang="en-US"/>
              <a:t>. </a:t>
            </a:r>
          </a:p>
          <a:p>
            <a:endParaRPr lang="en-US"/>
          </a:p>
          <a:p>
            <a:r>
              <a:rPr lang="en-US"/>
              <a:t>In this project we measure the performance of machine learning models with and without balancing the dataset.</a:t>
            </a:r>
          </a:p>
          <a:p>
            <a:endParaRPr lang="en-US" dirty="0"/>
          </a:p>
          <a:p>
            <a:endParaRPr lang="en-US" dirty="0"/>
          </a:p>
        </p:txBody>
      </p:sp>
      <p:sp>
        <p:nvSpPr>
          <p:cNvPr id="4" name="Title 1">
            <a:extLst>
              <a:ext uri="{FF2B5EF4-FFF2-40B4-BE49-F238E27FC236}">
                <a16:creationId xmlns:a16="http://schemas.microsoft.com/office/drawing/2014/main" id="{E1A7832A-E393-4097-8898-C85D4E2F3868}"/>
              </a:ext>
            </a:extLst>
          </p:cNvPr>
          <p:cNvSpPr>
            <a:spLocks noGrp="1"/>
          </p:cNvSpPr>
          <p:nvPr>
            <p:ph type="title"/>
          </p:nvPr>
        </p:nvSpPr>
        <p:spPr>
          <a:xfrm>
            <a:off x="457200" y="274638"/>
            <a:ext cx="7467600" cy="1143000"/>
          </a:xfrm>
        </p:spPr>
        <p:txBody>
          <a:bodyPr/>
          <a:lstStyle/>
          <a:p>
            <a:r>
              <a:rPr lang="en-IN" sz="3200" b="1" dirty="0"/>
              <a:t>Introduction</a:t>
            </a:r>
            <a:endParaRPr lang="en-US" dirty="0"/>
          </a:p>
        </p:txBody>
      </p:sp>
    </p:spTree>
    <p:extLst>
      <p:ext uri="{BB962C8B-B14F-4D97-AF65-F5344CB8AC3E}">
        <p14:creationId xmlns:p14="http://schemas.microsoft.com/office/powerpoint/2010/main" val="176486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467600" cy="1143000"/>
          </a:xfrm>
        </p:spPr>
        <p:txBody>
          <a:bodyPr/>
          <a:lstStyle/>
          <a:p>
            <a:r>
              <a:rPr lang="en-IN" sz="3200" b="1" dirty="0"/>
              <a:t>Dataset</a:t>
            </a:r>
            <a:endParaRPr lang="en-US" dirty="0"/>
          </a:p>
        </p:txBody>
      </p:sp>
      <p:sp>
        <p:nvSpPr>
          <p:cNvPr id="3" name="Content Placeholder 2"/>
          <p:cNvSpPr>
            <a:spLocks noGrp="1"/>
          </p:cNvSpPr>
          <p:nvPr>
            <p:ph sz="quarter" idx="1"/>
          </p:nvPr>
        </p:nvSpPr>
        <p:spPr>
          <a:xfrm>
            <a:off x="275440" y="1412776"/>
            <a:ext cx="7467600" cy="4873752"/>
          </a:xfrm>
        </p:spPr>
        <p:txBody>
          <a:bodyPr>
            <a:noAutofit/>
          </a:bodyPr>
          <a:lstStyle/>
          <a:p>
            <a:r>
              <a:rPr lang="en-US" dirty="0"/>
              <a:t>The dataset used in this research was generated from European cardholders in September 2013.</a:t>
            </a:r>
          </a:p>
          <a:p>
            <a:endParaRPr lang="en-US"/>
          </a:p>
          <a:p>
            <a:r>
              <a:rPr lang="en-US"/>
              <a:t>This </a:t>
            </a:r>
            <a:r>
              <a:rPr lang="en-US" dirty="0"/>
              <a:t>dataset </a:t>
            </a:r>
            <a:r>
              <a:rPr lang="en-US"/>
              <a:t>is synthetic.</a:t>
            </a:r>
          </a:p>
          <a:p>
            <a:endParaRPr lang="en-US"/>
          </a:p>
          <a:p>
            <a:r>
              <a:rPr lang="en-US"/>
              <a:t>Further</a:t>
            </a:r>
            <a:r>
              <a:rPr lang="en-US" dirty="0"/>
              <a:t>, the </a:t>
            </a:r>
            <a:r>
              <a:rPr lang="en-US"/>
              <a:t>dataset has 1999999 card </a:t>
            </a:r>
            <a:r>
              <a:rPr lang="en-US" dirty="0"/>
              <a:t>transactions </a:t>
            </a:r>
            <a:r>
              <a:rPr lang="en-US"/>
              <a:t>in total.</a:t>
            </a:r>
          </a:p>
          <a:p>
            <a:endParaRPr lang="en-US"/>
          </a:p>
          <a:p>
            <a:r>
              <a:rPr lang="en-US"/>
              <a:t>There are 16 features in the dataset. Some of the  </a:t>
            </a:r>
            <a:r>
              <a:rPr lang="en-US" dirty="0"/>
              <a:t>the features within the dataset </a:t>
            </a:r>
            <a:r>
              <a:rPr lang="en-US"/>
              <a:t>are numerical and some are categorical. </a:t>
            </a:r>
            <a:endParaRPr lang="en-US" dirty="0"/>
          </a:p>
        </p:txBody>
      </p:sp>
    </p:spTree>
    <p:extLst>
      <p:ext uri="{BB962C8B-B14F-4D97-AF65-F5344CB8AC3E}">
        <p14:creationId xmlns:p14="http://schemas.microsoft.com/office/powerpoint/2010/main" val="321378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4A54-3D05-4937-936C-4162657D9C39}"/>
              </a:ext>
            </a:extLst>
          </p:cNvPr>
          <p:cNvSpPr>
            <a:spLocks noGrp="1"/>
          </p:cNvSpPr>
          <p:nvPr>
            <p:ph type="title"/>
          </p:nvPr>
        </p:nvSpPr>
        <p:spPr>
          <a:xfrm>
            <a:off x="179512" y="-315416"/>
            <a:ext cx="7467600" cy="1143000"/>
          </a:xfrm>
        </p:spPr>
        <p:txBody>
          <a:bodyPr/>
          <a:lstStyle/>
          <a:p>
            <a:r>
              <a:rPr lang="en-US"/>
              <a:t>Features in dataset</a:t>
            </a:r>
            <a:endParaRPr lang="en-IN"/>
          </a:p>
        </p:txBody>
      </p:sp>
      <p:sp>
        <p:nvSpPr>
          <p:cNvPr id="9" name="Content Placeholder 8">
            <a:extLst>
              <a:ext uri="{FF2B5EF4-FFF2-40B4-BE49-F238E27FC236}">
                <a16:creationId xmlns:a16="http://schemas.microsoft.com/office/drawing/2014/main" id="{8782A4E7-1CDA-44BF-AC04-6CD9581C83AD}"/>
              </a:ext>
            </a:extLst>
          </p:cNvPr>
          <p:cNvSpPr>
            <a:spLocks noGrp="1"/>
          </p:cNvSpPr>
          <p:nvPr>
            <p:ph sz="quarter" idx="1"/>
          </p:nvPr>
        </p:nvSpPr>
        <p:spPr>
          <a:xfrm>
            <a:off x="323528" y="992124"/>
            <a:ext cx="8136904" cy="5389204"/>
          </a:xfrm>
        </p:spPr>
        <p:txBody>
          <a:bodyPr>
            <a:normAutofit/>
          </a:bodyPr>
          <a:lstStyle/>
          <a:p>
            <a:r>
              <a:rPr kumimoji="0" lang="en-US" altLang="en-US" sz="2400" b="0" i="1" u="none" strike="noStrike" cap="none" normalizeH="0" baseline="0">
                <a:ln>
                  <a:noFill/>
                </a:ln>
                <a:solidFill>
                  <a:srgbClr val="333333"/>
                </a:solidFill>
                <a:effectLst/>
                <a:latin typeface="Georgia" panose="02040502050405020303" pitchFamily="18" charset="0"/>
              </a:rPr>
              <a:t>User, Card, Year, Month, Time, Day, Amount, Use Chip, Merchant Name, Merchant City, Merchant State, MCC, Zip, Errors, Is Fraud </a:t>
            </a:r>
            <a:r>
              <a:rPr kumimoji="0" lang="en-US" altLang="en-US" sz="2400" b="0" u="none" strike="noStrike" cap="none" normalizeH="0" baseline="0">
                <a:ln>
                  <a:noFill/>
                </a:ln>
                <a:solidFill>
                  <a:srgbClr val="333333"/>
                </a:solidFill>
                <a:effectLst/>
                <a:latin typeface="Georgia" panose="02040502050405020303" pitchFamily="18" charset="0"/>
              </a:rPr>
              <a:t>are the features in the dataset.</a:t>
            </a:r>
          </a:p>
          <a:p>
            <a:endParaRPr lang="en-US" altLang="en-US">
              <a:solidFill>
                <a:srgbClr val="333333"/>
              </a:solidFill>
              <a:latin typeface="Georgia" panose="02040502050405020303" pitchFamily="18" charset="0"/>
            </a:endParaRPr>
          </a:p>
          <a:p>
            <a:r>
              <a:rPr lang="en-US" altLang="en-US">
                <a:solidFill>
                  <a:srgbClr val="333333"/>
                </a:solidFill>
                <a:latin typeface="Georgia" panose="02040502050405020303" pitchFamily="18" charset="0"/>
              </a:rPr>
              <a:t>Of these </a:t>
            </a:r>
            <a:r>
              <a:rPr kumimoji="0" lang="en-US" altLang="en-US" sz="2400" b="0" i="1" u="none" strike="noStrike" cap="none" normalizeH="0" baseline="0">
                <a:ln>
                  <a:noFill/>
                </a:ln>
                <a:solidFill>
                  <a:srgbClr val="333333"/>
                </a:solidFill>
                <a:effectLst/>
                <a:latin typeface="Georgia" panose="02040502050405020303" pitchFamily="18" charset="0"/>
              </a:rPr>
              <a:t>Use Chip, Merchant Name, Merchant City, Merchant State, MCC, Zip, Errors are categorical variables.</a:t>
            </a:r>
          </a:p>
          <a:p>
            <a:endParaRPr kumimoji="0" lang="en-US" altLang="en-US" sz="2400" b="0" u="none" strike="noStrike" cap="none" normalizeH="0" baseline="0">
              <a:ln>
                <a:noFill/>
              </a:ln>
              <a:solidFill>
                <a:srgbClr val="333333"/>
              </a:solidFill>
              <a:effectLst/>
              <a:latin typeface="Georgia" panose="02040502050405020303" pitchFamily="18" charset="0"/>
            </a:endParaRPr>
          </a:p>
          <a:p>
            <a:r>
              <a:rPr kumimoji="0" lang="en-US" altLang="en-US" sz="2400" b="0" i="1" u="none" strike="noStrike" cap="none" normalizeH="0" baseline="0">
                <a:ln>
                  <a:noFill/>
                </a:ln>
                <a:solidFill>
                  <a:srgbClr val="333333"/>
                </a:solidFill>
                <a:effectLst/>
                <a:latin typeface="Georgia" panose="02040502050405020303" pitchFamily="18" charset="0"/>
              </a:rPr>
              <a:t>User, Card, Year, Month, Time, Day, Amount</a:t>
            </a:r>
            <a:r>
              <a:rPr lang="en-US" altLang="en-US" i="1">
                <a:solidFill>
                  <a:srgbClr val="333333"/>
                </a:solidFill>
                <a:latin typeface="Georgia" panose="02040502050405020303" pitchFamily="18" charset="0"/>
              </a:rPr>
              <a:t> and are numerical variables.</a:t>
            </a:r>
          </a:p>
          <a:p>
            <a:endParaRPr kumimoji="0" lang="en-US" altLang="en-US" sz="2400" b="0" i="1" u="none" strike="noStrike" cap="none" normalizeH="0" baseline="0">
              <a:ln>
                <a:noFill/>
              </a:ln>
              <a:solidFill>
                <a:srgbClr val="333333"/>
              </a:solidFill>
              <a:effectLst/>
              <a:latin typeface="Georgia" panose="02040502050405020303" pitchFamily="18" charset="0"/>
            </a:endParaRPr>
          </a:p>
          <a:p>
            <a:r>
              <a:rPr kumimoji="0" lang="en-US" altLang="en-US" sz="2400" b="0" i="1" u="none" strike="noStrike" cap="none" normalizeH="0" baseline="0">
                <a:ln>
                  <a:noFill/>
                </a:ln>
                <a:solidFill>
                  <a:srgbClr val="333333"/>
                </a:solidFill>
                <a:effectLst/>
                <a:latin typeface="Georgia" panose="02040502050405020303" pitchFamily="18" charset="0"/>
              </a:rPr>
              <a:t>Is Fraud </a:t>
            </a:r>
            <a:r>
              <a:rPr lang="en-US" altLang="en-US">
                <a:solidFill>
                  <a:srgbClr val="333333"/>
                </a:solidFill>
                <a:latin typeface="Georgia" panose="02040502050405020303" pitchFamily="18" charset="0"/>
              </a:rPr>
              <a:t>is the target variable.</a:t>
            </a:r>
            <a:endParaRPr kumimoji="0" lang="en-US" altLang="en-US" sz="2400" b="0" u="none" strike="noStrike" cap="none" normalizeH="0" baseline="0">
              <a:ln>
                <a:noFill/>
              </a:ln>
              <a:solidFill>
                <a:srgbClr val="333333"/>
              </a:solidFill>
              <a:effectLst/>
              <a:latin typeface="Georgia" panose="02040502050405020303" pitchFamily="18" charset="0"/>
            </a:endParaRPr>
          </a:p>
          <a:p>
            <a:endParaRPr lang="en-IN" i="1"/>
          </a:p>
        </p:txBody>
      </p:sp>
    </p:spTree>
    <p:extLst>
      <p:ext uri="{BB962C8B-B14F-4D97-AF65-F5344CB8AC3E}">
        <p14:creationId xmlns:p14="http://schemas.microsoft.com/office/powerpoint/2010/main" val="232940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The class (label) is represented by the last column whereby the value of 0 represents a legitimate transaction and the value of 1 is a fraudulent </a:t>
            </a:r>
            <a:r>
              <a:rPr lang="en-US"/>
              <a:t>activity.</a:t>
            </a:r>
            <a:endParaRPr lang="en-US" dirty="0"/>
          </a:p>
        </p:txBody>
      </p:sp>
      <p:sp>
        <p:nvSpPr>
          <p:cNvPr id="4" name="Title 1">
            <a:extLst>
              <a:ext uri="{FF2B5EF4-FFF2-40B4-BE49-F238E27FC236}">
                <a16:creationId xmlns:a16="http://schemas.microsoft.com/office/drawing/2014/main" id="{8BF0A2C3-3511-4DCA-8218-F6795DF89DBC}"/>
              </a:ext>
            </a:extLst>
          </p:cNvPr>
          <p:cNvSpPr>
            <a:spLocks noGrp="1"/>
          </p:cNvSpPr>
          <p:nvPr>
            <p:ph type="title"/>
          </p:nvPr>
        </p:nvSpPr>
        <p:spPr>
          <a:xfrm>
            <a:off x="179512" y="-315416"/>
            <a:ext cx="7467600" cy="1143000"/>
          </a:xfrm>
        </p:spPr>
        <p:txBody>
          <a:bodyPr/>
          <a:lstStyle/>
          <a:p>
            <a:r>
              <a:rPr lang="en-US"/>
              <a:t>Features in dataset</a:t>
            </a:r>
            <a:endParaRPr lang="en-IN"/>
          </a:p>
        </p:txBody>
      </p:sp>
    </p:spTree>
    <p:extLst>
      <p:ext uri="{BB962C8B-B14F-4D97-AF65-F5344CB8AC3E}">
        <p14:creationId xmlns:p14="http://schemas.microsoft.com/office/powerpoint/2010/main" val="375758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37FEC-C64E-4CA6-9684-41FCA80CC605}"/>
              </a:ext>
            </a:extLst>
          </p:cNvPr>
          <p:cNvSpPr>
            <a:spLocks noGrp="1"/>
          </p:cNvSpPr>
          <p:nvPr>
            <p:ph sz="quarter" idx="1"/>
          </p:nvPr>
        </p:nvSpPr>
        <p:spPr/>
        <p:txBody>
          <a:bodyPr/>
          <a:lstStyle/>
          <a:p>
            <a:r>
              <a:rPr lang="en-US"/>
              <a:t>Decision Tree</a:t>
            </a:r>
          </a:p>
          <a:p>
            <a:endParaRPr lang="en-US"/>
          </a:p>
          <a:p>
            <a:r>
              <a:rPr lang="en-US"/>
              <a:t>Random Forest</a:t>
            </a:r>
          </a:p>
          <a:p>
            <a:endParaRPr lang="en-US"/>
          </a:p>
          <a:p>
            <a:r>
              <a:rPr lang="en-US"/>
              <a:t>Gradient Boosting</a:t>
            </a:r>
          </a:p>
          <a:p>
            <a:endParaRPr lang="en-US"/>
          </a:p>
          <a:p>
            <a:r>
              <a:rPr lang="en-US"/>
              <a:t>Extra tree</a:t>
            </a:r>
            <a:endParaRPr lang="en-IN"/>
          </a:p>
        </p:txBody>
      </p:sp>
      <p:sp>
        <p:nvSpPr>
          <p:cNvPr id="4" name="Title 1">
            <a:extLst>
              <a:ext uri="{FF2B5EF4-FFF2-40B4-BE49-F238E27FC236}">
                <a16:creationId xmlns:a16="http://schemas.microsoft.com/office/drawing/2014/main" id="{DCC8D79D-B155-4FD5-AB3A-4FE2E14A2B59}"/>
              </a:ext>
            </a:extLst>
          </p:cNvPr>
          <p:cNvSpPr>
            <a:spLocks noGrp="1"/>
          </p:cNvSpPr>
          <p:nvPr>
            <p:ph type="title"/>
          </p:nvPr>
        </p:nvSpPr>
        <p:spPr>
          <a:xfrm>
            <a:off x="179512" y="0"/>
            <a:ext cx="7467600" cy="1143000"/>
          </a:xfrm>
        </p:spPr>
        <p:txBody>
          <a:bodyPr/>
          <a:lstStyle/>
          <a:p>
            <a:r>
              <a:rPr lang="en-US"/>
              <a:t>METHODS</a:t>
            </a:r>
            <a:endParaRPr lang="en-US" sz="2400" dirty="0"/>
          </a:p>
        </p:txBody>
      </p:sp>
    </p:spTree>
    <p:extLst>
      <p:ext uri="{BB962C8B-B14F-4D97-AF65-F5344CB8AC3E}">
        <p14:creationId xmlns:p14="http://schemas.microsoft.com/office/powerpoint/2010/main" val="1357839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1483</TotalTime>
  <Words>1072</Words>
  <Application>Microsoft Office PowerPoint</Application>
  <PresentationFormat>On-screen Show (4:3)</PresentationFormat>
  <Paragraphs>134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Century Schoolbook</vt:lpstr>
      <vt:lpstr>Georgia</vt:lpstr>
      <vt:lpstr>Helvetica Neue</vt:lpstr>
      <vt:lpstr>MathJax_Main</vt:lpstr>
      <vt:lpstr>MathJax_Math-italic</vt:lpstr>
      <vt:lpstr>Wingdings</vt:lpstr>
      <vt:lpstr>Wingdings 2</vt:lpstr>
      <vt:lpstr>Oriel</vt:lpstr>
      <vt:lpstr>Performance Evaluation of Machine Learning Methods for Credit Card Fraud Detection</vt:lpstr>
      <vt:lpstr>Abstract</vt:lpstr>
      <vt:lpstr>PowerPoint Presentation</vt:lpstr>
      <vt:lpstr>Introduction</vt:lpstr>
      <vt:lpstr>Introduction</vt:lpstr>
      <vt:lpstr>Dataset</vt:lpstr>
      <vt:lpstr>Features in dataset</vt:lpstr>
      <vt:lpstr>Features in dataset</vt:lpstr>
      <vt:lpstr>METHODS</vt:lpstr>
      <vt:lpstr>1.Random Forest</vt:lpstr>
      <vt:lpstr>Diagram</vt:lpstr>
      <vt:lpstr>2.Extreme Gradient Boosting(XGBoost)</vt:lpstr>
      <vt:lpstr>Diagram</vt:lpstr>
      <vt:lpstr>3.decision tree</vt:lpstr>
      <vt:lpstr>Diagram</vt:lpstr>
      <vt:lpstr>4.Extra tree</vt:lpstr>
      <vt:lpstr>SYSTEM DESIGN</vt:lpstr>
      <vt:lpstr>EXPERIMENTAL SETUP</vt:lpstr>
      <vt:lpstr>PERFORMANCE METRICS</vt:lpstr>
      <vt:lpstr>PERFORMANCE METRICS</vt:lpstr>
      <vt:lpstr>Results without balancing the dataset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sravan</dc:creator>
  <cp:lastModifiedBy>hari krishna vinjam</cp:lastModifiedBy>
  <cp:revision>62</cp:revision>
  <dcterms:created xsi:type="dcterms:W3CDTF">2021-02-21T11:29:18Z</dcterms:created>
  <dcterms:modified xsi:type="dcterms:W3CDTF">2022-04-29T16:38:07Z</dcterms:modified>
</cp:coreProperties>
</file>