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0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36A2A10-A465-42AE-8460-BF3B157A941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55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932EA-F387-4243-A51F-C520C2844B40}"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A2A10-A465-42AE-8460-BF3B157A9419}" type="slidenum">
              <a:rPr lang="en-IN" smtClean="0"/>
              <a:t>‹#›</a:t>
            </a:fld>
            <a:endParaRPr lang="en-IN"/>
          </a:p>
        </p:txBody>
      </p:sp>
    </p:spTree>
    <p:extLst>
      <p:ext uri="{BB962C8B-B14F-4D97-AF65-F5344CB8AC3E}">
        <p14:creationId xmlns:p14="http://schemas.microsoft.com/office/powerpoint/2010/main" val="125172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444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2407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spTree>
    <p:extLst>
      <p:ext uri="{BB962C8B-B14F-4D97-AF65-F5344CB8AC3E}">
        <p14:creationId xmlns:p14="http://schemas.microsoft.com/office/powerpoint/2010/main" val="933139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552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55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722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2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spTree>
    <p:extLst>
      <p:ext uri="{BB962C8B-B14F-4D97-AF65-F5344CB8AC3E}">
        <p14:creationId xmlns:p14="http://schemas.microsoft.com/office/powerpoint/2010/main" val="392494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932EA-F387-4243-A51F-C520C2844B4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A2A10-A465-42AE-8460-BF3B157A941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084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6932EA-F387-4243-A51F-C520C2844B40}"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A2A10-A465-42AE-8460-BF3B157A9419}" type="slidenum">
              <a:rPr lang="en-IN" smtClean="0"/>
              <a:t>‹#›</a:t>
            </a:fld>
            <a:endParaRPr lang="en-IN"/>
          </a:p>
        </p:txBody>
      </p:sp>
    </p:spTree>
    <p:extLst>
      <p:ext uri="{BB962C8B-B14F-4D97-AF65-F5344CB8AC3E}">
        <p14:creationId xmlns:p14="http://schemas.microsoft.com/office/powerpoint/2010/main" val="296999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6932EA-F387-4243-A51F-C520C2844B40}" type="datetimeFigureOut">
              <a:rPr lang="en-IN" smtClean="0"/>
              <a:t>30-09-2020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6A2A10-A465-42AE-8460-BF3B157A941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65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6932EA-F387-4243-A51F-C520C2844B40}" type="datetimeFigureOut">
              <a:rPr lang="en-IN" smtClean="0"/>
              <a:t>30-09-2020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6A2A10-A465-42AE-8460-BF3B157A941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415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932EA-F387-4243-A51F-C520C2844B40}" type="datetimeFigureOut">
              <a:rPr lang="en-IN" smtClean="0"/>
              <a:t>30-09-2020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6A2A10-A465-42AE-8460-BF3B157A9419}" type="slidenum">
              <a:rPr lang="en-IN" smtClean="0"/>
              <a:t>‹#›</a:t>
            </a:fld>
            <a:endParaRPr lang="en-IN"/>
          </a:p>
        </p:txBody>
      </p:sp>
    </p:spTree>
    <p:extLst>
      <p:ext uri="{BB962C8B-B14F-4D97-AF65-F5344CB8AC3E}">
        <p14:creationId xmlns:p14="http://schemas.microsoft.com/office/powerpoint/2010/main" val="30834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932EA-F387-4243-A51F-C520C2844B40}"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A2A10-A465-42AE-8460-BF3B157A941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1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932EA-F387-4243-A51F-C520C2844B40}"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A2A10-A465-42AE-8460-BF3B157A9419}" type="slidenum">
              <a:rPr lang="en-IN" smtClean="0"/>
              <a:t>‹#›</a:t>
            </a:fld>
            <a:endParaRPr lang="en-IN"/>
          </a:p>
        </p:txBody>
      </p:sp>
    </p:spTree>
    <p:extLst>
      <p:ext uri="{BB962C8B-B14F-4D97-AF65-F5344CB8AC3E}">
        <p14:creationId xmlns:p14="http://schemas.microsoft.com/office/powerpoint/2010/main" val="340640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6932EA-F387-4243-A51F-C520C2844B40}" type="datetimeFigureOut">
              <a:rPr lang="en-IN" smtClean="0"/>
              <a:t>30-09-2020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6A2A10-A465-42AE-8460-BF3B157A9419}" type="slidenum">
              <a:rPr lang="en-IN" smtClean="0"/>
              <a:t>‹#›</a:t>
            </a:fld>
            <a:endParaRPr lang="en-IN"/>
          </a:p>
        </p:txBody>
      </p:sp>
    </p:spTree>
    <p:extLst>
      <p:ext uri="{BB962C8B-B14F-4D97-AF65-F5344CB8AC3E}">
        <p14:creationId xmlns:p14="http://schemas.microsoft.com/office/powerpoint/2010/main" val="22309018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1600" b="1" dirty="0"/>
              <a:t>Accident Severity Prediction to reduce Road Traffic Accidents in </a:t>
            </a:r>
            <a:r>
              <a:rPr lang="en-IN" sz="1600" b="1" dirty="0" err="1"/>
              <a:t>Seattle,United</a:t>
            </a:r>
            <a:r>
              <a:rPr lang="en-IN" sz="1600" b="1" dirty="0"/>
              <a:t> States Capstone Project</a:t>
            </a:r>
          </a:p>
        </p:txBody>
      </p:sp>
      <p:sp>
        <p:nvSpPr>
          <p:cNvPr id="3" name="Subtitle 2"/>
          <p:cNvSpPr>
            <a:spLocks noGrp="1"/>
          </p:cNvSpPr>
          <p:nvPr>
            <p:ph type="subTitle" idx="1"/>
          </p:nvPr>
        </p:nvSpPr>
        <p:spPr/>
        <p:txBody>
          <a:bodyPr/>
          <a:lstStyle/>
          <a:p>
            <a:r>
              <a:rPr lang="en-IN" dirty="0" smtClean="0"/>
              <a:t>                                                              </a:t>
            </a:r>
            <a:r>
              <a:rPr lang="en-IN" dirty="0"/>
              <a:t>K</a:t>
            </a:r>
            <a:r>
              <a:rPr lang="en-IN" dirty="0" smtClean="0"/>
              <a:t>alyan </a:t>
            </a:r>
            <a:r>
              <a:rPr lang="en-IN" dirty="0" err="1" smtClean="0"/>
              <a:t>Pathakamuri</a:t>
            </a:r>
            <a:endParaRPr lang="en-IN" dirty="0"/>
          </a:p>
        </p:txBody>
      </p:sp>
    </p:spTree>
    <p:extLst>
      <p:ext uri="{BB962C8B-B14F-4D97-AF65-F5344CB8AC3E}">
        <p14:creationId xmlns:p14="http://schemas.microsoft.com/office/powerpoint/2010/main" val="388653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539" y="309779"/>
            <a:ext cx="9601196" cy="1303867"/>
          </a:xfrm>
        </p:spPr>
        <p:txBody>
          <a:bodyPr/>
          <a:lstStyle/>
          <a:p>
            <a:r>
              <a:rPr lang="en-IN" dirty="0" smtClean="0"/>
              <a:t>Cumulative Result</a:t>
            </a:r>
            <a:endParaRPr lang="en-IN" dirty="0"/>
          </a:p>
        </p:txBody>
      </p:sp>
      <p:pic>
        <p:nvPicPr>
          <p:cNvPr id="4" name="Content Placeholder 3"/>
          <p:cNvPicPr>
            <a:picLocks noGrp="1" noChangeAspect="1"/>
          </p:cNvPicPr>
          <p:nvPr>
            <p:ph idx="1"/>
          </p:nvPr>
        </p:nvPicPr>
        <p:blipFill>
          <a:blip r:embed="rId2"/>
          <a:stretch>
            <a:fillRect/>
          </a:stretch>
        </p:blipFill>
        <p:spPr>
          <a:xfrm>
            <a:off x="3467100" y="2626659"/>
            <a:ext cx="5257800" cy="2523191"/>
          </a:xfrm>
          <a:prstGeom prst="rect">
            <a:avLst/>
          </a:prstGeom>
        </p:spPr>
      </p:pic>
    </p:spTree>
    <p:extLst>
      <p:ext uri="{BB962C8B-B14F-4D97-AF65-F5344CB8AC3E}">
        <p14:creationId xmlns:p14="http://schemas.microsoft.com/office/powerpoint/2010/main" val="144661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With the model build it can predict with 55% accuracy</a:t>
            </a:r>
          </a:p>
          <a:p>
            <a:r>
              <a:rPr lang="en-IN" dirty="0" smtClean="0"/>
              <a:t>To overall conclude we will be able to provide a feasible solution with the real time parameters.</a:t>
            </a:r>
          </a:p>
          <a:p>
            <a:endParaRPr lang="en-IN" dirty="0"/>
          </a:p>
        </p:txBody>
      </p:sp>
    </p:spTree>
    <p:extLst>
      <p:ext uri="{BB962C8B-B14F-4D97-AF65-F5344CB8AC3E}">
        <p14:creationId xmlns:p14="http://schemas.microsoft.com/office/powerpoint/2010/main" val="407794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5609" y="749050"/>
            <a:ext cx="9601196" cy="1303867"/>
          </a:xfrm>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Introduction/Problem</a:t>
            </a:r>
          </a:p>
          <a:p>
            <a:r>
              <a:rPr lang="en-IN" dirty="0" smtClean="0"/>
              <a:t>Data</a:t>
            </a:r>
          </a:p>
          <a:p>
            <a:r>
              <a:rPr lang="en-IN" dirty="0" smtClean="0"/>
              <a:t>Methodology</a:t>
            </a:r>
          </a:p>
          <a:p>
            <a:r>
              <a:rPr lang="en-IN" dirty="0" smtClean="0"/>
              <a:t>Results</a:t>
            </a:r>
          </a:p>
          <a:p>
            <a:r>
              <a:rPr lang="en-IN" dirty="0" smtClean="0"/>
              <a:t>Conclusion</a:t>
            </a:r>
            <a:endParaRPr lang="en-IN" dirty="0"/>
          </a:p>
        </p:txBody>
      </p:sp>
    </p:spTree>
    <p:extLst>
      <p:ext uri="{BB962C8B-B14F-4D97-AF65-F5344CB8AC3E}">
        <p14:creationId xmlns:p14="http://schemas.microsoft.com/office/powerpoint/2010/main" val="162989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375" y="686296"/>
            <a:ext cx="9601196" cy="1303867"/>
          </a:xfrm>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a:t>Road traffic accidents has brought sadness and trauma to the loved ones. A study to learn the major/Deciding factors for the cause of traffic accidents is an important area of research. In a effort to decrease the count and frequency of such fatal collisions in the neighbourhood and community, a model/method should be developed to </a:t>
            </a:r>
            <a:r>
              <a:rPr lang="en-IN" dirty="0" err="1"/>
              <a:t>analyze</a:t>
            </a:r>
            <a:r>
              <a:rPr lang="en-IN" dirty="0"/>
              <a:t> the data by considering the </a:t>
            </a:r>
            <a:r>
              <a:rPr lang="en-IN" dirty="0" err="1"/>
              <a:t>condtions</a:t>
            </a:r>
            <a:r>
              <a:rPr lang="en-IN" dirty="0"/>
              <a:t> -(Current Weather, road and visibility conditions).With the model, we will be able to alert the user to be more cautious.</a:t>
            </a:r>
          </a:p>
          <a:p>
            <a:r>
              <a:rPr lang="en-IN" dirty="0"/>
              <a:t>Objective in this project is to develop a supervised prediction model that predicts the severity of an accident given certain circumstances (the current weather, road and visibility conditions).</a:t>
            </a:r>
          </a:p>
          <a:p>
            <a:endParaRPr lang="en-IN" dirty="0"/>
          </a:p>
        </p:txBody>
      </p:sp>
    </p:spTree>
    <p:extLst>
      <p:ext uri="{BB962C8B-B14F-4D97-AF65-F5344CB8AC3E}">
        <p14:creationId xmlns:p14="http://schemas.microsoft.com/office/powerpoint/2010/main" val="136273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998" y="584968"/>
            <a:ext cx="9601196" cy="1303867"/>
          </a:xfrm>
        </p:spPr>
        <p:txBody>
          <a:bodyPr/>
          <a:lstStyle/>
          <a:p>
            <a:r>
              <a:rPr lang="en-IN" dirty="0" smtClean="0"/>
              <a:t>Data</a:t>
            </a:r>
            <a:endParaRPr lang="en-IN" dirty="0"/>
          </a:p>
        </p:txBody>
      </p:sp>
      <p:sp>
        <p:nvSpPr>
          <p:cNvPr id="3" name="Content Placeholder 2"/>
          <p:cNvSpPr>
            <a:spLocks noGrp="1"/>
          </p:cNvSpPr>
          <p:nvPr>
            <p:ph idx="1"/>
          </p:nvPr>
        </p:nvSpPr>
        <p:spPr/>
        <p:txBody>
          <a:bodyPr/>
          <a:lstStyle/>
          <a:p>
            <a:r>
              <a:rPr lang="en-IN" dirty="0"/>
              <a:t>The dataset that we will be using is a .</a:t>
            </a:r>
            <a:r>
              <a:rPr lang="en-IN" dirty="0" err="1"/>
              <a:t>csv</a:t>
            </a:r>
            <a:r>
              <a:rPr lang="en-IN" dirty="0"/>
              <a:t> file named, 'Data-Collisions'. Our target variable is 'SEVERITYCODE' as it helps measure the severity of an accident from 1 to 2. Attributes to weigh the severity of an accident are 'WEATHER', 'ROADCOND' and 'LIGHTCOND</a:t>
            </a:r>
            <a:r>
              <a:rPr lang="en-IN" dirty="0" smtClean="0"/>
              <a:t>'.</a:t>
            </a:r>
          </a:p>
          <a:p>
            <a:r>
              <a:rPr lang="en-IN" dirty="0" smtClean="0"/>
              <a:t>The </a:t>
            </a:r>
            <a:r>
              <a:rPr lang="en-IN" dirty="0"/>
              <a:t>Original dataset have many unwanted variables and values to make the dataset fit for analysis, Dataset has to be </a:t>
            </a:r>
            <a:r>
              <a:rPr lang="en-IN" dirty="0" err="1"/>
              <a:t>preprocessed</a:t>
            </a:r>
            <a:r>
              <a:rPr lang="en-IN" dirty="0"/>
              <a:t> and cleansed. Post processing the data we will used to train the machine learning model.</a:t>
            </a:r>
            <a:endParaRPr lang="en-IN" dirty="0"/>
          </a:p>
        </p:txBody>
      </p:sp>
    </p:spTree>
    <p:extLst>
      <p:ext uri="{BB962C8B-B14F-4D97-AF65-F5344CB8AC3E}">
        <p14:creationId xmlns:p14="http://schemas.microsoft.com/office/powerpoint/2010/main" val="139458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fontScale="92500" lnSpcReduction="20000"/>
          </a:bodyPr>
          <a:lstStyle/>
          <a:p>
            <a:r>
              <a:rPr lang="en-IN" dirty="0"/>
              <a:t>Exploratory Data Analysis The correlation Heat-Map of the dataset was explored. However, it did not provide much of an insight to the problem as our independent variables were shown to be Negatively correlated with the dependent variable. After that, the Pearson Coefficient and p-value were explored, which showed that the Road Condition and Light Condition had a strong relation with the Collision Severity. The initial decision of including the Weather Condition along with the Road and Light Condition was not changed.</a:t>
            </a:r>
          </a:p>
          <a:p>
            <a:r>
              <a:rPr lang="en-IN" dirty="0"/>
              <a:t>Machine Learning Algorithms &amp; Evaluation</a:t>
            </a:r>
          </a:p>
          <a:p>
            <a:r>
              <a:rPr lang="en-IN" dirty="0"/>
              <a:t>K-Nearest </a:t>
            </a:r>
            <a:r>
              <a:rPr lang="en-IN" dirty="0" err="1"/>
              <a:t>Neighbor</a:t>
            </a:r>
            <a:r>
              <a:rPr lang="en-IN" dirty="0"/>
              <a:t> (KNN)* KNN will help us predict the severity code of an outcome by finding the most similar to data point within k distance.</a:t>
            </a:r>
          </a:p>
          <a:p>
            <a:endParaRPr lang="en-IN" dirty="0"/>
          </a:p>
        </p:txBody>
      </p:sp>
    </p:spTree>
    <p:extLst>
      <p:ext uri="{BB962C8B-B14F-4D97-AF65-F5344CB8AC3E}">
        <p14:creationId xmlns:p14="http://schemas.microsoft.com/office/powerpoint/2010/main" val="5694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339" y="524932"/>
            <a:ext cx="9601196" cy="1303867"/>
          </a:xfrm>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IN" dirty="0"/>
              <a:t>Decision Tree A decision tree model gives us a layout of all possible outcomes so we can fully </a:t>
            </a:r>
            <a:r>
              <a:rPr lang="en-IN" dirty="0" err="1"/>
              <a:t>analyze</a:t>
            </a:r>
            <a:r>
              <a:rPr lang="en-IN" dirty="0"/>
              <a:t> the </a:t>
            </a:r>
            <a:r>
              <a:rPr lang="en-IN" dirty="0" err="1"/>
              <a:t>concequences</a:t>
            </a:r>
            <a:r>
              <a:rPr lang="en-IN" dirty="0"/>
              <a:t> of a decision. In this context, the decision tree observes all possible outcomes of different weather conditions.</a:t>
            </a:r>
          </a:p>
          <a:p>
            <a:r>
              <a:rPr lang="en-IN" dirty="0"/>
              <a:t>Logistic Regression Because our dataset only provides us with two severity code outcomes, our model will only predict one of those two classes. This makes our data binary, which is perfect to use with logistic regression.</a:t>
            </a:r>
          </a:p>
          <a:p>
            <a:endParaRPr lang="en-IN" dirty="0"/>
          </a:p>
        </p:txBody>
      </p:sp>
    </p:spTree>
    <p:extLst>
      <p:ext uri="{BB962C8B-B14F-4D97-AF65-F5344CB8AC3E}">
        <p14:creationId xmlns:p14="http://schemas.microsoft.com/office/powerpoint/2010/main" val="148968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598" y="569756"/>
            <a:ext cx="9601196" cy="1303867"/>
          </a:xfrm>
        </p:spPr>
        <p:txBody>
          <a:bodyPr/>
          <a:lstStyle/>
          <a:p>
            <a:r>
              <a:rPr lang="en-IN" dirty="0" smtClean="0"/>
              <a:t>KNN</a:t>
            </a:r>
            <a:endParaRPr lang="en-IN" dirty="0"/>
          </a:p>
        </p:txBody>
      </p:sp>
      <p:pic>
        <p:nvPicPr>
          <p:cNvPr id="4" name="Content Placeholder 3"/>
          <p:cNvPicPr>
            <a:picLocks noGrp="1" noChangeAspect="1"/>
          </p:cNvPicPr>
          <p:nvPr>
            <p:ph idx="1"/>
          </p:nvPr>
        </p:nvPicPr>
        <p:blipFill>
          <a:blip r:embed="rId2"/>
          <a:stretch>
            <a:fillRect/>
          </a:stretch>
        </p:blipFill>
        <p:spPr>
          <a:xfrm>
            <a:off x="4780090" y="729673"/>
            <a:ext cx="6035692" cy="5263051"/>
          </a:xfrm>
          <a:prstGeom prst="rect">
            <a:avLst/>
          </a:prstGeom>
        </p:spPr>
      </p:pic>
    </p:spTree>
    <p:extLst>
      <p:ext uri="{BB962C8B-B14F-4D97-AF65-F5344CB8AC3E}">
        <p14:creationId xmlns:p14="http://schemas.microsoft.com/office/powerpoint/2010/main" val="320764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98" y="507003"/>
            <a:ext cx="9601196" cy="1303867"/>
          </a:xfrm>
        </p:spPr>
        <p:txBody>
          <a:bodyPr/>
          <a:lstStyle/>
          <a:p>
            <a:r>
              <a:rPr lang="en-IN" dirty="0" smtClean="0"/>
              <a:t>DECISION TREE</a:t>
            </a:r>
            <a:endParaRPr lang="en-IN" dirty="0"/>
          </a:p>
        </p:txBody>
      </p:sp>
      <p:pic>
        <p:nvPicPr>
          <p:cNvPr id="4" name="Content Placeholder 3"/>
          <p:cNvPicPr>
            <a:picLocks noGrp="1" noChangeAspect="1"/>
          </p:cNvPicPr>
          <p:nvPr>
            <p:ph idx="1"/>
          </p:nvPr>
        </p:nvPicPr>
        <p:blipFill>
          <a:blip r:embed="rId2"/>
          <a:stretch>
            <a:fillRect/>
          </a:stretch>
        </p:blipFill>
        <p:spPr>
          <a:xfrm>
            <a:off x="5025415" y="851648"/>
            <a:ext cx="6063925" cy="4987832"/>
          </a:xfrm>
          <a:prstGeom prst="rect">
            <a:avLst/>
          </a:prstGeom>
        </p:spPr>
      </p:pic>
    </p:spTree>
    <p:extLst>
      <p:ext uri="{BB962C8B-B14F-4D97-AF65-F5344CB8AC3E}">
        <p14:creationId xmlns:p14="http://schemas.microsoft.com/office/powerpoint/2010/main" val="392644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9434" y="584968"/>
            <a:ext cx="9601196" cy="1303867"/>
          </a:xfrm>
        </p:spPr>
        <p:txBody>
          <a:bodyPr/>
          <a:lstStyle/>
          <a:p>
            <a:r>
              <a:rPr lang="en-IN" dirty="0" smtClean="0"/>
              <a:t>Regression</a:t>
            </a:r>
            <a:endParaRPr lang="en-IN" dirty="0"/>
          </a:p>
        </p:txBody>
      </p:sp>
      <p:pic>
        <p:nvPicPr>
          <p:cNvPr id="4" name="Content Placeholder 3"/>
          <p:cNvPicPr>
            <a:picLocks noGrp="1" noChangeAspect="1"/>
          </p:cNvPicPr>
          <p:nvPr>
            <p:ph idx="1"/>
          </p:nvPr>
        </p:nvPicPr>
        <p:blipFill>
          <a:blip r:embed="rId2"/>
          <a:stretch>
            <a:fillRect/>
          </a:stretch>
        </p:blipFill>
        <p:spPr>
          <a:xfrm>
            <a:off x="3362650" y="1080655"/>
            <a:ext cx="6797350" cy="4794683"/>
          </a:xfrm>
          <a:prstGeom prst="rect">
            <a:avLst/>
          </a:prstGeom>
        </p:spPr>
      </p:pic>
    </p:spTree>
    <p:extLst>
      <p:ext uri="{BB962C8B-B14F-4D97-AF65-F5344CB8AC3E}">
        <p14:creationId xmlns:p14="http://schemas.microsoft.com/office/powerpoint/2010/main" val="14925283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477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Accident Severity Prediction to reduce Road Traffic Accidents in Seattle,United States Capstone Project</vt:lpstr>
      <vt:lpstr>Contents</vt:lpstr>
      <vt:lpstr>Introduction</vt:lpstr>
      <vt:lpstr>Data</vt:lpstr>
      <vt:lpstr>Methodology</vt:lpstr>
      <vt:lpstr>Methodology</vt:lpstr>
      <vt:lpstr>KNN</vt:lpstr>
      <vt:lpstr>DECISION TREE</vt:lpstr>
      <vt:lpstr>Regression</vt:lpstr>
      <vt:lpstr>Cumulative Result</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 to reduce Road Traffic Accidents in Seattle,United States Capstone Project</dc:title>
  <dc:creator>kalyan pathakamuri</dc:creator>
  <cp:lastModifiedBy>kalyan pathakamuri</cp:lastModifiedBy>
  <cp:revision>3</cp:revision>
  <dcterms:created xsi:type="dcterms:W3CDTF">2020-09-30T16:49:50Z</dcterms:created>
  <dcterms:modified xsi:type="dcterms:W3CDTF">2020-09-30T17:08:42Z</dcterms:modified>
</cp:coreProperties>
</file>