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4" r:id="rId5"/>
    <p:sldId id="265" r:id="rId6"/>
    <p:sldId id="271" r:id="rId7"/>
    <p:sldId id="259" r:id="rId8"/>
    <p:sldId id="272" r:id="rId9"/>
    <p:sldId id="260" r:id="rId10"/>
    <p:sldId id="275" r:id="rId11"/>
    <p:sldId id="270" r:id="rId12"/>
    <p:sldId id="276" r:id="rId13"/>
    <p:sldId id="273" r:id="rId14"/>
    <p:sldId id="274"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28DBD71-CFAD-476A-895C-1A24854BDA75}">
          <p14:sldIdLst>
            <p14:sldId id="256"/>
            <p14:sldId id="257"/>
            <p14:sldId id="258"/>
            <p14:sldId id="264"/>
            <p14:sldId id="265"/>
            <p14:sldId id="271"/>
            <p14:sldId id="259"/>
            <p14:sldId id="272"/>
            <p14:sldId id="260"/>
          </p14:sldIdLst>
        </p14:section>
        <p14:section name="Untitled Section" id="{2E6E8FBE-6AE2-4274-82C5-13C2161FC2DB}">
          <p14:sldIdLst>
            <p14:sldId id="275"/>
            <p14:sldId id="270"/>
            <p14:sldId id="276"/>
            <p14:sldId id="273"/>
            <p14:sldId id="274"/>
          </p14:sldIdLst>
        </p14:section>
        <p14:section name="Untitled Section" id="{2B271C1F-7DB3-4804-8DDD-681B7EFC91EE}">
          <p14:sldIdLst>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37B6"/>
    <a:srgbClr val="FFFFFF"/>
    <a:srgbClr val="339933"/>
    <a:srgbClr val="EA9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6" d="100"/>
          <a:sy n="86" d="100"/>
        </p:scale>
        <p:origin x="39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5CB73-6310-42E7-86BD-4948F3B2CA5E}" type="datetimeFigureOut">
              <a:rPr lang="en-IN" smtClean="0"/>
              <a:t>13-05-2022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11D218A-1AC7-41D3-A2BC-F50F4595CECA}" type="slidenum">
              <a:rPr lang="en-IN" smtClean="0"/>
              <a:t>‹#›</a:t>
            </a:fld>
            <a:endParaRPr lang="en-IN"/>
          </a:p>
        </p:txBody>
      </p:sp>
    </p:spTree>
    <p:extLst>
      <p:ext uri="{BB962C8B-B14F-4D97-AF65-F5344CB8AC3E}">
        <p14:creationId xmlns:p14="http://schemas.microsoft.com/office/powerpoint/2010/main" val="2908113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D5CB73-6310-42E7-86BD-4948F3B2CA5E}" type="datetimeFigureOut">
              <a:rPr lang="en-IN" smtClean="0"/>
              <a:t>13-05-2022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11D218A-1AC7-41D3-A2BC-F50F4595CECA}" type="slidenum">
              <a:rPr lang="en-IN" smtClean="0"/>
              <a:t>‹#›</a:t>
            </a:fld>
            <a:endParaRPr lang="en-IN"/>
          </a:p>
        </p:txBody>
      </p:sp>
    </p:spTree>
    <p:extLst>
      <p:ext uri="{BB962C8B-B14F-4D97-AF65-F5344CB8AC3E}">
        <p14:creationId xmlns:p14="http://schemas.microsoft.com/office/powerpoint/2010/main" val="2631216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D5CB73-6310-42E7-86BD-4948F3B2CA5E}" type="datetimeFigureOut">
              <a:rPr lang="en-IN" smtClean="0"/>
              <a:t>13-05-2022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11D218A-1AC7-41D3-A2BC-F50F4595CECA}"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3970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AD5CB73-6310-42E7-86BD-4948F3B2CA5E}" type="datetimeFigureOut">
              <a:rPr lang="en-IN" smtClean="0"/>
              <a:t>13-05-2022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1D218A-1AC7-41D3-A2BC-F50F4595CECA}" type="slidenum">
              <a:rPr lang="en-IN" smtClean="0"/>
              <a:t>‹#›</a:t>
            </a:fld>
            <a:endParaRPr lang="en-IN"/>
          </a:p>
        </p:txBody>
      </p:sp>
    </p:spTree>
    <p:extLst>
      <p:ext uri="{BB962C8B-B14F-4D97-AF65-F5344CB8AC3E}">
        <p14:creationId xmlns:p14="http://schemas.microsoft.com/office/powerpoint/2010/main" val="3100102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AD5CB73-6310-42E7-86BD-4948F3B2CA5E}" type="datetimeFigureOut">
              <a:rPr lang="en-IN" smtClean="0"/>
              <a:t>13-05-2022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1D218A-1AC7-41D3-A2BC-F50F4595CECA}"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0282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AD5CB73-6310-42E7-86BD-4948F3B2CA5E}" type="datetimeFigureOut">
              <a:rPr lang="en-IN" smtClean="0"/>
              <a:t>13-05-2022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1D218A-1AC7-41D3-A2BC-F50F4595CECA}" type="slidenum">
              <a:rPr lang="en-IN" smtClean="0"/>
              <a:t>‹#›</a:t>
            </a:fld>
            <a:endParaRPr lang="en-IN"/>
          </a:p>
        </p:txBody>
      </p:sp>
    </p:spTree>
    <p:extLst>
      <p:ext uri="{BB962C8B-B14F-4D97-AF65-F5344CB8AC3E}">
        <p14:creationId xmlns:p14="http://schemas.microsoft.com/office/powerpoint/2010/main" val="30647879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D5CB73-6310-42E7-86BD-4948F3B2CA5E}" type="datetimeFigureOut">
              <a:rPr lang="en-IN" smtClean="0"/>
              <a:t>13-05-2022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11D218A-1AC7-41D3-A2BC-F50F4595CECA}" type="slidenum">
              <a:rPr lang="en-IN" smtClean="0"/>
              <a:t>‹#›</a:t>
            </a:fld>
            <a:endParaRPr lang="en-IN"/>
          </a:p>
        </p:txBody>
      </p:sp>
    </p:spTree>
    <p:extLst>
      <p:ext uri="{BB962C8B-B14F-4D97-AF65-F5344CB8AC3E}">
        <p14:creationId xmlns:p14="http://schemas.microsoft.com/office/powerpoint/2010/main" val="2441268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D5CB73-6310-42E7-86BD-4948F3B2CA5E}" type="datetimeFigureOut">
              <a:rPr lang="en-IN" smtClean="0"/>
              <a:t>13-05-2022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11D218A-1AC7-41D3-A2BC-F50F4595CECA}" type="slidenum">
              <a:rPr lang="en-IN" smtClean="0"/>
              <a:t>‹#›</a:t>
            </a:fld>
            <a:endParaRPr lang="en-IN"/>
          </a:p>
        </p:txBody>
      </p:sp>
    </p:spTree>
    <p:extLst>
      <p:ext uri="{BB962C8B-B14F-4D97-AF65-F5344CB8AC3E}">
        <p14:creationId xmlns:p14="http://schemas.microsoft.com/office/powerpoint/2010/main" val="2999699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D5CB73-6310-42E7-86BD-4948F3B2CA5E}" type="datetimeFigureOut">
              <a:rPr lang="en-IN" smtClean="0"/>
              <a:t>13-05-2022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11D218A-1AC7-41D3-A2BC-F50F4595CECA}" type="slidenum">
              <a:rPr lang="en-IN" smtClean="0"/>
              <a:t>‹#›</a:t>
            </a:fld>
            <a:endParaRPr lang="en-IN"/>
          </a:p>
        </p:txBody>
      </p:sp>
    </p:spTree>
    <p:extLst>
      <p:ext uri="{BB962C8B-B14F-4D97-AF65-F5344CB8AC3E}">
        <p14:creationId xmlns:p14="http://schemas.microsoft.com/office/powerpoint/2010/main" val="960547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D5CB73-6310-42E7-86BD-4948F3B2CA5E}" type="datetimeFigureOut">
              <a:rPr lang="en-IN" smtClean="0"/>
              <a:t>13-05-2022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11D218A-1AC7-41D3-A2BC-F50F4595CECA}" type="slidenum">
              <a:rPr lang="en-IN" smtClean="0"/>
              <a:t>‹#›</a:t>
            </a:fld>
            <a:endParaRPr lang="en-IN"/>
          </a:p>
        </p:txBody>
      </p:sp>
    </p:spTree>
    <p:extLst>
      <p:ext uri="{BB962C8B-B14F-4D97-AF65-F5344CB8AC3E}">
        <p14:creationId xmlns:p14="http://schemas.microsoft.com/office/powerpoint/2010/main" val="3302567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D5CB73-6310-42E7-86BD-4948F3B2CA5E}" type="datetimeFigureOut">
              <a:rPr lang="en-IN" smtClean="0"/>
              <a:t>13-05-2022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11D218A-1AC7-41D3-A2BC-F50F4595CECA}" type="slidenum">
              <a:rPr lang="en-IN" smtClean="0"/>
              <a:t>‹#›</a:t>
            </a:fld>
            <a:endParaRPr lang="en-IN"/>
          </a:p>
        </p:txBody>
      </p:sp>
    </p:spTree>
    <p:extLst>
      <p:ext uri="{BB962C8B-B14F-4D97-AF65-F5344CB8AC3E}">
        <p14:creationId xmlns:p14="http://schemas.microsoft.com/office/powerpoint/2010/main" val="1795143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D5CB73-6310-42E7-86BD-4948F3B2CA5E}" type="datetimeFigureOut">
              <a:rPr lang="en-IN" smtClean="0"/>
              <a:t>13-05-2022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11D218A-1AC7-41D3-A2BC-F50F4595CECA}" type="slidenum">
              <a:rPr lang="en-IN" smtClean="0"/>
              <a:t>‹#›</a:t>
            </a:fld>
            <a:endParaRPr lang="en-IN"/>
          </a:p>
        </p:txBody>
      </p:sp>
    </p:spTree>
    <p:extLst>
      <p:ext uri="{BB962C8B-B14F-4D97-AF65-F5344CB8AC3E}">
        <p14:creationId xmlns:p14="http://schemas.microsoft.com/office/powerpoint/2010/main" val="2403748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D5CB73-6310-42E7-86BD-4948F3B2CA5E}" type="datetimeFigureOut">
              <a:rPr lang="en-IN" smtClean="0"/>
              <a:t>13-05-2022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11D218A-1AC7-41D3-A2BC-F50F4595CECA}" type="slidenum">
              <a:rPr lang="en-IN" smtClean="0"/>
              <a:t>‹#›</a:t>
            </a:fld>
            <a:endParaRPr lang="en-IN"/>
          </a:p>
        </p:txBody>
      </p:sp>
    </p:spTree>
    <p:extLst>
      <p:ext uri="{BB962C8B-B14F-4D97-AF65-F5344CB8AC3E}">
        <p14:creationId xmlns:p14="http://schemas.microsoft.com/office/powerpoint/2010/main" val="271777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D5CB73-6310-42E7-86BD-4948F3B2CA5E}" type="datetimeFigureOut">
              <a:rPr lang="en-IN" smtClean="0"/>
              <a:t>13-05-2022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11D218A-1AC7-41D3-A2BC-F50F4595CECA}" type="slidenum">
              <a:rPr lang="en-IN" smtClean="0"/>
              <a:t>‹#›</a:t>
            </a:fld>
            <a:endParaRPr lang="en-IN"/>
          </a:p>
        </p:txBody>
      </p:sp>
    </p:spTree>
    <p:extLst>
      <p:ext uri="{BB962C8B-B14F-4D97-AF65-F5344CB8AC3E}">
        <p14:creationId xmlns:p14="http://schemas.microsoft.com/office/powerpoint/2010/main" val="3937945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D5CB73-6310-42E7-86BD-4948F3B2CA5E}" type="datetimeFigureOut">
              <a:rPr lang="en-IN" smtClean="0"/>
              <a:t>13-05-2022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11D218A-1AC7-41D3-A2BC-F50F4595CECA}" type="slidenum">
              <a:rPr lang="en-IN" smtClean="0"/>
              <a:t>‹#›</a:t>
            </a:fld>
            <a:endParaRPr lang="en-IN"/>
          </a:p>
        </p:txBody>
      </p:sp>
    </p:spTree>
    <p:extLst>
      <p:ext uri="{BB962C8B-B14F-4D97-AF65-F5344CB8AC3E}">
        <p14:creationId xmlns:p14="http://schemas.microsoft.com/office/powerpoint/2010/main" val="1302533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D5CB73-6310-42E7-86BD-4948F3B2CA5E}" type="datetimeFigureOut">
              <a:rPr lang="en-IN" smtClean="0"/>
              <a:t>13-05-2022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11D218A-1AC7-41D3-A2BC-F50F4595CECA}" type="slidenum">
              <a:rPr lang="en-IN" smtClean="0"/>
              <a:t>‹#›</a:t>
            </a:fld>
            <a:endParaRPr lang="en-IN"/>
          </a:p>
        </p:txBody>
      </p:sp>
    </p:spTree>
    <p:extLst>
      <p:ext uri="{BB962C8B-B14F-4D97-AF65-F5344CB8AC3E}">
        <p14:creationId xmlns:p14="http://schemas.microsoft.com/office/powerpoint/2010/main" val="752849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AD5CB73-6310-42E7-86BD-4948F3B2CA5E}" type="datetimeFigureOut">
              <a:rPr lang="en-IN" smtClean="0"/>
              <a:t>13-05-2022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11D218A-1AC7-41D3-A2BC-F50F4595CECA}" type="slidenum">
              <a:rPr lang="en-IN" smtClean="0"/>
              <a:t>‹#›</a:t>
            </a:fld>
            <a:endParaRPr lang="en-IN"/>
          </a:p>
        </p:txBody>
      </p:sp>
    </p:spTree>
    <p:extLst>
      <p:ext uri="{BB962C8B-B14F-4D97-AF65-F5344CB8AC3E}">
        <p14:creationId xmlns:p14="http://schemas.microsoft.com/office/powerpoint/2010/main" val="329328952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98;p1">
            <a:extLst>
              <a:ext uri="{FF2B5EF4-FFF2-40B4-BE49-F238E27FC236}">
                <a16:creationId xmlns:a16="http://schemas.microsoft.com/office/drawing/2014/main" id="{2D80201F-B88B-4EC7-B82F-55146B1114C6}"/>
              </a:ext>
            </a:extLst>
          </p:cNvPr>
          <p:cNvSpPr txBox="1">
            <a:spLocks noGrp="1"/>
          </p:cNvSpPr>
          <p:nvPr>
            <p:ph type="title"/>
          </p:nvPr>
        </p:nvSpPr>
        <p:spPr>
          <a:prstGeom prst="rect">
            <a:avLst/>
          </a:prstGeom>
          <a:ln>
            <a:solidFill>
              <a:schemeClr val="bg1"/>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274300" tIns="182875" rIns="274300" bIns="182875" anchor="ctr" anchorCtr="1">
            <a:noAutofit/>
          </a:bodyPr>
          <a:lstStyle/>
          <a:p>
            <a:pPr marL="0" lvl="0" indent="0" algn="ctr" rtl="0">
              <a:lnSpc>
                <a:spcPct val="90000"/>
              </a:lnSpc>
              <a:spcBef>
                <a:spcPts val="0"/>
              </a:spcBef>
              <a:spcAft>
                <a:spcPts val="0"/>
              </a:spcAft>
              <a:buClr>
                <a:srgbClr val="262626"/>
              </a:buClr>
              <a:buSzPts val="3800"/>
              <a:buFont typeface="Gill Sans" panose="020B0502020104020203"/>
              <a:buNone/>
            </a:pPr>
            <a:r>
              <a:rPr lang="en-US" sz="4800" dirty="0">
                <a:solidFill>
                  <a:srgbClr val="00B0F0"/>
                </a:solidFill>
                <a:effectLst/>
                <a:latin typeface="Bernard MT Condensed" panose="02050806060905020404" pitchFamily="18" charset="0"/>
                <a:ea typeface="Proxima Nova"/>
              </a:rPr>
              <a:t>E - Commerce Prediction and Segmentation</a:t>
            </a:r>
            <a:endParaRPr lang="en-US" sz="4800" dirty="0">
              <a:solidFill>
                <a:srgbClr val="00B0F0"/>
              </a:solidFill>
              <a:effectLst>
                <a:outerShdw blurRad="38100" dist="25400" dir="5400000" algn="ctr" rotWithShape="0">
                  <a:srgbClr val="6E747A">
                    <a:alpha val="43000"/>
                  </a:srgbClr>
                </a:outerShdw>
              </a:effectLst>
              <a:latin typeface="Bernard MT Condensed" panose="02050806060905020404" pitchFamily="18" charset="0"/>
            </a:endParaRPr>
          </a:p>
        </p:txBody>
      </p:sp>
      <p:sp>
        <p:nvSpPr>
          <p:cNvPr id="6" name="TextBox 5">
            <a:extLst>
              <a:ext uri="{FF2B5EF4-FFF2-40B4-BE49-F238E27FC236}">
                <a16:creationId xmlns:a16="http://schemas.microsoft.com/office/drawing/2014/main" id="{443FA03E-7047-4BF4-A1DB-9CC416BB8329}"/>
              </a:ext>
            </a:extLst>
          </p:cNvPr>
          <p:cNvSpPr txBox="1"/>
          <p:nvPr/>
        </p:nvSpPr>
        <p:spPr>
          <a:xfrm>
            <a:off x="2196353" y="2034988"/>
            <a:ext cx="7960659" cy="4585871"/>
          </a:xfrm>
          <a:prstGeom prst="rect">
            <a:avLst/>
          </a:prstGeom>
          <a:noFill/>
        </p:spPr>
        <p:txBody>
          <a:bodyPr wrap="square" rtlCol="0">
            <a:spAutoFit/>
          </a:bodyPr>
          <a:lstStyle/>
          <a:p>
            <a:pPr algn="ctr"/>
            <a:r>
              <a:rPr lang="en-IN" sz="2400" b="1" dirty="0">
                <a:solidFill>
                  <a:srgbClr val="C00000"/>
                </a:solidFill>
                <a:latin typeface="Britannic Bold" panose="020B0903060703020204" pitchFamily="34" charset="0"/>
              </a:rPr>
              <a:t>BATCH</a:t>
            </a:r>
            <a:r>
              <a:rPr lang="en-IN" dirty="0"/>
              <a:t> – </a:t>
            </a:r>
            <a:r>
              <a:rPr lang="en-US" sz="1800" dirty="0">
                <a:solidFill>
                  <a:schemeClr val="accent1">
                    <a:lumMod val="75000"/>
                  </a:schemeClr>
                </a:solidFill>
                <a:effectLst/>
                <a:latin typeface="Bahnschrift SemiBold SemiConden" panose="020B0502040204020203" pitchFamily="34" charset="0"/>
                <a:ea typeface="Proxima Nova"/>
              </a:rPr>
              <a:t>PGP DSE Bangalore November 2021</a:t>
            </a:r>
          </a:p>
          <a:p>
            <a:pPr algn="ctr"/>
            <a:endParaRPr lang="en-US" dirty="0">
              <a:latin typeface="Times New Roman" panose="02020603050405020304" pitchFamily="18" charset="0"/>
            </a:endParaRPr>
          </a:p>
          <a:p>
            <a:pPr algn="ctr"/>
            <a:r>
              <a:rPr lang="en-US" sz="2800" dirty="0">
                <a:solidFill>
                  <a:srgbClr val="C00000"/>
                </a:solidFill>
                <a:latin typeface="Britannic Bold" panose="020B0903060703020204" pitchFamily="34" charset="0"/>
              </a:rPr>
              <a:t>TEAM MEMBERS</a:t>
            </a:r>
          </a:p>
          <a:p>
            <a:pPr algn="ctr"/>
            <a:endParaRPr lang="en-US" dirty="0">
              <a:latin typeface="Times New Roman" panose="02020603050405020304" pitchFamily="18" charset="0"/>
            </a:endParaRPr>
          </a:p>
          <a:p>
            <a:pPr algn="ctr"/>
            <a:r>
              <a:rPr lang="en-US" dirty="0">
                <a:solidFill>
                  <a:schemeClr val="accent1">
                    <a:lumMod val="75000"/>
                  </a:schemeClr>
                </a:solidFill>
                <a:latin typeface="Bahnschrift SemiBold SemiConden" panose="020B0502040204020203" pitchFamily="34" charset="0"/>
              </a:rPr>
              <a:t>Kishalaya Dutta</a:t>
            </a:r>
          </a:p>
          <a:p>
            <a:pPr algn="ctr"/>
            <a:endParaRPr lang="en-US" dirty="0">
              <a:solidFill>
                <a:schemeClr val="accent1">
                  <a:lumMod val="75000"/>
                </a:schemeClr>
              </a:solidFill>
              <a:latin typeface="Bahnschrift SemiBold SemiConden" panose="020B0502040204020203" pitchFamily="34" charset="0"/>
            </a:endParaRPr>
          </a:p>
          <a:p>
            <a:pPr algn="ctr"/>
            <a:r>
              <a:rPr lang="en-US" sz="1800" dirty="0">
                <a:solidFill>
                  <a:schemeClr val="accent1">
                    <a:lumMod val="75000"/>
                  </a:schemeClr>
                </a:solidFill>
                <a:effectLst/>
                <a:latin typeface="Bahnschrift SemiBold SemiConden" panose="020B0502040204020203" pitchFamily="34" charset="0"/>
                <a:ea typeface="Proxima Nova"/>
                <a:cs typeface="Proxima Nova"/>
              </a:rPr>
              <a:t>Ayush Gurjar</a:t>
            </a:r>
          </a:p>
          <a:p>
            <a:pPr algn="ctr"/>
            <a:endParaRPr lang="en-IN" sz="1800" dirty="0">
              <a:solidFill>
                <a:schemeClr val="accent1">
                  <a:lumMod val="75000"/>
                </a:schemeClr>
              </a:solidFill>
              <a:effectLst/>
              <a:latin typeface="Bahnschrift SemiBold SemiConden" panose="020B0502040204020203" pitchFamily="34" charset="0"/>
              <a:ea typeface="Proxima Nova"/>
              <a:cs typeface="Proxima Nova"/>
            </a:endParaRPr>
          </a:p>
          <a:p>
            <a:pPr algn="ctr"/>
            <a:r>
              <a:rPr lang="en-US" sz="1800" dirty="0">
                <a:solidFill>
                  <a:schemeClr val="accent1">
                    <a:lumMod val="75000"/>
                  </a:schemeClr>
                </a:solidFill>
                <a:effectLst/>
                <a:latin typeface="Bahnschrift SemiBold SemiConden" panose="020B0502040204020203" pitchFamily="34" charset="0"/>
                <a:ea typeface="Proxima Nova"/>
              </a:rPr>
              <a:t>Mungara Sai Kalyan Reddy</a:t>
            </a:r>
          </a:p>
          <a:p>
            <a:pPr algn="ctr"/>
            <a:endParaRPr lang="en-US" sz="1800" dirty="0">
              <a:solidFill>
                <a:schemeClr val="accent1">
                  <a:lumMod val="75000"/>
                </a:schemeClr>
              </a:solidFill>
              <a:effectLst/>
              <a:latin typeface="Bahnschrift SemiBold SemiConden" panose="020B0502040204020203" pitchFamily="34" charset="0"/>
              <a:ea typeface="Proxima Nova"/>
            </a:endParaRPr>
          </a:p>
          <a:p>
            <a:pPr algn="ctr"/>
            <a:r>
              <a:rPr lang="en-US" sz="1800" dirty="0">
                <a:solidFill>
                  <a:schemeClr val="accent1">
                    <a:lumMod val="75000"/>
                  </a:schemeClr>
                </a:solidFill>
                <a:effectLst/>
                <a:latin typeface="Bahnschrift SemiBold SemiConden" panose="020B0502040204020203" pitchFamily="34" charset="0"/>
                <a:ea typeface="Proxima Nova"/>
                <a:cs typeface="Proxima Nova"/>
              </a:rPr>
              <a:t>Ankit Sharma</a:t>
            </a:r>
          </a:p>
          <a:p>
            <a:pPr algn="ctr"/>
            <a:endParaRPr lang="en-IN" sz="1800" dirty="0">
              <a:solidFill>
                <a:schemeClr val="accent1">
                  <a:lumMod val="75000"/>
                </a:schemeClr>
              </a:solidFill>
              <a:effectLst/>
              <a:latin typeface="Bahnschrift SemiBold SemiConden" panose="020B0502040204020203" pitchFamily="34" charset="0"/>
              <a:ea typeface="Proxima Nova"/>
              <a:cs typeface="Proxima Nova"/>
            </a:endParaRPr>
          </a:p>
          <a:p>
            <a:pPr algn="ctr"/>
            <a:r>
              <a:rPr lang="en-US" sz="1800" dirty="0">
                <a:solidFill>
                  <a:schemeClr val="accent1">
                    <a:lumMod val="75000"/>
                  </a:schemeClr>
                </a:solidFill>
                <a:effectLst/>
                <a:latin typeface="Bahnschrift SemiBold SemiConden" panose="020B0502040204020203" pitchFamily="34" charset="0"/>
                <a:ea typeface="Proxima Nova"/>
                <a:cs typeface="Proxima Nova"/>
              </a:rPr>
              <a:t>Priyanka Srivastava</a:t>
            </a:r>
            <a:endParaRPr lang="en-IN" sz="1800" dirty="0">
              <a:solidFill>
                <a:schemeClr val="accent1">
                  <a:lumMod val="75000"/>
                </a:schemeClr>
              </a:solidFill>
              <a:effectLst/>
              <a:latin typeface="Bahnschrift SemiBold SemiConden" panose="020B0502040204020203" pitchFamily="34" charset="0"/>
              <a:ea typeface="Proxima Nova"/>
              <a:cs typeface="Proxima Nova"/>
            </a:endParaRPr>
          </a:p>
          <a:p>
            <a:pPr algn="ctr"/>
            <a:endParaRPr lang="en-US" dirty="0">
              <a:latin typeface="Times New Roman" panose="02020603050405020304" pitchFamily="18" charset="0"/>
            </a:endParaRPr>
          </a:p>
          <a:p>
            <a:pPr algn="ctr"/>
            <a:r>
              <a:rPr lang="en-IN" sz="2400" dirty="0">
                <a:solidFill>
                  <a:srgbClr val="C00000"/>
                </a:solidFill>
                <a:latin typeface="Britannic Bold" panose="020B0903060703020204" pitchFamily="34" charset="0"/>
              </a:rPr>
              <a:t>MENTOR</a:t>
            </a:r>
            <a:r>
              <a:rPr lang="en-IN" dirty="0"/>
              <a:t> - </a:t>
            </a:r>
            <a:r>
              <a:rPr lang="en-US" sz="1800" dirty="0">
                <a:solidFill>
                  <a:schemeClr val="accent1">
                    <a:lumMod val="75000"/>
                  </a:schemeClr>
                </a:solidFill>
                <a:effectLst/>
                <a:latin typeface="Bahnschrift SemiBold SemiConden" panose="020B0502040204020203" pitchFamily="34" charset="0"/>
                <a:ea typeface="Proxima Nova"/>
              </a:rPr>
              <a:t>Mrs.Vidya  K</a:t>
            </a:r>
            <a:endParaRPr lang="en-IN" dirty="0">
              <a:solidFill>
                <a:schemeClr val="accent1">
                  <a:lumMod val="75000"/>
                </a:schemeClr>
              </a:solidFill>
              <a:latin typeface="Bahnschrift SemiBold SemiConden" panose="020B0502040204020203" pitchFamily="34" charset="0"/>
            </a:endParaRPr>
          </a:p>
        </p:txBody>
      </p:sp>
      <p:pic>
        <p:nvPicPr>
          <p:cNvPr id="3" name="Picture 2">
            <a:extLst>
              <a:ext uri="{FF2B5EF4-FFF2-40B4-BE49-F238E27FC236}">
                <a16:creationId xmlns:a16="http://schemas.microsoft.com/office/drawing/2014/main" id="{3660B972-BE33-437D-B9E3-873F6FA853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73" y="5862917"/>
            <a:ext cx="2329830" cy="901377"/>
          </a:xfrm>
          <a:prstGeom prst="rect">
            <a:avLst/>
          </a:prstGeom>
        </p:spPr>
      </p:pic>
      <p:pic>
        <p:nvPicPr>
          <p:cNvPr id="4" name="Picture 3">
            <a:extLst>
              <a:ext uri="{FF2B5EF4-FFF2-40B4-BE49-F238E27FC236}">
                <a16:creationId xmlns:a16="http://schemas.microsoft.com/office/drawing/2014/main" id="{31978FC5-D213-4A76-A677-BB5AD54691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1397" y="5803995"/>
            <a:ext cx="2005584" cy="816864"/>
          </a:xfrm>
          <a:prstGeom prst="rect">
            <a:avLst/>
          </a:prstGeom>
        </p:spPr>
      </p:pic>
    </p:spTree>
    <p:extLst>
      <p:ext uri="{BB962C8B-B14F-4D97-AF65-F5344CB8AC3E}">
        <p14:creationId xmlns:p14="http://schemas.microsoft.com/office/powerpoint/2010/main" val="3166534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B23C6-BBFD-0764-5852-BCE1B513B217}"/>
              </a:ext>
            </a:extLst>
          </p:cNvPr>
          <p:cNvSpPr>
            <a:spLocks noGrp="1"/>
          </p:cNvSpPr>
          <p:nvPr>
            <p:ph type="title"/>
          </p:nvPr>
        </p:nvSpPr>
        <p:spPr>
          <a:xfrm>
            <a:off x="649941" y="-8965"/>
            <a:ext cx="10515600" cy="1325563"/>
          </a:xfrm>
        </p:spPr>
        <p:txBody>
          <a:bodyPr>
            <a:normAutofit/>
          </a:bodyPr>
          <a:lstStyle/>
          <a:p>
            <a:pPr algn="ctr"/>
            <a:r>
              <a:rPr lang="en-IN" sz="5400" dirty="0">
                <a:solidFill>
                  <a:srgbClr val="00B0F0"/>
                </a:solidFill>
                <a:latin typeface="Bernard MT Condensed" panose="02050806060905020404" pitchFamily="18" charset="0"/>
              </a:rPr>
              <a:t>Statistical Analysis</a:t>
            </a:r>
          </a:p>
        </p:txBody>
      </p:sp>
      <p:sp>
        <p:nvSpPr>
          <p:cNvPr id="3" name="TextBox 2">
            <a:extLst>
              <a:ext uri="{FF2B5EF4-FFF2-40B4-BE49-F238E27FC236}">
                <a16:creationId xmlns:a16="http://schemas.microsoft.com/office/drawing/2014/main" id="{57E4D54C-7A28-1CC0-BAE1-C86DD8638EF0}"/>
              </a:ext>
            </a:extLst>
          </p:cNvPr>
          <p:cNvSpPr txBox="1"/>
          <p:nvPr/>
        </p:nvSpPr>
        <p:spPr>
          <a:xfrm>
            <a:off x="1183342" y="4706472"/>
            <a:ext cx="10264588"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2060"/>
                </a:solidFill>
                <a:latin typeface="Bahnschrift SemiCondensed" panose="020B0502040204020203" pitchFamily="34" charset="0"/>
              </a:rPr>
              <a:t>We have calculated the Pearson Correlation Coefficient on </a:t>
            </a:r>
            <a:r>
              <a:rPr lang="en-US" b="1" dirty="0">
                <a:solidFill>
                  <a:srgbClr val="002060"/>
                </a:solidFill>
                <a:latin typeface="Bahnschrift SemiCondensed" panose="020B0502040204020203" pitchFamily="34" charset="0"/>
              </a:rPr>
              <a:t>Recency and Frequency</a:t>
            </a:r>
            <a:r>
              <a:rPr lang="en-US" dirty="0">
                <a:solidFill>
                  <a:srgbClr val="002060"/>
                </a:solidFill>
                <a:latin typeface="Bahnschrift SemiCondensed" panose="020B0502040204020203" pitchFamily="34" charset="0"/>
              </a:rPr>
              <a:t>, </a:t>
            </a:r>
            <a:r>
              <a:rPr lang="en-US" b="1" dirty="0">
                <a:solidFill>
                  <a:srgbClr val="002060"/>
                </a:solidFill>
                <a:latin typeface="Bahnschrift SemiCondensed" panose="020B0502040204020203" pitchFamily="34" charset="0"/>
              </a:rPr>
              <a:t>Frequency and Total Payment</a:t>
            </a:r>
            <a:r>
              <a:rPr lang="en-US" dirty="0">
                <a:solidFill>
                  <a:srgbClr val="002060"/>
                </a:solidFill>
                <a:latin typeface="Bahnschrift SemiCondensed" panose="020B0502040204020203" pitchFamily="34" charset="0"/>
              </a:rPr>
              <a:t>,</a:t>
            </a:r>
            <a:r>
              <a:rPr lang="en-US" b="1" dirty="0">
                <a:solidFill>
                  <a:srgbClr val="002060"/>
                </a:solidFill>
                <a:latin typeface="Bahnschrift SemiCondensed" panose="020B0502040204020203" pitchFamily="34" charset="0"/>
              </a:rPr>
              <a:t> Recency and Total Payment</a:t>
            </a:r>
            <a:r>
              <a:rPr lang="en-US" dirty="0">
                <a:solidFill>
                  <a:srgbClr val="002060"/>
                </a:solidFill>
                <a:latin typeface="Bahnschrift SemiCondensed" panose="020B0502040204020203" pitchFamily="34" charset="0"/>
              </a:rPr>
              <a:t>.</a:t>
            </a:r>
          </a:p>
          <a:p>
            <a:pPr marL="285750" indent="-285750">
              <a:buFont typeface="Arial" panose="020B0604020202020204" pitchFamily="34" charset="0"/>
              <a:buChar char="•"/>
            </a:pPr>
            <a:r>
              <a:rPr lang="en-US" dirty="0">
                <a:solidFill>
                  <a:srgbClr val="002060"/>
                </a:solidFill>
                <a:latin typeface="Bahnschrift SemiCondensed" panose="020B0502040204020203" pitchFamily="34" charset="0"/>
              </a:rPr>
              <a:t>Since the </a:t>
            </a:r>
            <a:r>
              <a:rPr lang="en-US" b="1" dirty="0">
                <a:solidFill>
                  <a:srgbClr val="002060"/>
                </a:solidFill>
                <a:latin typeface="Bahnschrift SemiCondensed" panose="020B0502040204020203" pitchFamily="34" charset="0"/>
              </a:rPr>
              <a:t>p-value &lt; 0.05</a:t>
            </a:r>
            <a:r>
              <a:rPr lang="en-US" dirty="0">
                <a:solidFill>
                  <a:srgbClr val="002060"/>
                </a:solidFill>
                <a:latin typeface="Bahnschrift SemiCondensed" panose="020B0502040204020203" pitchFamily="34" charset="0"/>
              </a:rPr>
              <a:t>, we reject the null hypothesis for the first two tests implying slight correlation between the variables.</a:t>
            </a:r>
          </a:p>
          <a:p>
            <a:pPr marL="285750" indent="-285750">
              <a:buFont typeface="Arial" panose="020B0604020202020204" pitchFamily="34" charset="0"/>
              <a:buChar char="•"/>
            </a:pPr>
            <a:r>
              <a:rPr lang="en-US" dirty="0">
                <a:solidFill>
                  <a:srgbClr val="002060"/>
                </a:solidFill>
                <a:latin typeface="Bahnschrift SemiCondensed" panose="020B0502040204020203" pitchFamily="34" charset="0"/>
              </a:rPr>
              <a:t>For the last test, the </a:t>
            </a:r>
            <a:r>
              <a:rPr lang="en-US" b="1" dirty="0">
                <a:solidFill>
                  <a:srgbClr val="002060"/>
                </a:solidFill>
                <a:latin typeface="Bahnschrift SemiCondensed" panose="020B0502040204020203" pitchFamily="34" charset="0"/>
              </a:rPr>
              <a:t>p-value &gt; 0.05</a:t>
            </a:r>
            <a:r>
              <a:rPr lang="en-US" dirty="0">
                <a:solidFill>
                  <a:srgbClr val="002060"/>
                </a:solidFill>
                <a:latin typeface="Bahnschrift SemiCondensed" panose="020B0502040204020203" pitchFamily="34" charset="0"/>
              </a:rPr>
              <a:t>, we fail to reject the null hypothesis and conclude that there is no correlation between the variables.</a:t>
            </a:r>
            <a:endParaRPr lang="en-IN" dirty="0">
              <a:solidFill>
                <a:srgbClr val="002060"/>
              </a:solidFill>
              <a:latin typeface="Bahnschrift SemiCondensed" panose="020B0502040204020203" pitchFamily="34" charset="0"/>
            </a:endParaRPr>
          </a:p>
        </p:txBody>
      </p:sp>
      <p:pic>
        <p:nvPicPr>
          <p:cNvPr id="6" name="Picture 5">
            <a:extLst>
              <a:ext uri="{FF2B5EF4-FFF2-40B4-BE49-F238E27FC236}">
                <a16:creationId xmlns:a16="http://schemas.microsoft.com/office/drawing/2014/main" id="{9B754A16-C67B-E555-8DAC-439495D459BC}"/>
              </a:ext>
            </a:extLst>
          </p:cNvPr>
          <p:cNvPicPr>
            <a:picLocks noChangeAspect="1"/>
          </p:cNvPicPr>
          <p:nvPr/>
        </p:nvPicPr>
        <p:blipFill>
          <a:blip r:embed="rId2"/>
          <a:stretch>
            <a:fillRect/>
          </a:stretch>
        </p:blipFill>
        <p:spPr>
          <a:xfrm>
            <a:off x="1183342" y="905521"/>
            <a:ext cx="9413590" cy="3701989"/>
          </a:xfrm>
          <a:prstGeom prst="rect">
            <a:avLst/>
          </a:prstGeom>
        </p:spPr>
      </p:pic>
    </p:spTree>
    <p:extLst>
      <p:ext uri="{BB962C8B-B14F-4D97-AF65-F5344CB8AC3E}">
        <p14:creationId xmlns:p14="http://schemas.microsoft.com/office/powerpoint/2010/main" val="499517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408559-B4B0-FF5A-5DAF-8123897FDA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527" y="2143454"/>
            <a:ext cx="2643573" cy="2751275"/>
          </a:xfrm>
          <a:prstGeom prst="rect">
            <a:avLst/>
          </a:prstGeom>
        </p:spPr>
      </p:pic>
      <p:sp>
        <p:nvSpPr>
          <p:cNvPr id="6" name="TextBox 5">
            <a:extLst>
              <a:ext uri="{FF2B5EF4-FFF2-40B4-BE49-F238E27FC236}">
                <a16:creationId xmlns:a16="http://schemas.microsoft.com/office/drawing/2014/main" id="{F16ED644-DEBA-120B-4874-05938C97C063}"/>
              </a:ext>
            </a:extLst>
          </p:cNvPr>
          <p:cNvSpPr txBox="1"/>
          <p:nvPr/>
        </p:nvSpPr>
        <p:spPr>
          <a:xfrm>
            <a:off x="-356945" y="1725934"/>
            <a:ext cx="4043082" cy="369332"/>
          </a:xfrm>
          <a:prstGeom prst="rect">
            <a:avLst/>
          </a:prstGeom>
          <a:noFill/>
        </p:spPr>
        <p:txBody>
          <a:bodyPr wrap="square" rtlCol="0">
            <a:spAutoFit/>
          </a:bodyPr>
          <a:lstStyle/>
          <a:p>
            <a:pPr algn="ctr"/>
            <a:r>
              <a:rPr lang="en-IN" b="1" u="sng" dirty="0">
                <a:solidFill>
                  <a:srgbClr val="2637B6"/>
                </a:solidFill>
                <a:latin typeface="Baskerville Old Face" panose="02020602080505020303" pitchFamily="18" charset="0"/>
              </a:rPr>
              <a:t>Revenue From Each Cluster</a:t>
            </a:r>
          </a:p>
        </p:txBody>
      </p:sp>
      <p:sp>
        <p:nvSpPr>
          <p:cNvPr id="7" name="TextBox 6">
            <a:extLst>
              <a:ext uri="{FF2B5EF4-FFF2-40B4-BE49-F238E27FC236}">
                <a16:creationId xmlns:a16="http://schemas.microsoft.com/office/drawing/2014/main" id="{5CB86415-0EAF-56E0-7352-08ACAE645C5E}"/>
              </a:ext>
            </a:extLst>
          </p:cNvPr>
          <p:cNvSpPr txBox="1"/>
          <p:nvPr/>
        </p:nvSpPr>
        <p:spPr>
          <a:xfrm>
            <a:off x="117679" y="5077251"/>
            <a:ext cx="2725270" cy="538609"/>
          </a:xfrm>
          <a:prstGeom prst="rect">
            <a:avLst/>
          </a:prstGeom>
          <a:noFill/>
        </p:spPr>
        <p:txBody>
          <a:bodyPr wrap="square" rtlCol="0">
            <a:spAutoFit/>
          </a:bodyPr>
          <a:lstStyle/>
          <a:p>
            <a:pPr algn="ctr"/>
            <a:r>
              <a:rPr lang="en-IN" sz="1450" b="1" dirty="0">
                <a:latin typeface="Bahnschrift Condensed" panose="020B0502040204020203" pitchFamily="34" charset="0"/>
              </a:rPr>
              <a:t>Cluster 3</a:t>
            </a:r>
            <a:r>
              <a:rPr lang="en-IN" sz="1450" dirty="0">
                <a:latin typeface="Bahnschrift Condensed" panose="020B0502040204020203" pitchFamily="34" charset="0"/>
              </a:rPr>
              <a:t> generated </a:t>
            </a:r>
            <a:r>
              <a:rPr lang="en-IN" sz="1450" dirty="0">
                <a:solidFill>
                  <a:srgbClr val="339933"/>
                </a:solidFill>
                <a:latin typeface="Bahnschrift Condensed" panose="020B0502040204020203" pitchFamily="34" charset="0"/>
              </a:rPr>
              <a:t>highest</a:t>
            </a:r>
            <a:r>
              <a:rPr lang="en-IN" sz="1450" dirty="0">
                <a:latin typeface="Bahnschrift Condensed" panose="020B0502040204020203" pitchFamily="34" charset="0"/>
              </a:rPr>
              <a:t> revenue</a:t>
            </a:r>
          </a:p>
          <a:p>
            <a:pPr algn="ctr"/>
            <a:r>
              <a:rPr lang="en-IN" sz="1450" b="1" dirty="0">
                <a:latin typeface="Bahnschrift Condensed" panose="020B0502040204020203" pitchFamily="34" charset="0"/>
              </a:rPr>
              <a:t>Cluster 0</a:t>
            </a:r>
            <a:r>
              <a:rPr lang="en-IN" sz="1450" dirty="0">
                <a:latin typeface="Bahnschrift Condensed" panose="020B0502040204020203" pitchFamily="34" charset="0"/>
              </a:rPr>
              <a:t> generated </a:t>
            </a:r>
            <a:r>
              <a:rPr lang="en-IN" sz="1450" dirty="0">
                <a:solidFill>
                  <a:srgbClr val="FF0000"/>
                </a:solidFill>
                <a:latin typeface="Bahnschrift Condensed" panose="020B0502040204020203" pitchFamily="34" charset="0"/>
              </a:rPr>
              <a:t>lowest</a:t>
            </a:r>
            <a:r>
              <a:rPr lang="en-IN" sz="1450" dirty="0">
                <a:latin typeface="Bahnschrift Condensed" panose="020B0502040204020203" pitchFamily="34" charset="0"/>
              </a:rPr>
              <a:t> revenue</a:t>
            </a:r>
          </a:p>
        </p:txBody>
      </p:sp>
      <p:pic>
        <p:nvPicPr>
          <p:cNvPr id="9" name="Picture 8">
            <a:extLst>
              <a:ext uri="{FF2B5EF4-FFF2-40B4-BE49-F238E27FC236}">
                <a16:creationId xmlns:a16="http://schemas.microsoft.com/office/drawing/2014/main" id="{CE402113-7027-3F7A-BE30-05E3F14BF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4255" y="2056007"/>
            <a:ext cx="2923487" cy="2773308"/>
          </a:xfrm>
          <a:prstGeom prst="rect">
            <a:avLst/>
          </a:prstGeom>
        </p:spPr>
      </p:pic>
      <p:sp>
        <p:nvSpPr>
          <p:cNvPr id="10" name="TextBox 9">
            <a:extLst>
              <a:ext uri="{FF2B5EF4-FFF2-40B4-BE49-F238E27FC236}">
                <a16:creationId xmlns:a16="http://schemas.microsoft.com/office/drawing/2014/main" id="{5946E54F-3531-A235-94C7-4C0CF53922D5}"/>
              </a:ext>
            </a:extLst>
          </p:cNvPr>
          <p:cNvSpPr txBox="1"/>
          <p:nvPr/>
        </p:nvSpPr>
        <p:spPr>
          <a:xfrm>
            <a:off x="4423586" y="1721680"/>
            <a:ext cx="3281083" cy="369332"/>
          </a:xfrm>
          <a:prstGeom prst="rect">
            <a:avLst/>
          </a:prstGeom>
          <a:noFill/>
        </p:spPr>
        <p:txBody>
          <a:bodyPr wrap="square" rtlCol="0">
            <a:spAutoFit/>
          </a:bodyPr>
          <a:lstStyle/>
          <a:p>
            <a:pPr algn="ctr"/>
            <a:r>
              <a:rPr lang="en-IN" b="1" u="sng" dirty="0">
                <a:solidFill>
                  <a:srgbClr val="2637B6"/>
                </a:solidFill>
                <a:latin typeface="Baskerville Old Face" panose="02020602080505020303" pitchFamily="18" charset="0"/>
              </a:rPr>
              <a:t>Customers Per Cluster</a:t>
            </a:r>
          </a:p>
        </p:txBody>
      </p:sp>
      <p:sp>
        <p:nvSpPr>
          <p:cNvPr id="11" name="TextBox 10">
            <a:extLst>
              <a:ext uri="{FF2B5EF4-FFF2-40B4-BE49-F238E27FC236}">
                <a16:creationId xmlns:a16="http://schemas.microsoft.com/office/drawing/2014/main" id="{114F816A-2033-34F8-6E49-B918B6D14E23}"/>
              </a:ext>
            </a:extLst>
          </p:cNvPr>
          <p:cNvSpPr txBox="1"/>
          <p:nvPr/>
        </p:nvSpPr>
        <p:spPr>
          <a:xfrm>
            <a:off x="4551378" y="5163642"/>
            <a:ext cx="3153291" cy="523220"/>
          </a:xfrm>
          <a:prstGeom prst="rect">
            <a:avLst/>
          </a:prstGeom>
          <a:noFill/>
        </p:spPr>
        <p:txBody>
          <a:bodyPr wrap="square" rtlCol="0">
            <a:spAutoFit/>
          </a:bodyPr>
          <a:lstStyle/>
          <a:p>
            <a:pPr algn="ctr"/>
            <a:r>
              <a:rPr lang="en-IN" sz="1400" b="1" dirty="0">
                <a:solidFill>
                  <a:srgbClr val="002060"/>
                </a:solidFill>
              </a:rPr>
              <a:t>Cluster 0 has the </a:t>
            </a:r>
            <a:r>
              <a:rPr lang="en-IN" sz="1400" b="1" dirty="0">
                <a:solidFill>
                  <a:srgbClr val="92D050"/>
                </a:solidFill>
              </a:rPr>
              <a:t>highest</a:t>
            </a:r>
            <a:r>
              <a:rPr lang="en-IN" sz="1400" b="1" dirty="0">
                <a:solidFill>
                  <a:srgbClr val="002060"/>
                </a:solidFill>
              </a:rPr>
              <a:t> customer base</a:t>
            </a:r>
          </a:p>
          <a:p>
            <a:pPr algn="ctr"/>
            <a:r>
              <a:rPr lang="en-IN" sz="1400" b="1" dirty="0">
                <a:solidFill>
                  <a:srgbClr val="002060"/>
                </a:solidFill>
              </a:rPr>
              <a:t>Cluster 3 has the </a:t>
            </a:r>
            <a:r>
              <a:rPr lang="en-IN" sz="1400" b="1" dirty="0">
                <a:solidFill>
                  <a:srgbClr val="FF0000"/>
                </a:solidFill>
              </a:rPr>
              <a:t>lowest</a:t>
            </a:r>
            <a:r>
              <a:rPr lang="en-IN" sz="1400" b="1" dirty="0">
                <a:solidFill>
                  <a:srgbClr val="002060"/>
                </a:solidFill>
              </a:rPr>
              <a:t> customer base</a:t>
            </a:r>
          </a:p>
        </p:txBody>
      </p:sp>
      <p:pic>
        <p:nvPicPr>
          <p:cNvPr id="13" name="Picture 12">
            <a:extLst>
              <a:ext uri="{FF2B5EF4-FFF2-40B4-BE49-F238E27FC236}">
                <a16:creationId xmlns:a16="http://schemas.microsoft.com/office/drawing/2014/main" id="{4DE70AA9-EF05-1DA3-AA18-198E7C4694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8218" y="2142233"/>
            <a:ext cx="3165061" cy="2870873"/>
          </a:xfrm>
          <a:prstGeom prst="rect">
            <a:avLst/>
          </a:prstGeom>
        </p:spPr>
      </p:pic>
      <p:sp>
        <p:nvSpPr>
          <p:cNvPr id="15" name="TextBox 14">
            <a:extLst>
              <a:ext uri="{FF2B5EF4-FFF2-40B4-BE49-F238E27FC236}">
                <a16:creationId xmlns:a16="http://schemas.microsoft.com/office/drawing/2014/main" id="{B8D4CB05-C21D-8D55-6A54-41A6EBD6E3C0}"/>
              </a:ext>
            </a:extLst>
          </p:cNvPr>
          <p:cNvSpPr txBox="1"/>
          <p:nvPr/>
        </p:nvSpPr>
        <p:spPr>
          <a:xfrm>
            <a:off x="8327218" y="1721680"/>
            <a:ext cx="3442446" cy="369332"/>
          </a:xfrm>
          <a:prstGeom prst="rect">
            <a:avLst/>
          </a:prstGeom>
          <a:noFill/>
        </p:spPr>
        <p:txBody>
          <a:bodyPr wrap="square" rtlCol="0">
            <a:spAutoFit/>
          </a:bodyPr>
          <a:lstStyle/>
          <a:p>
            <a:pPr algn="ctr"/>
            <a:r>
              <a:rPr lang="en-IN" b="1" u="sng" dirty="0">
                <a:solidFill>
                  <a:srgbClr val="2637B6"/>
                </a:solidFill>
                <a:latin typeface="Baskerville Old Face" panose="02020602080505020303" pitchFamily="18" charset="0"/>
              </a:rPr>
              <a:t>Recency of Customers Per Cluster</a:t>
            </a:r>
          </a:p>
        </p:txBody>
      </p:sp>
      <p:sp>
        <p:nvSpPr>
          <p:cNvPr id="16" name="TextBox 15">
            <a:extLst>
              <a:ext uri="{FF2B5EF4-FFF2-40B4-BE49-F238E27FC236}">
                <a16:creationId xmlns:a16="http://schemas.microsoft.com/office/drawing/2014/main" id="{10D37FE7-A6D1-C711-405E-4BD3945E02B9}"/>
              </a:ext>
            </a:extLst>
          </p:cNvPr>
          <p:cNvSpPr txBox="1"/>
          <p:nvPr/>
        </p:nvSpPr>
        <p:spPr>
          <a:xfrm>
            <a:off x="3486150" y="160607"/>
            <a:ext cx="5219699" cy="1200329"/>
          </a:xfrm>
          <a:prstGeom prst="rect">
            <a:avLst/>
          </a:prstGeom>
          <a:noFill/>
        </p:spPr>
        <p:txBody>
          <a:bodyPr wrap="square">
            <a:spAutoFit/>
          </a:bodyPr>
          <a:lstStyle/>
          <a:p>
            <a:pPr algn="ctr"/>
            <a:r>
              <a:rPr lang="en-US" sz="3600" dirty="0">
                <a:solidFill>
                  <a:srgbClr val="00B0F0"/>
                </a:solidFill>
                <a:latin typeface="Bernard MT Condensed" panose="02050806060905020404" pitchFamily="18" charset="0"/>
                <a:cs typeface="Times New Roman" panose="02020603050405020304" pitchFamily="18" charset="0"/>
              </a:rPr>
              <a:t>Customer Segmentation Using K-Means Clustering</a:t>
            </a:r>
            <a:endParaRPr lang="en-IN" sz="3600" dirty="0">
              <a:solidFill>
                <a:srgbClr val="00B0F0"/>
              </a:solidFill>
              <a:latin typeface="Bernard MT Condensed" panose="020508060609050204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E5B0FA57-FCFB-8D71-038E-EBAE3C0C0433}"/>
              </a:ext>
            </a:extLst>
          </p:cNvPr>
          <p:cNvSpPr txBox="1"/>
          <p:nvPr/>
        </p:nvSpPr>
        <p:spPr>
          <a:xfrm>
            <a:off x="8543365" y="5226424"/>
            <a:ext cx="2850776" cy="523220"/>
          </a:xfrm>
          <a:prstGeom prst="rect">
            <a:avLst/>
          </a:prstGeom>
          <a:noFill/>
        </p:spPr>
        <p:txBody>
          <a:bodyPr wrap="square" rtlCol="0">
            <a:spAutoFit/>
          </a:bodyPr>
          <a:lstStyle/>
          <a:p>
            <a:pPr algn="ctr"/>
            <a:r>
              <a:rPr lang="en-IN" sz="1400" b="1" dirty="0">
                <a:solidFill>
                  <a:srgbClr val="002060"/>
                </a:solidFill>
              </a:rPr>
              <a:t>Cluster 0 has </a:t>
            </a:r>
            <a:r>
              <a:rPr lang="en-IN" sz="1400" b="1" dirty="0">
                <a:solidFill>
                  <a:srgbClr val="339933"/>
                </a:solidFill>
              </a:rPr>
              <a:t>highest</a:t>
            </a:r>
            <a:r>
              <a:rPr lang="en-IN" sz="1400" b="1" dirty="0">
                <a:solidFill>
                  <a:srgbClr val="002060"/>
                </a:solidFill>
              </a:rPr>
              <a:t> order recency</a:t>
            </a:r>
          </a:p>
          <a:p>
            <a:pPr algn="ctr"/>
            <a:r>
              <a:rPr lang="en-IN" sz="1400" b="1" dirty="0">
                <a:solidFill>
                  <a:srgbClr val="002060"/>
                </a:solidFill>
              </a:rPr>
              <a:t>Cluster 1 has </a:t>
            </a:r>
            <a:r>
              <a:rPr lang="en-IN" sz="1400" b="1" dirty="0">
                <a:solidFill>
                  <a:srgbClr val="FF0000"/>
                </a:solidFill>
              </a:rPr>
              <a:t>lowest</a:t>
            </a:r>
            <a:r>
              <a:rPr lang="en-IN" sz="1400" b="1" dirty="0">
                <a:solidFill>
                  <a:srgbClr val="002060"/>
                </a:solidFill>
              </a:rPr>
              <a:t> order recency</a:t>
            </a:r>
          </a:p>
        </p:txBody>
      </p:sp>
    </p:spTree>
    <p:extLst>
      <p:ext uri="{BB962C8B-B14F-4D97-AF65-F5344CB8AC3E}">
        <p14:creationId xmlns:p14="http://schemas.microsoft.com/office/powerpoint/2010/main" val="400957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EC8283-17B8-E378-1086-FEAC546159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840" y="1664098"/>
            <a:ext cx="6918960" cy="5000625"/>
          </a:xfrm>
          <a:prstGeom prst="rect">
            <a:avLst/>
          </a:prstGeom>
        </p:spPr>
      </p:pic>
      <p:sp>
        <p:nvSpPr>
          <p:cNvPr id="4" name="TextBox 3">
            <a:extLst>
              <a:ext uri="{FF2B5EF4-FFF2-40B4-BE49-F238E27FC236}">
                <a16:creationId xmlns:a16="http://schemas.microsoft.com/office/drawing/2014/main" id="{0C9B92A5-D184-3228-F512-4A92E20436D2}"/>
              </a:ext>
            </a:extLst>
          </p:cNvPr>
          <p:cNvSpPr txBox="1"/>
          <p:nvPr/>
        </p:nvSpPr>
        <p:spPr>
          <a:xfrm>
            <a:off x="3621741" y="340659"/>
            <a:ext cx="4867835" cy="1323439"/>
          </a:xfrm>
          <a:prstGeom prst="rect">
            <a:avLst/>
          </a:prstGeom>
          <a:noFill/>
        </p:spPr>
        <p:txBody>
          <a:bodyPr wrap="square" rtlCol="0">
            <a:spAutoFit/>
          </a:bodyPr>
          <a:lstStyle/>
          <a:p>
            <a:pPr algn="ctr"/>
            <a:r>
              <a:rPr lang="en-IN" sz="4000" dirty="0">
                <a:solidFill>
                  <a:srgbClr val="00B0F0"/>
                </a:solidFill>
                <a:latin typeface="Bernard MT Condensed" panose="02050806060905020404" pitchFamily="18" charset="0"/>
              </a:rPr>
              <a:t>3-D Representation of Clustering</a:t>
            </a:r>
          </a:p>
        </p:txBody>
      </p:sp>
    </p:spTree>
    <p:extLst>
      <p:ext uri="{BB962C8B-B14F-4D97-AF65-F5344CB8AC3E}">
        <p14:creationId xmlns:p14="http://schemas.microsoft.com/office/powerpoint/2010/main" val="4177989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3F9887-32DC-E5C9-AB54-27D5920779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35" y="3106714"/>
            <a:ext cx="5836180" cy="2149063"/>
          </a:xfrm>
          <a:prstGeom prst="rect">
            <a:avLst/>
          </a:prstGeom>
        </p:spPr>
      </p:pic>
      <p:sp>
        <p:nvSpPr>
          <p:cNvPr id="9" name="TextBox 8">
            <a:extLst>
              <a:ext uri="{FF2B5EF4-FFF2-40B4-BE49-F238E27FC236}">
                <a16:creationId xmlns:a16="http://schemas.microsoft.com/office/drawing/2014/main" id="{89908839-2CE3-5030-47F2-E5A7E434664C}"/>
              </a:ext>
            </a:extLst>
          </p:cNvPr>
          <p:cNvSpPr txBox="1"/>
          <p:nvPr/>
        </p:nvSpPr>
        <p:spPr>
          <a:xfrm>
            <a:off x="67235" y="5456933"/>
            <a:ext cx="3469341" cy="523220"/>
          </a:xfrm>
          <a:prstGeom prst="rect">
            <a:avLst/>
          </a:prstGeom>
          <a:noFill/>
        </p:spPr>
        <p:txBody>
          <a:bodyPr wrap="square" rtlCol="0">
            <a:spAutoFit/>
          </a:bodyPr>
          <a:lstStyle/>
          <a:p>
            <a:pPr algn="ctr"/>
            <a:r>
              <a:rPr lang="en-US" sz="1400" dirty="0">
                <a:solidFill>
                  <a:srgbClr val="339933"/>
                </a:solidFill>
                <a:latin typeface="Bahnschrift Condensed" panose="020B0502040204020203" pitchFamily="34" charset="0"/>
              </a:rPr>
              <a:t>Active High Customers </a:t>
            </a:r>
            <a:r>
              <a:rPr lang="en-US" sz="1400" dirty="0">
                <a:solidFill>
                  <a:srgbClr val="002060"/>
                </a:solidFill>
                <a:latin typeface="Bahnschrift Condensed" panose="020B0502040204020203" pitchFamily="34" charset="0"/>
              </a:rPr>
              <a:t>are spending </a:t>
            </a:r>
            <a:r>
              <a:rPr lang="en-US" sz="1400" dirty="0">
                <a:solidFill>
                  <a:srgbClr val="339933"/>
                </a:solidFill>
                <a:latin typeface="Bahnschrift Condensed" panose="020B0502040204020203" pitchFamily="34" charset="0"/>
              </a:rPr>
              <a:t>more</a:t>
            </a:r>
          </a:p>
          <a:p>
            <a:pPr algn="ctr"/>
            <a:r>
              <a:rPr lang="en-US" sz="1400" dirty="0">
                <a:solidFill>
                  <a:srgbClr val="FF0000"/>
                </a:solidFill>
                <a:latin typeface="Bahnschrift Condensed" panose="020B0502040204020203" pitchFamily="34" charset="0"/>
              </a:rPr>
              <a:t>Inactive Customers </a:t>
            </a:r>
            <a:r>
              <a:rPr lang="en-US" sz="1400" dirty="0">
                <a:solidFill>
                  <a:srgbClr val="002060"/>
                </a:solidFill>
                <a:latin typeface="Bahnschrift Condensed" panose="020B0502040204020203" pitchFamily="34" charset="0"/>
              </a:rPr>
              <a:t>are spending </a:t>
            </a:r>
            <a:r>
              <a:rPr lang="en-US" sz="1400" dirty="0">
                <a:solidFill>
                  <a:srgbClr val="FF0000"/>
                </a:solidFill>
                <a:latin typeface="Bahnschrift Condensed" panose="020B0502040204020203" pitchFamily="34" charset="0"/>
              </a:rPr>
              <a:t>less</a:t>
            </a:r>
            <a:endParaRPr lang="en-IN" sz="1400" dirty="0">
              <a:solidFill>
                <a:srgbClr val="FF0000"/>
              </a:solidFill>
              <a:latin typeface="Bahnschrift Condensed" panose="020B0502040204020203" pitchFamily="34" charset="0"/>
            </a:endParaRPr>
          </a:p>
        </p:txBody>
      </p:sp>
      <p:sp>
        <p:nvSpPr>
          <p:cNvPr id="10" name="TextBox 9">
            <a:extLst>
              <a:ext uri="{FF2B5EF4-FFF2-40B4-BE49-F238E27FC236}">
                <a16:creationId xmlns:a16="http://schemas.microsoft.com/office/drawing/2014/main" id="{6F9B7C35-B7EC-7445-E269-E2A10BA540E8}"/>
              </a:ext>
            </a:extLst>
          </p:cNvPr>
          <p:cNvSpPr txBox="1"/>
          <p:nvPr/>
        </p:nvSpPr>
        <p:spPr>
          <a:xfrm>
            <a:off x="7539318" y="5456933"/>
            <a:ext cx="3325906" cy="523220"/>
          </a:xfrm>
          <a:prstGeom prst="rect">
            <a:avLst/>
          </a:prstGeom>
          <a:noFill/>
        </p:spPr>
        <p:txBody>
          <a:bodyPr wrap="square" rtlCol="0">
            <a:spAutoFit/>
          </a:bodyPr>
          <a:lstStyle/>
          <a:p>
            <a:pPr algn="ctr"/>
            <a:r>
              <a:rPr lang="en-US" sz="1400" dirty="0">
                <a:solidFill>
                  <a:srgbClr val="339933"/>
                </a:solidFill>
                <a:latin typeface="Bahnschrift Condensed" panose="020B0502040204020203" pitchFamily="34" charset="0"/>
              </a:rPr>
              <a:t>Active Customers </a:t>
            </a:r>
            <a:r>
              <a:rPr lang="en-US" sz="1400" dirty="0">
                <a:latin typeface="Bahnschrift Condensed" panose="020B0502040204020203" pitchFamily="34" charset="0"/>
              </a:rPr>
              <a:t>ordered the </a:t>
            </a:r>
            <a:r>
              <a:rPr lang="en-US" sz="1400" dirty="0">
                <a:solidFill>
                  <a:srgbClr val="339933"/>
                </a:solidFill>
                <a:latin typeface="Bahnschrift Condensed" panose="020B0502040204020203" pitchFamily="34" charset="0"/>
              </a:rPr>
              <a:t>highest</a:t>
            </a:r>
          </a:p>
          <a:p>
            <a:pPr algn="ctr"/>
            <a:r>
              <a:rPr lang="en-US" sz="1400" dirty="0">
                <a:solidFill>
                  <a:srgbClr val="FF0000"/>
                </a:solidFill>
                <a:latin typeface="Bahnschrift Condensed" panose="020B0502040204020203" pitchFamily="34" charset="0"/>
              </a:rPr>
              <a:t>Inactive Customers </a:t>
            </a:r>
            <a:r>
              <a:rPr lang="en-US" sz="1400" dirty="0">
                <a:latin typeface="Bahnschrift Condensed" panose="020B0502040204020203" pitchFamily="34" charset="0"/>
              </a:rPr>
              <a:t>ordered the </a:t>
            </a:r>
            <a:r>
              <a:rPr lang="en-US" sz="1400" dirty="0">
                <a:solidFill>
                  <a:srgbClr val="FF0000"/>
                </a:solidFill>
                <a:latin typeface="Bahnschrift Condensed" panose="020B0502040204020203" pitchFamily="34" charset="0"/>
              </a:rPr>
              <a:t>lowest</a:t>
            </a:r>
            <a:endParaRPr lang="en-IN" sz="1400" dirty="0">
              <a:solidFill>
                <a:srgbClr val="FF0000"/>
              </a:solidFill>
              <a:latin typeface="Bahnschrift Condensed" panose="020B0502040204020203" pitchFamily="34" charset="0"/>
            </a:endParaRPr>
          </a:p>
        </p:txBody>
      </p:sp>
      <p:sp>
        <p:nvSpPr>
          <p:cNvPr id="11" name="TextBox 10">
            <a:extLst>
              <a:ext uri="{FF2B5EF4-FFF2-40B4-BE49-F238E27FC236}">
                <a16:creationId xmlns:a16="http://schemas.microsoft.com/office/drawing/2014/main" id="{0D38D17E-32DC-083E-BB11-158C5092941C}"/>
              </a:ext>
            </a:extLst>
          </p:cNvPr>
          <p:cNvSpPr txBox="1"/>
          <p:nvPr/>
        </p:nvSpPr>
        <p:spPr>
          <a:xfrm>
            <a:off x="251011" y="2572755"/>
            <a:ext cx="3101788" cy="369332"/>
          </a:xfrm>
          <a:prstGeom prst="rect">
            <a:avLst/>
          </a:prstGeom>
          <a:noFill/>
        </p:spPr>
        <p:txBody>
          <a:bodyPr wrap="square" rtlCol="0">
            <a:spAutoFit/>
          </a:bodyPr>
          <a:lstStyle/>
          <a:p>
            <a:pPr algn="ctr"/>
            <a:r>
              <a:rPr lang="en-IN" b="1" u="sng" dirty="0">
                <a:solidFill>
                  <a:srgbClr val="002060"/>
                </a:solidFill>
                <a:latin typeface="Baskerville Old Face" panose="02020602080505020303" pitchFamily="18" charset="0"/>
              </a:rPr>
              <a:t>Revenue By Sub-Segment</a:t>
            </a:r>
          </a:p>
        </p:txBody>
      </p:sp>
      <p:sp>
        <p:nvSpPr>
          <p:cNvPr id="12" name="TextBox 11">
            <a:extLst>
              <a:ext uri="{FF2B5EF4-FFF2-40B4-BE49-F238E27FC236}">
                <a16:creationId xmlns:a16="http://schemas.microsoft.com/office/drawing/2014/main" id="{3125126F-F4D8-D792-6181-821826FD150C}"/>
              </a:ext>
            </a:extLst>
          </p:cNvPr>
          <p:cNvSpPr txBox="1"/>
          <p:nvPr/>
        </p:nvSpPr>
        <p:spPr>
          <a:xfrm>
            <a:off x="7835153" y="2572755"/>
            <a:ext cx="2734236" cy="369332"/>
          </a:xfrm>
          <a:prstGeom prst="rect">
            <a:avLst/>
          </a:prstGeom>
          <a:noFill/>
        </p:spPr>
        <p:txBody>
          <a:bodyPr wrap="square" rtlCol="0">
            <a:spAutoFit/>
          </a:bodyPr>
          <a:lstStyle/>
          <a:p>
            <a:r>
              <a:rPr lang="en-IN" b="1" u="sng" dirty="0">
                <a:solidFill>
                  <a:srgbClr val="002060"/>
                </a:solidFill>
                <a:latin typeface="Baskerville Old Face" panose="02020602080505020303" pitchFamily="18" charset="0"/>
              </a:rPr>
              <a:t>Orders By Sub-Segment</a:t>
            </a:r>
          </a:p>
        </p:txBody>
      </p:sp>
      <p:pic>
        <p:nvPicPr>
          <p:cNvPr id="14" name="Picture 13">
            <a:extLst>
              <a:ext uri="{FF2B5EF4-FFF2-40B4-BE49-F238E27FC236}">
                <a16:creationId xmlns:a16="http://schemas.microsoft.com/office/drawing/2014/main" id="{1D56D776-A32E-8B14-ECFB-ECF1673FE6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7361" y="3243062"/>
            <a:ext cx="5417404" cy="2092643"/>
          </a:xfrm>
          <a:prstGeom prst="rect">
            <a:avLst/>
          </a:prstGeom>
        </p:spPr>
      </p:pic>
      <p:sp>
        <p:nvSpPr>
          <p:cNvPr id="15" name="TextBox 14">
            <a:extLst>
              <a:ext uri="{FF2B5EF4-FFF2-40B4-BE49-F238E27FC236}">
                <a16:creationId xmlns:a16="http://schemas.microsoft.com/office/drawing/2014/main" id="{51A56BEF-3E4A-A5DF-0090-0D9765B61664}"/>
              </a:ext>
            </a:extLst>
          </p:cNvPr>
          <p:cNvSpPr txBox="1"/>
          <p:nvPr/>
        </p:nvSpPr>
        <p:spPr>
          <a:xfrm>
            <a:off x="3635188" y="185270"/>
            <a:ext cx="4672555" cy="1200329"/>
          </a:xfrm>
          <a:prstGeom prst="rect">
            <a:avLst/>
          </a:prstGeom>
          <a:noFill/>
        </p:spPr>
        <p:txBody>
          <a:bodyPr wrap="square" rtlCol="0">
            <a:spAutoFit/>
          </a:bodyPr>
          <a:lstStyle/>
          <a:p>
            <a:pPr algn="ctr"/>
            <a:r>
              <a:rPr lang="en-IN" sz="3600" dirty="0">
                <a:solidFill>
                  <a:srgbClr val="00B0F0"/>
                </a:solidFill>
                <a:latin typeface="Bernard MT Condensed" panose="02050806060905020404" pitchFamily="18" charset="0"/>
              </a:rPr>
              <a:t>Segmenting Customers By RFM Analysis</a:t>
            </a:r>
          </a:p>
        </p:txBody>
      </p:sp>
    </p:spTree>
    <p:extLst>
      <p:ext uri="{BB962C8B-B14F-4D97-AF65-F5344CB8AC3E}">
        <p14:creationId xmlns:p14="http://schemas.microsoft.com/office/powerpoint/2010/main" val="124586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CE5961-FB19-D659-6EA1-05BA332D43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34" y="2922380"/>
            <a:ext cx="7010601" cy="2528823"/>
          </a:xfrm>
          <a:prstGeom prst="rect">
            <a:avLst/>
          </a:prstGeom>
        </p:spPr>
      </p:pic>
      <p:graphicFrame>
        <p:nvGraphicFramePr>
          <p:cNvPr id="12" name="Table 12">
            <a:extLst>
              <a:ext uri="{FF2B5EF4-FFF2-40B4-BE49-F238E27FC236}">
                <a16:creationId xmlns:a16="http://schemas.microsoft.com/office/drawing/2014/main" id="{D6B0FC2A-862D-7408-AA2C-CF50BE94ADAE}"/>
              </a:ext>
            </a:extLst>
          </p:cNvPr>
          <p:cNvGraphicFramePr>
            <a:graphicFrameLocks noGrp="1"/>
          </p:cNvGraphicFramePr>
          <p:nvPr>
            <p:extLst>
              <p:ext uri="{D42A27DB-BD31-4B8C-83A1-F6EECF244321}">
                <p14:modId xmlns:p14="http://schemas.microsoft.com/office/powerpoint/2010/main" val="1994217348"/>
              </p:ext>
            </p:extLst>
          </p:nvPr>
        </p:nvGraphicFramePr>
        <p:xfrm>
          <a:off x="6931992" y="2078182"/>
          <a:ext cx="5149374" cy="4588647"/>
        </p:xfrm>
        <a:graphic>
          <a:graphicData uri="http://schemas.openxmlformats.org/drawingml/2006/table">
            <a:tbl>
              <a:tblPr firstRow="1" bandRow="1">
                <a:tableStyleId>{5C22544A-7EE6-4342-B048-85BDC9FD1C3A}</a:tableStyleId>
              </a:tblPr>
              <a:tblGrid>
                <a:gridCol w="2574687">
                  <a:extLst>
                    <a:ext uri="{9D8B030D-6E8A-4147-A177-3AD203B41FA5}">
                      <a16:colId xmlns:a16="http://schemas.microsoft.com/office/drawing/2014/main" val="1758028245"/>
                    </a:ext>
                  </a:extLst>
                </a:gridCol>
                <a:gridCol w="2574687">
                  <a:extLst>
                    <a:ext uri="{9D8B030D-6E8A-4147-A177-3AD203B41FA5}">
                      <a16:colId xmlns:a16="http://schemas.microsoft.com/office/drawing/2014/main" val="2600404521"/>
                    </a:ext>
                  </a:extLst>
                </a:gridCol>
              </a:tblGrid>
              <a:tr h="350522">
                <a:tc>
                  <a:txBody>
                    <a:bodyPr/>
                    <a:lstStyle/>
                    <a:p>
                      <a:pPr algn="ctr"/>
                      <a:r>
                        <a:rPr lang="en-IN" sz="1600" dirty="0"/>
                        <a:t>Customer RFM Segment</a:t>
                      </a:r>
                    </a:p>
                  </a:txBody>
                  <a:tcPr/>
                </a:tc>
                <a:tc>
                  <a:txBody>
                    <a:bodyPr/>
                    <a:lstStyle/>
                    <a:p>
                      <a:pPr algn="ctr"/>
                      <a:r>
                        <a:rPr lang="en-IN" sz="1600" dirty="0"/>
                        <a:t>Strategy</a:t>
                      </a:r>
                    </a:p>
                  </a:txBody>
                  <a:tcPr/>
                </a:tc>
                <a:extLst>
                  <a:ext uri="{0D108BD9-81ED-4DB2-BD59-A6C34878D82A}">
                    <a16:rowId xmlns:a16="http://schemas.microsoft.com/office/drawing/2014/main" val="2996635689"/>
                  </a:ext>
                </a:extLst>
              </a:tr>
              <a:tr h="541715">
                <a:tc>
                  <a:txBody>
                    <a:bodyPr/>
                    <a:lstStyle/>
                    <a:p>
                      <a:pPr algn="ctr"/>
                      <a:r>
                        <a:rPr lang="en-IN" sz="1400" dirty="0">
                          <a:solidFill>
                            <a:srgbClr val="7030A0"/>
                          </a:solidFill>
                          <a:latin typeface="Bahnschrift SemiBold SemiConden" panose="020B0502040204020203" pitchFamily="34" charset="0"/>
                        </a:rPr>
                        <a:t>Almost Lost</a:t>
                      </a:r>
                    </a:p>
                  </a:txBody>
                  <a:tcPr/>
                </a:tc>
                <a:tc>
                  <a:txBody>
                    <a:bodyPr/>
                    <a:lstStyle/>
                    <a:p>
                      <a:pPr algn="ctr"/>
                      <a:r>
                        <a:rPr lang="en-US" sz="1400" dirty="0">
                          <a:solidFill>
                            <a:srgbClr val="7030A0"/>
                          </a:solidFill>
                          <a:latin typeface="Bahnschrift SemiBold SemiConden" panose="020B0502040204020203" pitchFamily="34" charset="0"/>
                        </a:rPr>
                        <a:t>Try to win them with limited sales promotions</a:t>
                      </a:r>
                      <a:endParaRPr lang="en-IN" sz="1400" dirty="0">
                        <a:solidFill>
                          <a:srgbClr val="7030A0"/>
                        </a:solidFill>
                        <a:latin typeface="Bahnschrift SemiBold SemiConden" panose="020B0502040204020203" pitchFamily="34" charset="0"/>
                      </a:endParaRPr>
                    </a:p>
                  </a:txBody>
                  <a:tcPr/>
                </a:tc>
                <a:extLst>
                  <a:ext uri="{0D108BD9-81ED-4DB2-BD59-A6C34878D82A}">
                    <a16:rowId xmlns:a16="http://schemas.microsoft.com/office/drawing/2014/main" val="3318585699"/>
                  </a:ext>
                </a:extLst>
              </a:tr>
              <a:tr h="764775">
                <a:tc>
                  <a:txBody>
                    <a:bodyPr/>
                    <a:lstStyle/>
                    <a:p>
                      <a:pPr algn="ctr"/>
                      <a:r>
                        <a:rPr lang="en-IN" sz="1400" dirty="0">
                          <a:solidFill>
                            <a:srgbClr val="7030A0"/>
                          </a:solidFill>
                          <a:latin typeface="Bahnschrift SemiBold SemiConden" panose="020B0502040204020203" pitchFamily="34" charset="0"/>
                        </a:rPr>
                        <a:t>Best Customer</a:t>
                      </a:r>
                    </a:p>
                  </a:txBody>
                  <a:tcPr/>
                </a:tc>
                <a:tc>
                  <a:txBody>
                    <a:bodyPr/>
                    <a:lstStyle/>
                    <a:p>
                      <a:pPr algn="ctr"/>
                      <a:r>
                        <a:rPr lang="en-US" sz="1400" dirty="0">
                          <a:solidFill>
                            <a:srgbClr val="7030A0"/>
                          </a:solidFill>
                          <a:latin typeface="Bahnschrift SemiBold SemiConden" panose="020B0502040204020203" pitchFamily="34" charset="0"/>
                        </a:rPr>
                        <a:t>Personalized communication, offer loyalty program, no promotional offers needed</a:t>
                      </a:r>
                      <a:endParaRPr lang="en-IN" sz="1400" dirty="0">
                        <a:solidFill>
                          <a:srgbClr val="7030A0"/>
                        </a:solidFill>
                        <a:latin typeface="Bahnschrift SemiBold SemiConden" panose="020B0502040204020203" pitchFamily="34" charset="0"/>
                      </a:endParaRPr>
                    </a:p>
                  </a:txBody>
                  <a:tcPr/>
                </a:tc>
                <a:extLst>
                  <a:ext uri="{0D108BD9-81ED-4DB2-BD59-A6C34878D82A}">
                    <a16:rowId xmlns:a16="http://schemas.microsoft.com/office/drawing/2014/main" val="563756240"/>
                  </a:ext>
                </a:extLst>
              </a:tr>
              <a:tr h="764775">
                <a:tc>
                  <a:txBody>
                    <a:bodyPr/>
                    <a:lstStyle/>
                    <a:p>
                      <a:pPr algn="ctr"/>
                      <a:r>
                        <a:rPr lang="en-IN" sz="1400" dirty="0">
                          <a:solidFill>
                            <a:srgbClr val="7030A0"/>
                          </a:solidFill>
                          <a:latin typeface="Bahnschrift SemiBold SemiConden" panose="020B0502040204020203" pitchFamily="34" charset="0"/>
                        </a:rPr>
                        <a:t>Big Spender</a:t>
                      </a:r>
                    </a:p>
                  </a:txBody>
                  <a:tcPr/>
                </a:tc>
                <a:tc>
                  <a:txBody>
                    <a:bodyPr/>
                    <a:lstStyle/>
                    <a:p>
                      <a:pPr algn="ctr"/>
                      <a:r>
                        <a:rPr lang="en-US" sz="1400" dirty="0">
                          <a:solidFill>
                            <a:srgbClr val="7030A0"/>
                          </a:solidFill>
                          <a:latin typeface="Bahnschrift SemiBold SemiConden" panose="020B0502040204020203" pitchFamily="34" charset="0"/>
                        </a:rPr>
                        <a:t>Make them feel valued and offer quality products, encourage to stick with brands</a:t>
                      </a:r>
                      <a:endParaRPr lang="en-IN" sz="1400" dirty="0">
                        <a:solidFill>
                          <a:srgbClr val="7030A0"/>
                        </a:solidFill>
                        <a:latin typeface="Bahnschrift SemiBold SemiConden" panose="020B0502040204020203" pitchFamily="34" charset="0"/>
                      </a:endParaRPr>
                    </a:p>
                  </a:txBody>
                  <a:tcPr/>
                </a:tc>
                <a:extLst>
                  <a:ext uri="{0D108BD9-81ED-4DB2-BD59-A6C34878D82A}">
                    <a16:rowId xmlns:a16="http://schemas.microsoft.com/office/drawing/2014/main" val="2119601791"/>
                  </a:ext>
                </a:extLst>
              </a:tr>
              <a:tr h="541715">
                <a:tc>
                  <a:txBody>
                    <a:bodyPr/>
                    <a:lstStyle/>
                    <a:p>
                      <a:pPr algn="ctr"/>
                      <a:r>
                        <a:rPr lang="en-IN" sz="1400" dirty="0">
                          <a:solidFill>
                            <a:srgbClr val="7030A0"/>
                          </a:solidFill>
                          <a:latin typeface="Bahnschrift SemiBold SemiConden" panose="020B0502040204020203" pitchFamily="34" charset="0"/>
                        </a:rPr>
                        <a:t>Hibernating</a:t>
                      </a:r>
                    </a:p>
                  </a:txBody>
                  <a:tcPr/>
                </a:tc>
                <a:tc>
                  <a:txBody>
                    <a:bodyPr/>
                    <a:lstStyle/>
                    <a:p>
                      <a:pPr algn="ctr"/>
                      <a:r>
                        <a:rPr lang="en-US" sz="1400" dirty="0">
                          <a:solidFill>
                            <a:srgbClr val="7030A0"/>
                          </a:solidFill>
                          <a:latin typeface="Bahnschrift SemiBold SemiConden" panose="020B0502040204020203" pitchFamily="34" charset="0"/>
                        </a:rPr>
                        <a:t>Make great offers with big discounts</a:t>
                      </a:r>
                      <a:endParaRPr lang="en-IN" sz="1400" dirty="0">
                        <a:solidFill>
                          <a:srgbClr val="7030A0"/>
                        </a:solidFill>
                        <a:latin typeface="Bahnschrift SemiBold SemiConden" panose="020B0502040204020203" pitchFamily="34" charset="0"/>
                      </a:endParaRPr>
                    </a:p>
                  </a:txBody>
                  <a:tcPr/>
                </a:tc>
                <a:extLst>
                  <a:ext uri="{0D108BD9-81ED-4DB2-BD59-A6C34878D82A}">
                    <a16:rowId xmlns:a16="http://schemas.microsoft.com/office/drawing/2014/main" val="3906083118"/>
                  </a:ext>
                </a:extLst>
              </a:tr>
              <a:tr h="541715">
                <a:tc>
                  <a:txBody>
                    <a:bodyPr/>
                    <a:lstStyle/>
                    <a:p>
                      <a:pPr algn="ctr"/>
                      <a:r>
                        <a:rPr lang="en-IN" sz="1400" dirty="0">
                          <a:solidFill>
                            <a:srgbClr val="7030A0"/>
                          </a:solidFill>
                          <a:latin typeface="Bahnschrift SemiBold SemiConden" panose="020B0502040204020203" pitchFamily="34" charset="0"/>
                        </a:rPr>
                        <a:t>Lost Customer</a:t>
                      </a:r>
                    </a:p>
                  </a:txBody>
                  <a:tcPr/>
                </a:tc>
                <a:tc>
                  <a:txBody>
                    <a:bodyPr/>
                    <a:lstStyle/>
                    <a:p>
                      <a:pPr algn="ctr"/>
                      <a:r>
                        <a:rPr lang="en-US" sz="1400" dirty="0">
                          <a:solidFill>
                            <a:srgbClr val="7030A0"/>
                          </a:solidFill>
                          <a:latin typeface="Bahnschrift SemiBold SemiConden" panose="020B0502040204020203" pitchFamily="34" charset="0"/>
                        </a:rPr>
                        <a:t>Do not spent much effort and money to win them</a:t>
                      </a:r>
                      <a:endParaRPr lang="en-IN" sz="1400" dirty="0">
                        <a:solidFill>
                          <a:srgbClr val="7030A0"/>
                        </a:solidFill>
                        <a:latin typeface="Bahnschrift SemiBold SemiConden" panose="020B0502040204020203" pitchFamily="34" charset="0"/>
                      </a:endParaRPr>
                    </a:p>
                  </a:txBody>
                  <a:tcPr/>
                </a:tc>
                <a:extLst>
                  <a:ext uri="{0D108BD9-81ED-4DB2-BD59-A6C34878D82A}">
                    <a16:rowId xmlns:a16="http://schemas.microsoft.com/office/drawing/2014/main" val="462415717"/>
                  </a:ext>
                </a:extLst>
              </a:tr>
              <a:tr h="541715">
                <a:tc>
                  <a:txBody>
                    <a:bodyPr/>
                    <a:lstStyle/>
                    <a:p>
                      <a:pPr algn="ctr"/>
                      <a:r>
                        <a:rPr lang="en-IN" sz="1400" dirty="0">
                          <a:solidFill>
                            <a:srgbClr val="7030A0"/>
                          </a:solidFill>
                          <a:latin typeface="Bahnschrift SemiBold SemiConden" panose="020B0502040204020203" pitchFamily="34" charset="0"/>
                        </a:rPr>
                        <a:t>Loyalist</a:t>
                      </a:r>
                    </a:p>
                  </a:txBody>
                  <a:tcPr/>
                </a:tc>
                <a:tc>
                  <a:txBody>
                    <a:bodyPr/>
                    <a:lstStyle/>
                    <a:p>
                      <a:pPr algn="ctr"/>
                      <a:r>
                        <a:rPr lang="en-IN" sz="1400" dirty="0">
                          <a:solidFill>
                            <a:srgbClr val="7030A0"/>
                          </a:solidFill>
                          <a:latin typeface="Bahnschrift SemiBold SemiConden" panose="020B0502040204020203" pitchFamily="34" charset="0"/>
                        </a:rPr>
                        <a:t>Offer loyalty rewards and programs</a:t>
                      </a:r>
                    </a:p>
                  </a:txBody>
                  <a:tcPr/>
                </a:tc>
                <a:extLst>
                  <a:ext uri="{0D108BD9-81ED-4DB2-BD59-A6C34878D82A}">
                    <a16:rowId xmlns:a16="http://schemas.microsoft.com/office/drawing/2014/main" val="3568028846"/>
                  </a:ext>
                </a:extLst>
              </a:tr>
              <a:tr h="541715">
                <a:tc>
                  <a:txBody>
                    <a:bodyPr/>
                    <a:lstStyle/>
                    <a:p>
                      <a:pPr algn="ctr"/>
                      <a:r>
                        <a:rPr lang="en-IN" sz="1400" dirty="0">
                          <a:solidFill>
                            <a:srgbClr val="7030A0"/>
                          </a:solidFill>
                          <a:latin typeface="Bahnschrift SemiBold SemiConden" panose="020B0502040204020203" pitchFamily="34" charset="0"/>
                        </a:rPr>
                        <a:t>Potential Loyalists</a:t>
                      </a:r>
                    </a:p>
                  </a:txBody>
                  <a:tcPr/>
                </a:tc>
                <a:tc>
                  <a:txBody>
                    <a:bodyPr/>
                    <a:lstStyle/>
                    <a:p>
                      <a:pPr algn="ctr"/>
                      <a:r>
                        <a:rPr lang="en-US" sz="1400" dirty="0">
                          <a:solidFill>
                            <a:srgbClr val="7030A0"/>
                          </a:solidFill>
                          <a:latin typeface="Bahnschrift SemiBold SemiConden" panose="020B0502040204020203" pitchFamily="34" charset="0"/>
                        </a:rPr>
                        <a:t>Recommend products and offer discounts</a:t>
                      </a:r>
                      <a:endParaRPr lang="en-IN" sz="1400" dirty="0">
                        <a:solidFill>
                          <a:srgbClr val="7030A0"/>
                        </a:solidFill>
                        <a:latin typeface="Bahnschrift SemiBold SemiConden" panose="020B0502040204020203" pitchFamily="34" charset="0"/>
                      </a:endParaRPr>
                    </a:p>
                  </a:txBody>
                  <a:tcPr/>
                </a:tc>
                <a:extLst>
                  <a:ext uri="{0D108BD9-81ED-4DB2-BD59-A6C34878D82A}">
                    <a16:rowId xmlns:a16="http://schemas.microsoft.com/office/drawing/2014/main" val="3840247837"/>
                  </a:ext>
                </a:extLst>
              </a:tr>
            </a:tbl>
          </a:graphicData>
        </a:graphic>
      </p:graphicFrame>
      <p:sp>
        <p:nvSpPr>
          <p:cNvPr id="13" name="TextBox 12">
            <a:extLst>
              <a:ext uri="{FF2B5EF4-FFF2-40B4-BE49-F238E27FC236}">
                <a16:creationId xmlns:a16="http://schemas.microsoft.com/office/drawing/2014/main" id="{CB2692DC-D21A-DD26-142D-80A67310F9F1}"/>
              </a:ext>
            </a:extLst>
          </p:cNvPr>
          <p:cNvSpPr txBox="1"/>
          <p:nvPr/>
        </p:nvSpPr>
        <p:spPr>
          <a:xfrm>
            <a:off x="2826326" y="217042"/>
            <a:ext cx="6142182" cy="523220"/>
          </a:xfrm>
          <a:prstGeom prst="rect">
            <a:avLst/>
          </a:prstGeom>
          <a:noFill/>
        </p:spPr>
        <p:txBody>
          <a:bodyPr wrap="square" rtlCol="0">
            <a:spAutoFit/>
          </a:bodyPr>
          <a:lstStyle/>
          <a:p>
            <a:pPr algn="ctr"/>
            <a:r>
              <a:rPr lang="en-IN" sz="2800" dirty="0">
                <a:solidFill>
                  <a:srgbClr val="00B0F0"/>
                </a:solidFill>
                <a:latin typeface="Bernard MT Condensed" panose="02050806060905020404" pitchFamily="18" charset="0"/>
              </a:rPr>
              <a:t>Strategies To Improve Customer Experience</a:t>
            </a:r>
          </a:p>
        </p:txBody>
      </p:sp>
      <p:sp>
        <p:nvSpPr>
          <p:cNvPr id="14" name="TextBox 13">
            <a:extLst>
              <a:ext uri="{FF2B5EF4-FFF2-40B4-BE49-F238E27FC236}">
                <a16:creationId xmlns:a16="http://schemas.microsoft.com/office/drawing/2014/main" id="{0F2F5CB4-86EB-DC68-B70B-67E557621CD6}"/>
              </a:ext>
            </a:extLst>
          </p:cNvPr>
          <p:cNvSpPr txBox="1"/>
          <p:nvPr/>
        </p:nvSpPr>
        <p:spPr>
          <a:xfrm>
            <a:off x="923636" y="1477818"/>
            <a:ext cx="3426691" cy="523220"/>
          </a:xfrm>
          <a:prstGeom prst="rect">
            <a:avLst/>
          </a:prstGeom>
          <a:noFill/>
        </p:spPr>
        <p:txBody>
          <a:bodyPr wrap="square" rtlCol="0">
            <a:spAutoFit/>
          </a:bodyPr>
          <a:lstStyle/>
          <a:p>
            <a:pPr algn="ctr"/>
            <a:r>
              <a:rPr lang="en-IN" sz="2800" u="sng" dirty="0">
                <a:solidFill>
                  <a:srgbClr val="7030A0"/>
                </a:solidFill>
                <a:latin typeface="Bernard MT Condensed" panose="02050806060905020404" pitchFamily="18" charset="0"/>
              </a:rPr>
              <a:t>Customer RFM Segment</a:t>
            </a:r>
          </a:p>
        </p:txBody>
      </p:sp>
      <p:sp>
        <p:nvSpPr>
          <p:cNvPr id="15" name="TextBox 14">
            <a:extLst>
              <a:ext uri="{FF2B5EF4-FFF2-40B4-BE49-F238E27FC236}">
                <a16:creationId xmlns:a16="http://schemas.microsoft.com/office/drawing/2014/main" id="{51D40A71-74BD-A913-2556-ED933FF96CC1}"/>
              </a:ext>
            </a:extLst>
          </p:cNvPr>
          <p:cNvSpPr txBox="1"/>
          <p:nvPr/>
        </p:nvSpPr>
        <p:spPr>
          <a:xfrm>
            <a:off x="8081818" y="1477818"/>
            <a:ext cx="3186546" cy="523220"/>
          </a:xfrm>
          <a:prstGeom prst="rect">
            <a:avLst/>
          </a:prstGeom>
          <a:noFill/>
        </p:spPr>
        <p:txBody>
          <a:bodyPr wrap="square" rtlCol="0">
            <a:spAutoFit/>
          </a:bodyPr>
          <a:lstStyle/>
          <a:p>
            <a:pPr algn="ctr"/>
            <a:r>
              <a:rPr lang="en-IN" sz="2800" u="sng" dirty="0">
                <a:solidFill>
                  <a:srgbClr val="7030A0"/>
                </a:solidFill>
                <a:latin typeface="Bernard MT Condensed" panose="02050806060905020404" pitchFamily="18" charset="0"/>
              </a:rPr>
              <a:t>Strategy</a:t>
            </a:r>
          </a:p>
        </p:txBody>
      </p:sp>
    </p:spTree>
    <p:extLst>
      <p:ext uri="{BB962C8B-B14F-4D97-AF65-F5344CB8AC3E}">
        <p14:creationId xmlns:p14="http://schemas.microsoft.com/office/powerpoint/2010/main" val="3547470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9CB65B-ABF7-4545-8FA2-2AFCFD89074E}"/>
              </a:ext>
            </a:extLst>
          </p:cNvPr>
          <p:cNvSpPr txBox="1"/>
          <p:nvPr/>
        </p:nvSpPr>
        <p:spPr>
          <a:xfrm>
            <a:off x="3048000" y="3013501"/>
            <a:ext cx="6096000" cy="830997"/>
          </a:xfrm>
          <a:prstGeom prst="rect">
            <a:avLst/>
          </a:prstGeom>
          <a:noFill/>
        </p:spPr>
        <p:txBody>
          <a:bodyPr wrap="square">
            <a:spAutoFit/>
          </a:bodyPr>
          <a:lstStyle/>
          <a:p>
            <a:pPr algn="ctr"/>
            <a:r>
              <a:rPr lang="en-US" sz="4800" dirty="0">
                <a:solidFill>
                  <a:srgbClr val="00B0F0"/>
                </a:solidFill>
                <a:latin typeface="Britannic Bold" panose="020B0903060703020204" pitchFamily="34" charset="0"/>
              </a:rPr>
              <a:t>Thank You</a:t>
            </a:r>
          </a:p>
        </p:txBody>
      </p:sp>
      <p:pic>
        <p:nvPicPr>
          <p:cNvPr id="7" name="Picture 6">
            <a:extLst>
              <a:ext uri="{FF2B5EF4-FFF2-40B4-BE49-F238E27FC236}">
                <a16:creationId xmlns:a16="http://schemas.microsoft.com/office/drawing/2014/main" id="{5029AA59-06C6-4C0B-AF2E-52928C5A0F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919" y="5724675"/>
            <a:ext cx="2329830" cy="901377"/>
          </a:xfrm>
          <a:prstGeom prst="rect">
            <a:avLst/>
          </a:prstGeom>
        </p:spPr>
      </p:pic>
      <p:pic>
        <p:nvPicPr>
          <p:cNvPr id="8" name="Picture 7">
            <a:extLst>
              <a:ext uri="{FF2B5EF4-FFF2-40B4-BE49-F238E27FC236}">
                <a16:creationId xmlns:a16="http://schemas.microsoft.com/office/drawing/2014/main" id="{61EDBF48-0C02-43D0-AE4D-E8FFF561F0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7497" y="5809188"/>
            <a:ext cx="2005584" cy="816864"/>
          </a:xfrm>
          <a:prstGeom prst="rect">
            <a:avLst/>
          </a:prstGeom>
        </p:spPr>
      </p:pic>
      <p:pic>
        <p:nvPicPr>
          <p:cNvPr id="9" name="Picture 8">
            <a:extLst>
              <a:ext uri="{FF2B5EF4-FFF2-40B4-BE49-F238E27FC236}">
                <a16:creationId xmlns:a16="http://schemas.microsoft.com/office/drawing/2014/main" id="{42243DCE-335F-4389-BDCB-90C9ADAB70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0623" y="5809188"/>
            <a:ext cx="1310754" cy="624894"/>
          </a:xfrm>
          <a:prstGeom prst="rect">
            <a:avLst/>
          </a:prstGeom>
        </p:spPr>
      </p:pic>
    </p:spTree>
    <p:extLst>
      <p:ext uri="{BB962C8B-B14F-4D97-AF65-F5344CB8AC3E}">
        <p14:creationId xmlns:p14="http://schemas.microsoft.com/office/powerpoint/2010/main" val="2288798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5FA82-D527-4352-A961-3A320FCE6071}"/>
              </a:ext>
            </a:extLst>
          </p:cNvPr>
          <p:cNvSpPr>
            <a:spLocks noGrp="1"/>
          </p:cNvSpPr>
          <p:nvPr>
            <p:ph type="title"/>
          </p:nvPr>
        </p:nvSpPr>
        <p:spPr>
          <a:xfrm>
            <a:off x="838200" y="338231"/>
            <a:ext cx="10515600" cy="1325563"/>
          </a:xfrm>
        </p:spPr>
        <p:txBody>
          <a:bodyPr>
            <a:normAutofit/>
          </a:bodyPr>
          <a:lstStyle/>
          <a:p>
            <a:pPr algn="ctr"/>
            <a:r>
              <a:rPr lang="en-IN" sz="4800" dirty="0">
                <a:solidFill>
                  <a:srgbClr val="00B0F0"/>
                </a:solidFill>
                <a:latin typeface="Bernard MT Condensed" panose="02050806060905020404" pitchFamily="18" charset="0"/>
              </a:rPr>
              <a:t>Overview</a:t>
            </a:r>
          </a:p>
        </p:txBody>
      </p:sp>
      <p:sp>
        <p:nvSpPr>
          <p:cNvPr id="3" name="TextBox 2">
            <a:extLst>
              <a:ext uri="{FF2B5EF4-FFF2-40B4-BE49-F238E27FC236}">
                <a16:creationId xmlns:a16="http://schemas.microsoft.com/office/drawing/2014/main" id="{BF4AE729-3BB0-4A84-AA1D-B6CC4F19A06F}"/>
              </a:ext>
            </a:extLst>
          </p:cNvPr>
          <p:cNvSpPr txBox="1"/>
          <p:nvPr/>
        </p:nvSpPr>
        <p:spPr>
          <a:xfrm>
            <a:off x="838200" y="1663794"/>
            <a:ext cx="10416989" cy="4447371"/>
          </a:xfrm>
          <a:prstGeom prst="rect">
            <a:avLst/>
          </a:prstGeom>
          <a:noFill/>
        </p:spPr>
        <p:txBody>
          <a:bodyPr wrap="square" rtlCol="0">
            <a:spAutoFit/>
          </a:bodyPr>
          <a:lstStyle/>
          <a:p>
            <a:pPr marL="285750" indent="-285750">
              <a:buFont typeface="Arial" panose="020B0604020202020204" pitchFamily="34" charset="0"/>
              <a:buChar char="•"/>
            </a:pPr>
            <a:r>
              <a:rPr lang="en-US" sz="1800" b="0" i="0" dirty="0">
                <a:solidFill>
                  <a:srgbClr val="002060"/>
                </a:solidFill>
                <a:effectLst/>
                <a:latin typeface="Bahnschrift SemiCondensed" panose="020B0502040204020203" pitchFamily="34" charset="0"/>
              </a:rPr>
              <a:t>Olist is a small business commerce enabler ecosystem that specializes in the fields of logistics and capital </a:t>
            </a:r>
            <a:r>
              <a:rPr lang="en-US" sz="1800" dirty="0">
                <a:solidFill>
                  <a:srgbClr val="002060"/>
                </a:solidFill>
                <a:effectLst/>
                <a:latin typeface="Bahnschrift SemiCondensed" panose="020B0502040204020203" pitchFamily="34" charset="0"/>
                <a:ea typeface="Proxima Nova"/>
              </a:rPr>
              <a:t>headquartered in Sao Paulo, Brazil. This firm acts as a single point of contact between various small businesses and the customers who wish to buy their products. </a:t>
            </a:r>
          </a:p>
          <a:p>
            <a:endParaRPr lang="en-US" sz="1800" dirty="0">
              <a:solidFill>
                <a:srgbClr val="002060"/>
              </a:solidFill>
              <a:effectLst/>
              <a:latin typeface="Bahnschrift SemiCondensed" panose="020B0502040204020203" pitchFamily="34" charset="0"/>
              <a:ea typeface="Proxima Nova"/>
            </a:endParaRPr>
          </a:p>
          <a:p>
            <a:pPr marL="285750" indent="-285750">
              <a:buFont typeface="Arial" panose="020B0604020202020204" pitchFamily="34" charset="0"/>
              <a:buChar char="•"/>
            </a:pPr>
            <a:r>
              <a:rPr lang="en-US" sz="1800" dirty="0">
                <a:solidFill>
                  <a:srgbClr val="002060"/>
                </a:solidFill>
                <a:effectLst/>
                <a:latin typeface="Bahnschrift SemiCondensed" panose="020B0502040204020203" pitchFamily="34" charset="0"/>
                <a:ea typeface="Proxima Nova"/>
              </a:rPr>
              <a:t>The data here is from the years 2017 and 2018, comprising of customers, orders, products, mode of payments, sellers, etc.</a:t>
            </a:r>
          </a:p>
          <a:p>
            <a:endParaRPr lang="en-US" sz="1800" dirty="0">
              <a:solidFill>
                <a:srgbClr val="002060"/>
              </a:solidFill>
              <a:effectLst/>
              <a:latin typeface="Bahnschrift SemiCondensed" panose="020B0502040204020203" pitchFamily="34" charset="0"/>
              <a:ea typeface="Proxima Nova"/>
            </a:endParaRPr>
          </a:p>
          <a:p>
            <a:r>
              <a:rPr lang="en-US" dirty="0">
                <a:solidFill>
                  <a:srgbClr val="002060"/>
                </a:solidFill>
                <a:latin typeface="Bahnschrift SemiCondensed" panose="020B0502040204020203" pitchFamily="34" charset="0"/>
                <a:ea typeface="Proxima Nova"/>
                <a:cs typeface="Proxima Nova"/>
              </a:rPr>
              <a:t> </a:t>
            </a:r>
            <a:endParaRPr lang="en-US" sz="1800" dirty="0">
              <a:solidFill>
                <a:srgbClr val="002060"/>
              </a:solidFill>
              <a:latin typeface="Bahnschrift SemiCondensed" panose="020B0502040204020203" pitchFamily="34" charset="0"/>
              <a:ea typeface="Proxima Nova"/>
              <a:cs typeface="Proxima Nova"/>
            </a:endParaRPr>
          </a:p>
          <a:p>
            <a:pPr marL="285750" indent="-285750">
              <a:buFont typeface="Arial" panose="020B0604020202020204" pitchFamily="34" charset="0"/>
              <a:buChar char="•"/>
            </a:pPr>
            <a:r>
              <a:rPr lang="en-US" sz="1800" dirty="0">
                <a:solidFill>
                  <a:srgbClr val="002060"/>
                </a:solidFill>
                <a:effectLst/>
                <a:latin typeface="Bahnschrift SemiCondensed" panose="020B0502040204020203" pitchFamily="34" charset="0"/>
                <a:ea typeface="Proxima Nova"/>
              </a:rPr>
              <a:t>The objective of this capstone project is to predict the future sales of the company, optimize their delivery times and help segmenting their customers to improve marketing strategy and increase business operation efficiency.</a:t>
            </a:r>
          </a:p>
          <a:p>
            <a:pPr marL="285750" indent="-285750">
              <a:buFont typeface="Arial" panose="020B0604020202020204" pitchFamily="34" charset="0"/>
              <a:buChar char="•"/>
            </a:pPr>
            <a:endParaRPr lang="en-US" sz="1800" dirty="0">
              <a:solidFill>
                <a:srgbClr val="353744"/>
              </a:solidFill>
              <a:effectLst/>
              <a:latin typeface="Bahnschrift SemiCondensed" panose="020B0502040204020203" pitchFamily="34" charset="0"/>
              <a:ea typeface="Proxima Nova"/>
              <a:cs typeface="Proxima Nova"/>
            </a:endParaRPr>
          </a:p>
          <a:p>
            <a:pPr algn="just">
              <a:lnSpc>
                <a:spcPct val="150000"/>
              </a:lnSpc>
              <a:spcBef>
                <a:spcPts val="1000"/>
              </a:spcBef>
            </a:pPr>
            <a:endParaRPr lang="en-US" sz="1800" dirty="0">
              <a:effectLst/>
              <a:latin typeface="Bahnschrift SemiCondensed" panose="020B0502040204020203" pitchFamily="34" charset="0"/>
              <a:ea typeface="Proxima Nova"/>
            </a:endParaRPr>
          </a:p>
          <a:p>
            <a:pPr algn="just">
              <a:lnSpc>
                <a:spcPct val="150000"/>
              </a:lnSpc>
              <a:spcBef>
                <a:spcPts val="1000"/>
              </a:spcBef>
            </a:pPr>
            <a:endParaRPr lang="en-IN" sz="1800" dirty="0">
              <a:solidFill>
                <a:srgbClr val="353744"/>
              </a:solidFill>
              <a:effectLst/>
              <a:latin typeface="Proxima Nova"/>
              <a:ea typeface="Proxima Nova"/>
              <a:cs typeface="Proxima Nova"/>
            </a:endParaRPr>
          </a:p>
        </p:txBody>
      </p:sp>
      <p:sp>
        <p:nvSpPr>
          <p:cNvPr id="4" name="TextBox 3">
            <a:extLst>
              <a:ext uri="{FF2B5EF4-FFF2-40B4-BE49-F238E27FC236}">
                <a16:creationId xmlns:a16="http://schemas.microsoft.com/office/drawing/2014/main" id="{D1D564A6-C88B-4859-A169-7981A1A0CBB7}"/>
              </a:ext>
            </a:extLst>
          </p:cNvPr>
          <p:cNvSpPr txBox="1"/>
          <p:nvPr/>
        </p:nvSpPr>
        <p:spPr>
          <a:xfrm>
            <a:off x="8948974" y="5742338"/>
            <a:ext cx="2404826" cy="369332"/>
          </a:xfrm>
          <a:prstGeom prst="rect">
            <a:avLst/>
          </a:prstGeom>
          <a:noFill/>
        </p:spPr>
        <p:txBody>
          <a:bodyPr wrap="none" rtlCol="0">
            <a:spAutoFit/>
          </a:bodyPr>
          <a:lstStyle/>
          <a:p>
            <a:r>
              <a:rPr lang="en-IN" dirty="0"/>
              <a:t>https://olist.com/pt-br/</a:t>
            </a:r>
          </a:p>
        </p:txBody>
      </p:sp>
      <p:pic>
        <p:nvPicPr>
          <p:cNvPr id="6" name="Picture 5">
            <a:extLst>
              <a:ext uri="{FF2B5EF4-FFF2-40B4-BE49-F238E27FC236}">
                <a16:creationId xmlns:a16="http://schemas.microsoft.com/office/drawing/2014/main" id="{62CDF877-0FE0-4046-8BE1-355F7AF0E3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7977" y="5487281"/>
            <a:ext cx="1310754" cy="624894"/>
          </a:xfrm>
          <a:prstGeom prst="rect">
            <a:avLst/>
          </a:prstGeom>
        </p:spPr>
      </p:pic>
    </p:spTree>
    <p:extLst>
      <p:ext uri="{BB962C8B-B14F-4D97-AF65-F5344CB8AC3E}">
        <p14:creationId xmlns:p14="http://schemas.microsoft.com/office/powerpoint/2010/main" val="2408712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6CF93-368B-4654-BCA8-A822274D6EEF}"/>
              </a:ext>
            </a:extLst>
          </p:cNvPr>
          <p:cNvSpPr>
            <a:spLocks noGrp="1"/>
          </p:cNvSpPr>
          <p:nvPr>
            <p:ph type="title"/>
          </p:nvPr>
        </p:nvSpPr>
        <p:spPr>
          <a:xfrm>
            <a:off x="1640156" y="542830"/>
            <a:ext cx="8911687" cy="1280890"/>
          </a:xfrm>
          <a:noFill/>
        </p:spPr>
        <p:txBody>
          <a:bodyPr>
            <a:normAutofit/>
          </a:bodyPr>
          <a:lstStyle/>
          <a:p>
            <a:pPr algn="ctr"/>
            <a:r>
              <a:rPr lang="en-IN" sz="4800" dirty="0">
                <a:solidFill>
                  <a:srgbClr val="00B0F0"/>
                </a:solidFill>
                <a:latin typeface="Bernard MT Condensed" panose="02050806060905020404" pitchFamily="18" charset="0"/>
              </a:rPr>
              <a:t>Problem Statement</a:t>
            </a:r>
          </a:p>
        </p:txBody>
      </p:sp>
      <p:sp>
        <p:nvSpPr>
          <p:cNvPr id="4" name="TextBox 3">
            <a:extLst>
              <a:ext uri="{FF2B5EF4-FFF2-40B4-BE49-F238E27FC236}">
                <a16:creationId xmlns:a16="http://schemas.microsoft.com/office/drawing/2014/main" id="{01B119E1-B2DC-4A05-A7F6-0F3D9F0149F5}"/>
              </a:ext>
            </a:extLst>
          </p:cNvPr>
          <p:cNvSpPr txBox="1"/>
          <p:nvPr/>
        </p:nvSpPr>
        <p:spPr>
          <a:xfrm>
            <a:off x="1255059" y="1927412"/>
            <a:ext cx="8821270" cy="3949799"/>
          </a:xfrm>
          <a:prstGeom prst="rect">
            <a:avLst/>
          </a:prstGeom>
          <a:noFill/>
        </p:spPr>
        <p:txBody>
          <a:bodyPr wrap="square" rtlCol="0">
            <a:spAutoFit/>
          </a:bodyPr>
          <a:lstStyle/>
          <a:p>
            <a:pPr marL="342900" lvl="0" indent="-342900" algn="just">
              <a:lnSpc>
                <a:spcPct val="150000"/>
              </a:lnSpc>
              <a:spcBef>
                <a:spcPts val="1000"/>
              </a:spcBef>
              <a:spcAft>
                <a:spcPts val="0"/>
              </a:spcAft>
              <a:buFont typeface="Symbol" panose="05050102010706020507" pitchFamily="18" charset="2"/>
              <a:buChar char=""/>
            </a:pPr>
            <a:r>
              <a:rPr lang="en-US" sz="1800" dirty="0">
                <a:solidFill>
                  <a:srgbClr val="002060"/>
                </a:solidFill>
                <a:effectLst/>
                <a:latin typeface="Bahnschrift SemiCondensed" panose="020B0502040204020203" pitchFamily="34" charset="0"/>
                <a:ea typeface="Proxima Nova"/>
                <a:cs typeface="Proxima Nova"/>
              </a:rPr>
              <a:t>By using exploratory data analysis, we can analyze order times and delivery times of different products in the dataset and then calculate optimal delivery times for better customer satisfaction.</a:t>
            </a:r>
          </a:p>
          <a:p>
            <a:pPr marL="342900" lvl="0" indent="-342900" algn="just">
              <a:lnSpc>
                <a:spcPct val="150000"/>
              </a:lnSpc>
              <a:spcBef>
                <a:spcPts val="1000"/>
              </a:spcBef>
              <a:spcAft>
                <a:spcPts val="0"/>
              </a:spcAft>
              <a:buFont typeface="Symbol" panose="05050102010706020507" pitchFamily="18" charset="2"/>
              <a:buChar char=""/>
            </a:pPr>
            <a:r>
              <a:rPr lang="en-US" sz="1800" dirty="0">
                <a:solidFill>
                  <a:srgbClr val="002060"/>
                </a:solidFill>
                <a:effectLst/>
                <a:latin typeface="Bahnschrift SemiCondensed" panose="020B0502040204020203" pitchFamily="34" charset="0"/>
                <a:ea typeface="Proxima Nova"/>
                <a:cs typeface="Proxima Nova"/>
              </a:rPr>
              <a:t>Then using different machine learning algorithms, we can predict future sales of different products of different category.</a:t>
            </a:r>
          </a:p>
          <a:p>
            <a:pPr marL="342900" lvl="0" indent="-342900" algn="just">
              <a:lnSpc>
                <a:spcPct val="150000"/>
              </a:lnSpc>
              <a:spcBef>
                <a:spcPts val="1000"/>
              </a:spcBef>
              <a:spcAft>
                <a:spcPts val="0"/>
              </a:spcAft>
              <a:buFont typeface="Symbol" panose="05050102010706020507" pitchFamily="18" charset="2"/>
              <a:buChar char=""/>
            </a:pPr>
            <a:r>
              <a:rPr lang="en-US" sz="1800" dirty="0">
                <a:solidFill>
                  <a:srgbClr val="002060"/>
                </a:solidFill>
                <a:effectLst/>
                <a:latin typeface="Bahnschrift SemiCondensed" panose="020B0502040204020203" pitchFamily="34" charset="0"/>
                <a:ea typeface="Proxima Nova"/>
                <a:cs typeface="Proxima Nova"/>
              </a:rPr>
              <a:t>Using unsupervised machine learning for customer segmentation identifying the potential customers, so that if the company wants to expand in a particular segment they can target that and improve their business.</a:t>
            </a:r>
          </a:p>
          <a:p>
            <a:endParaRPr lang="en-IN" dirty="0"/>
          </a:p>
        </p:txBody>
      </p:sp>
    </p:spTree>
    <p:extLst>
      <p:ext uri="{BB962C8B-B14F-4D97-AF65-F5344CB8AC3E}">
        <p14:creationId xmlns:p14="http://schemas.microsoft.com/office/powerpoint/2010/main" val="246477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4CA8B03-38EF-40D1-AB85-D3ABA35BE985}"/>
              </a:ext>
            </a:extLst>
          </p:cNvPr>
          <p:cNvSpPr>
            <a:spLocks noGrp="1"/>
          </p:cNvSpPr>
          <p:nvPr>
            <p:ph type="title"/>
          </p:nvPr>
        </p:nvSpPr>
        <p:spPr>
          <a:xfrm>
            <a:off x="838200" y="365126"/>
            <a:ext cx="10515600" cy="842238"/>
          </a:xfrm>
          <a:noFill/>
        </p:spPr>
        <p:txBody>
          <a:bodyPr>
            <a:normAutofit/>
          </a:bodyPr>
          <a:lstStyle/>
          <a:p>
            <a:pPr algn="ctr"/>
            <a:r>
              <a:rPr lang="en-IN" sz="4000" dirty="0">
                <a:solidFill>
                  <a:srgbClr val="00B0F0"/>
                </a:solidFill>
                <a:latin typeface="Bernard MT Condensed" panose="02050806060905020404" pitchFamily="18" charset="0"/>
              </a:rPr>
              <a:t>Datasets</a:t>
            </a:r>
          </a:p>
        </p:txBody>
      </p:sp>
      <p:pic>
        <p:nvPicPr>
          <p:cNvPr id="4" name="Picture 3" descr="Data Schema">
            <a:extLst>
              <a:ext uri="{FF2B5EF4-FFF2-40B4-BE49-F238E27FC236}">
                <a16:creationId xmlns:a16="http://schemas.microsoft.com/office/drawing/2014/main" id="{56356632-72ED-43D8-A3D9-19C43D36922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5619" y="1365395"/>
            <a:ext cx="7895974" cy="4751082"/>
          </a:xfrm>
          <a:prstGeom prst="rect">
            <a:avLst/>
          </a:prstGeom>
          <a:noFill/>
          <a:ln>
            <a:noFill/>
          </a:ln>
        </p:spPr>
      </p:pic>
      <p:sp>
        <p:nvSpPr>
          <p:cNvPr id="5" name="TextBox 4">
            <a:extLst>
              <a:ext uri="{FF2B5EF4-FFF2-40B4-BE49-F238E27FC236}">
                <a16:creationId xmlns:a16="http://schemas.microsoft.com/office/drawing/2014/main" id="{FD52048B-7D07-4343-A4EA-D48347E0258A}"/>
              </a:ext>
            </a:extLst>
          </p:cNvPr>
          <p:cNvSpPr txBox="1"/>
          <p:nvPr/>
        </p:nvSpPr>
        <p:spPr>
          <a:xfrm>
            <a:off x="8691239" y="2022579"/>
            <a:ext cx="3128639" cy="3921395"/>
          </a:xfrm>
          <a:prstGeom prst="rect">
            <a:avLst/>
          </a:prstGeom>
          <a:noFill/>
        </p:spPr>
        <p:txBody>
          <a:bodyPr wrap="square" rtlCol="0">
            <a:spAutoFit/>
          </a:bodyPr>
          <a:lstStyle/>
          <a:p>
            <a:pPr marL="285750" indent="-285750" algn="just">
              <a:lnSpc>
                <a:spcPct val="150000"/>
              </a:lnSpc>
              <a:spcBef>
                <a:spcPts val="1000"/>
              </a:spcBef>
              <a:buFont typeface="Arial" panose="020B0604020202020204" pitchFamily="34" charset="0"/>
              <a:buChar char="•"/>
            </a:pPr>
            <a:r>
              <a:rPr lang="en-US" sz="1400" dirty="0">
                <a:solidFill>
                  <a:srgbClr val="353744"/>
                </a:solidFill>
                <a:effectLst/>
                <a:latin typeface="Proxima Nova"/>
                <a:ea typeface="Proxima Nova"/>
              </a:rPr>
              <a:t>olist_orders_dataset (order data)</a:t>
            </a:r>
          </a:p>
          <a:p>
            <a:pPr marL="285750" indent="-285750" algn="just">
              <a:lnSpc>
                <a:spcPct val="150000"/>
              </a:lnSpc>
              <a:spcBef>
                <a:spcPts val="1000"/>
              </a:spcBef>
              <a:buFont typeface="Arial" panose="020B0604020202020204" pitchFamily="34" charset="0"/>
              <a:buChar char="•"/>
            </a:pPr>
            <a:r>
              <a:rPr lang="en-US" sz="1400" dirty="0">
                <a:solidFill>
                  <a:srgbClr val="353744"/>
                </a:solidFill>
                <a:effectLst/>
                <a:latin typeface="Proxima Nova"/>
                <a:ea typeface="Proxima Nova"/>
              </a:rPr>
              <a:t>olist</a:t>
            </a:r>
            <a:r>
              <a:rPr lang="en-US" sz="1400" dirty="0">
                <a:solidFill>
                  <a:srgbClr val="353744"/>
                </a:solidFill>
                <a:latin typeface="Proxima Nova"/>
                <a:ea typeface="Proxima Nova"/>
              </a:rPr>
              <a:t>_order_items_dataset (order item data)</a:t>
            </a:r>
          </a:p>
          <a:p>
            <a:pPr marL="285750" indent="-285750" algn="just">
              <a:lnSpc>
                <a:spcPct val="150000"/>
              </a:lnSpc>
              <a:spcBef>
                <a:spcPts val="1000"/>
              </a:spcBef>
              <a:buFont typeface="Arial" panose="020B0604020202020204" pitchFamily="34" charset="0"/>
              <a:buChar char="•"/>
            </a:pPr>
            <a:r>
              <a:rPr lang="en-US" sz="1400" dirty="0" err="1">
                <a:solidFill>
                  <a:srgbClr val="353744"/>
                </a:solidFill>
                <a:effectLst/>
                <a:latin typeface="Proxima Nova"/>
                <a:ea typeface="Proxima Nova"/>
              </a:rPr>
              <a:t>olist_</a:t>
            </a:r>
            <a:r>
              <a:rPr lang="en-US" sz="1400" dirty="0" err="1">
                <a:solidFill>
                  <a:srgbClr val="353744"/>
                </a:solidFill>
                <a:latin typeface="Proxima Nova"/>
                <a:ea typeface="Proxima Nova"/>
              </a:rPr>
              <a:t>products_dataset</a:t>
            </a:r>
            <a:r>
              <a:rPr lang="en-US" sz="1400" dirty="0">
                <a:solidFill>
                  <a:srgbClr val="353744"/>
                </a:solidFill>
                <a:latin typeface="Proxima Nova"/>
                <a:ea typeface="Proxima Nova"/>
              </a:rPr>
              <a:t> (product data)</a:t>
            </a:r>
          </a:p>
          <a:p>
            <a:pPr marL="285750" indent="-285750" algn="just">
              <a:lnSpc>
                <a:spcPct val="150000"/>
              </a:lnSpc>
              <a:spcBef>
                <a:spcPts val="1000"/>
              </a:spcBef>
              <a:buFont typeface="Arial" panose="020B0604020202020204" pitchFamily="34" charset="0"/>
              <a:buChar char="•"/>
            </a:pPr>
            <a:r>
              <a:rPr lang="en-US" sz="1400" dirty="0" err="1">
                <a:solidFill>
                  <a:srgbClr val="353744"/>
                </a:solidFill>
                <a:effectLst/>
                <a:latin typeface="Proxima Nova"/>
                <a:ea typeface="Proxima Nova"/>
              </a:rPr>
              <a:t>olist_order_payments_dataset</a:t>
            </a:r>
            <a:r>
              <a:rPr lang="en-US" sz="1400" dirty="0">
                <a:solidFill>
                  <a:srgbClr val="353744"/>
                </a:solidFill>
                <a:effectLst/>
                <a:latin typeface="Proxima Nova"/>
                <a:ea typeface="Proxima Nova"/>
              </a:rPr>
              <a:t> (payment data)</a:t>
            </a:r>
          </a:p>
          <a:p>
            <a:pPr marL="285750" indent="-285750" algn="just">
              <a:lnSpc>
                <a:spcPct val="150000"/>
              </a:lnSpc>
              <a:spcBef>
                <a:spcPts val="1000"/>
              </a:spcBef>
              <a:buFont typeface="Arial" panose="020B0604020202020204" pitchFamily="34" charset="0"/>
              <a:buChar char="•"/>
            </a:pPr>
            <a:r>
              <a:rPr lang="en-US" sz="1400" dirty="0" err="1">
                <a:solidFill>
                  <a:srgbClr val="353744"/>
                </a:solidFill>
                <a:latin typeface="Proxima Nova"/>
                <a:ea typeface="Proxima Nova"/>
              </a:rPr>
              <a:t>olist_order_customer_dataset</a:t>
            </a:r>
            <a:r>
              <a:rPr lang="en-US" sz="1400" dirty="0">
                <a:solidFill>
                  <a:srgbClr val="353744"/>
                </a:solidFill>
                <a:latin typeface="Proxima Nova"/>
                <a:ea typeface="Proxima Nova"/>
              </a:rPr>
              <a:t> (customer data)</a:t>
            </a:r>
          </a:p>
          <a:p>
            <a:pPr marL="285750" indent="-285750" algn="just">
              <a:lnSpc>
                <a:spcPct val="150000"/>
              </a:lnSpc>
              <a:spcBef>
                <a:spcPts val="1000"/>
              </a:spcBef>
              <a:buFont typeface="Arial" panose="020B0604020202020204" pitchFamily="34" charset="0"/>
              <a:buChar char="•"/>
            </a:pPr>
            <a:r>
              <a:rPr lang="en-US" sz="1400" dirty="0" err="1">
                <a:solidFill>
                  <a:srgbClr val="353744"/>
                </a:solidFill>
                <a:effectLst/>
                <a:latin typeface="Proxima Nova"/>
                <a:ea typeface="Proxima Nova"/>
              </a:rPr>
              <a:t>olist_seller_dataset</a:t>
            </a:r>
            <a:r>
              <a:rPr lang="en-US" sz="1400" dirty="0">
                <a:solidFill>
                  <a:srgbClr val="353744"/>
                </a:solidFill>
                <a:effectLst/>
                <a:latin typeface="Proxima Nova"/>
                <a:ea typeface="Proxima Nova"/>
              </a:rPr>
              <a:t> (seller data)</a:t>
            </a:r>
            <a:endParaRPr lang="en-US" sz="1400" dirty="0">
              <a:effectLst/>
              <a:latin typeface="Bahnschrift SemiCondensed" panose="020B0502040204020203" pitchFamily="34" charset="0"/>
              <a:ea typeface="Proxima Nova"/>
            </a:endParaRPr>
          </a:p>
        </p:txBody>
      </p:sp>
      <p:sp>
        <p:nvSpPr>
          <p:cNvPr id="6" name="TextBox 5">
            <a:extLst>
              <a:ext uri="{FF2B5EF4-FFF2-40B4-BE49-F238E27FC236}">
                <a16:creationId xmlns:a16="http://schemas.microsoft.com/office/drawing/2014/main" id="{86C36BC8-1FE4-47C5-935F-724A09A8D19E}"/>
              </a:ext>
            </a:extLst>
          </p:cNvPr>
          <p:cNvSpPr txBox="1"/>
          <p:nvPr/>
        </p:nvSpPr>
        <p:spPr>
          <a:xfrm>
            <a:off x="8691239" y="1365395"/>
            <a:ext cx="3128639" cy="491417"/>
          </a:xfrm>
          <a:prstGeom prst="rect">
            <a:avLst/>
          </a:prstGeom>
          <a:noFill/>
        </p:spPr>
        <p:txBody>
          <a:bodyPr wrap="square" rtlCol="0">
            <a:spAutoFit/>
          </a:bodyPr>
          <a:lstStyle/>
          <a:p>
            <a:pPr algn="just">
              <a:lnSpc>
                <a:spcPct val="150000"/>
              </a:lnSpc>
              <a:spcBef>
                <a:spcPts val="1000"/>
              </a:spcBef>
            </a:pPr>
            <a:r>
              <a:rPr lang="en-US" sz="2000" dirty="0">
                <a:effectLst/>
                <a:latin typeface="Bahnschrift SemiCondensed" panose="020B0502040204020203" pitchFamily="34" charset="0"/>
                <a:ea typeface="Proxima Nova"/>
              </a:rPr>
              <a:t>Datasets used:</a:t>
            </a:r>
          </a:p>
        </p:txBody>
      </p:sp>
      <p:sp>
        <p:nvSpPr>
          <p:cNvPr id="7" name="TextBox 6">
            <a:extLst>
              <a:ext uri="{FF2B5EF4-FFF2-40B4-BE49-F238E27FC236}">
                <a16:creationId xmlns:a16="http://schemas.microsoft.com/office/drawing/2014/main" id="{307520E8-0FE8-4EF2-9CF9-32DD67934F69}"/>
              </a:ext>
            </a:extLst>
          </p:cNvPr>
          <p:cNvSpPr txBox="1"/>
          <p:nvPr/>
        </p:nvSpPr>
        <p:spPr>
          <a:xfrm>
            <a:off x="2531616" y="6169980"/>
            <a:ext cx="3883980" cy="371705"/>
          </a:xfrm>
          <a:prstGeom prst="rect">
            <a:avLst/>
          </a:prstGeom>
          <a:noFill/>
        </p:spPr>
        <p:txBody>
          <a:bodyPr wrap="square" rtlCol="0">
            <a:spAutoFit/>
          </a:bodyPr>
          <a:lstStyle/>
          <a:p>
            <a:pPr algn="just">
              <a:lnSpc>
                <a:spcPct val="150000"/>
              </a:lnSpc>
              <a:spcBef>
                <a:spcPts val="1000"/>
              </a:spcBef>
            </a:pPr>
            <a:r>
              <a:rPr lang="it-IT" sz="1400" dirty="0">
                <a:effectLst/>
                <a:latin typeface="Bahnschrift SemiCondensed" panose="020B0502040204020203" pitchFamily="34" charset="0"/>
                <a:ea typeface="Proxima Nova"/>
              </a:rPr>
              <a:t>Schema of Brazilian Olist E-Commerce Dataset</a:t>
            </a:r>
            <a:endParaRPr lang="en-US" sz="1400" dirty="0">
              <a:effectLst/>
              <a:latin typeface="Bahnschrift SemiCondensed" panose="020B0502040204020203" pitchFamily="34" charset="0"/>
              <a:ea typeface="Proxima Nova"/>
            </a:endParaRPr>
          </a:p>
        </p:txBody>
      </p:sp>
    </p:spTree>
    <p:extLst>
      <p:ext uri="{BB962C8B-B14F-4D97-AF65-F5344CB8AC3E}">
        <p14:creationId xmlns:p14="http://schemas.microsoft.com/office/powerpoint/2010/main" val="2774780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1E99802-EC56-4FB1-BEDB-EDE6B4B4F7A8}"/>
              </a:ext>
            </a:extLst>
          </p:cNvPr>
          <p:cNvSpPr txBox="1">
            <a:spLocks/>
          </p:cNvSpPr>
          <p:nvPr/>
        </p:nvSpPr>
        <p:spPr>
          <a:xfrm>
            <a:off x="838199" y="123359"/>
            <a:ext cx="10515600" cy="842238"/>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000" dirty="0">
                <a:solidFill>
                  <a:srgbClr val="00B0F0"/>
                </a:solidFill>
                <a:latin typeface="Bernard MT Condensed" panose="02050806060905020404" pitchFamily="18" charset="0"/>
              </a:rPr>
              <a:t>Data Dictionary</a:t>
            </a:r>
          </a:p>
        </p:txBody>
      </p:sp>
      <p:graphicFrame>
        <p:nvGraphicFramePr>
          <p:cNvPr id="2" name="Table 1">
            <a:extLst>
              <a:ext uri="{FF2B5EF4-FFF2-40B4-BE49-F238E27FC236}">
                <a16:creationId xmlns:a16="http://schemas.microsoft.com/office/drawing/2014/main" id="{1AEF65BE-DB18-458B-A7F8-D844768B6B8B}"/>
              </a:ext>
            </a:extLst>
          </p:cNvPr>
          <p:cNvGraphicFramePr>
            <a:graphicFrameLocks noGrp="1"/>
          </p:cNvGraphicFramePr>
          <p:nvPr>
            <p:extLst>
              <p:ext uri="{D42A27DB-BD31-4B8C-83A1-F6EECF244321}">
                <p14:modId xmlns:p14="http://schemas.microsoft.com/office/powerpoint/2010/main" val="1906174180"/>
              </p:ext>
            </p:extLst>
          </p:nvPr>
        </p:nvGraphicFramePr>
        <p:xfrm>
          <a:off x="838200" y="1367234"/>
          <a:ext cx="3256280" cy="5119925"/>
        </p:xfrm>
        <a:graphic>
          <a:graphicData uri="http://schemas.openxmlformats.org/drawingml/2006/table">
            <a:tbl>
              <a:tblPr firstRow="1" firstCol="1" bandRow="1">
                <a:tableStyleId>{5C22544A-7EE6-4342-B048-85BDC9FD1C3A}</a:tableStyleId>
              </a:tblPr>
              <a:tblGrid>
                <a:gridCol w="1628140">
                  <a:extLst>
                    <a:ext uri="{9D8B030D-6E8A-4147-A177-3AD203B41FA5}">
                      <a16:colId xmlns:a16="http://schemas.microsoft.com/office/drawing/2014/main" val="4122738539"/>
                    </a:ext>
                  </a:extLst>
                </a:gridCol>
                <a:gridCol w="1628140">
                  <a:extLst>
                    <a:ext uri="{9D8B030D-6E8A-4147-A177-3AD203B41FA5}">
                      <a16:colId xmlns:a16="http://schemas.microsoft.com/office/drawing/2014/main" val="386062602"/>
                    </a:ext>
                  </a:extLst>
                </a:gridCol>
              </a:tblGrid>
              <a:tr h="205030">
                <a:tc>
                  <a:txBody>
                    <a:bodyPr/>
                    <a:lstStyle/>
                    <a:p>
                      <a:pPr marL="0" marR="0" algn="ctr">
                        <a:lnSpc>
                          <a:spcPct val="107000"/>
                        </a:lnSpc>
                        <a:spcBef>
                          <a:spcPts val="0"/>
                        </a:spcBef>
                        <a:spcAft>
                          <a:spcPts val="0"/>
                        </a:spcAft>
                      </a:pPr>
                      <a:r>
                        <a:rPr lang="en-US" sz="1100">
                          <a:effectLst/>
                        </a:rPr>
                        <a:t>Columns Name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1100" dirty="0">
                          <a:effectLst/>
                        </a:rPr>
                        <a:t>Datatype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529019691"/>
                  </a:ext>
                </a:extLst>
              </a:tr>
              <a:tr h="205030">
                <a:tc>
                  <a:txBody>
                    <a:bodyPr/>
                    <a:lstStyle/>
                    <a:p>
                      <a:pPr marL="0" marR="0" algn="ctr">
                        <a:lnSpc>
                          <a:spcPct val="107000"/>
                        </a:lnSpc>
                        <a:spcBef>
                          <a:spcPts val="0"/>
                        </a:spcBef>
                        <a:spcAft>
                          <a:spcPts val="0"/>
                        </a:spcAft>
                      </a:pPr>
                      <a:r>
                        <a:rPr lang="en-US" sz="900">
                          <a:effectLst/>
                        </a:rPr>
                        <a:t>order_id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900" dirty="0">
                          <a:effectLst/>
                        </a:rPr>
                        <a:t>object</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452585918"/>
                  </a:ext>
                </a:extLst>
              </a:tr>
              <a:tr h="205030">
                <a:tc>
                  <a:txBody>
                    <a:bodyPr/>
                    <a:lstStyle/>
                    <a:p>
                      <a:pPr marL="0" marR="0" algn="ctr">
                        <a:lnSpc>
                          <a:spcPct val="107000"/>
                        </a:lnSpc>
                        <a:spcBef>
                          <a:spcPts val="0"/>
                        </a:spcBef>
                        <a:spcAft>
                          <a:spcPts val="0"/>
                        </a:spcAft>
                      </a:pPr>
                      <a:r>
                        <a:rPr lang="en-US" sz="900">
                          <a:effectLst/>
                        </a:rPr>
                        <a:t>customer_id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900" dirty="0">
                          <a:effectLst/>
                        </a:rPr>
                        <a:t>object</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889837323"/>
                  </a:ext>
                </a:extLst>
              </a:tr>
              <a:tr h="205030">
                <a:tc>
                  <a:txBody>
                    <a:bodyPr/>
                    <a:lstStyle/>
                    <a:p>
                      <a:pPr marL="0" marR="0" algn="ctr">
                        <a:lnSpc>
                          <a:spcPct val="107000"/>
                        </a:lnSpc>
                        <a:spcBef>
                          <a:spcPts val="0"/>
                        </a:spcBef>
                        <a:spcAft>
                          <a:spcPts val="0"/>
                        </a:spcAft>
                      </a:pPr>
                      <a:r>
                        <a:rPr lang="en-US" sz="900">
                          <a:effectLst/>
                        </a:rPr>
                        <a:t>order_status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900" dirty="0">
                          <a:effectLst/>
                        </a:rPr>
                        <a:t>object</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4163876531"/>
                  </a:ext>
                </a:extLst>
              </a:tr>
              <a:tr h="205030">
                <a:tc>
                  <a:txBody>
                    <a:bodyPr/>
                    <a:lstStyle/>
                    <a:p>
                      <a:pPr marL="0" marR="0" algn="ctr">
                        <a:lnSpc>
                          <a:spcPct val="107000"/>
                        </a:lnSpc>
                        <a:spcBef>
                          <a:spcPts val="0"/>
                        </a:spcBef>
                        <a:spcAft>
                          <a:spcPts val="0"/>
                        </a:spcAft>
                      </a:pPr>
                      <a:r>
                        <a:rPr lang="en-US" sz="900">
                          <a:effectLst/>
                        </a:rPr>
                        <a:t>order_purchase_timestamp</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900" dirty="0">
                          <a:effectLst/>
                        </a:rPr>
                        <a:t>datetime64</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3403074206"/>
                  </a:ext>
                </a:extLst>
              </a:tr>
              <a:tr h="205030">
                <a:tc>
                  <a:txBody>
                    <a:bodyPr/>
                    <a:lstStyle/>
                    <a:p>
                      <a:pPr marL="0" marR="0" algn="ctr">
                        <a:lnSpc>
                          <a:spcPct val="107000"/>
                        </a:lnSpc>
                        <a:spcBef>
                          <a:spcPts val="0"/>
                        </a:spcBef>
                        <a:spcAft>
                          <a:spcPts val="0"/>
                        </a:spcAft>
                      </a:pPr>
                      <a:r>
                        <a:rPr lang="en-US" sz="900">
                          <a:effectLst/>
                        </a:rPr>
                        <a:t>order_approved_at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900" dirty="0">
                          <a:effectLst/>
                        </a:rPr>
                        <a:t>object</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3414171403"/>
                  </a:ext>
                </a:extLst>
              </a:tr>
              <a:tr h="205030">
                <a:tc>
                  <a:txBody>
                    <a:bodyPr/>
                    <a:lstStyle/>
                    <a:p>
                      <a:pPr marL="0" marR="0" algn="ctr">
                        <a:lnSpc>
                          <a:spcPct val="107000"/>
                        </a:lnSpc>
                        <a:spcBef>
                          <a:spcPts val="0"/>
                        </a:spcBef>
                        <a:spcAft>
                          <a:spcPts val="0"/>
                        </a:spcAft>
                      </a:pPr>
                      <a:r>
                        <a:rPr lang="en-US" sz="900">
                          <a:effectLst/>
                        </a:rPr>
                        <a:t>order_delivered_carrier_date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900" dirty="0">
                          <a:effectLst/>
                        </a:rPr>
                        <a:t>datetime64</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769574087"/>
                  </a:ext>
                </a:extLst>
              </a:tr>
              <a:tr h="205030">
                <a:tc>
                  <a:txBody>
                    <a:bodyPr/>
                    <a:lstStyle/>
                    <a:p>
                      <a:pPr marL="0" marR="0" algn="ctr">
                        <a:lnSpc>
                          <a:spcPct val="107000"/>
                        </a:lnSpc>
                        <a:spcBef>
                          <a:spcPts val="0"/>
                        </a:spcBef>
                        <a:spcAft>
                          <a:spcPts val="0"/>
                        </a:spcAft>
                      </a:pPr>
                      <a:r>
                        <a:rPr lang="en-US" sz="900">
                          <a:effectLst/>
                        </a:rPr>
                        <a:t>order_delivered_customer_date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900" dirty="0">
                          <a:effectLst/>
                        </a:rPr>
                        <a:t>datetime64</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4142515200"/>
                  </a:ext>
                </a:extLst>
              </a:tr>
              <a:tr h="205030">
                <a:tc>
                  <a:txBody>
                    <a:bodyPr/>
                    <a:lstStyle/>
                    <a:p>
                      <a:pPr marL="0" marR="0" algn="ctr">
                        <a:lnSpc>
                          <a:spcPct val="107000"/>
                        </a:lnSpc>
                        <a:spcBef>
                          <a:spcPts val="0"/>
                        </a:spcBef>
                        <a:spcAft>
                          <a:spcPts val="0"/>
                        </a:spcAft>
                      </a:pPr>
                      <a:r>
                        <a:rPr lang="en-US" sz="900">
                          <a:effectLst/>
                        </a:rPr>
                        <a:t>order_estimated_delivery_date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900" dirty="0">
                          <a:effectLst/>
                        </a:rPr>
                        <a:t>datetime64</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385293373"/>
                  </a:ext>
                </a:extLst>
              </a:tr>
              <a:tr h="205030">
                <a:tc>
                  <a:txBody>
                    <a:bodyPr/>
                    <a:lstStyle/>
                    <a:p>
                      <a:pPr marL="0" marR="0" algn="ctr">
                        <a:lnSpc>
                          <a:spcPct val="107000"/>
                        </a:lnSpc>
                        <a:spcBef>
                          <a:spcPts val="0"/>
                        </a:spcBef>
                        <a:spcAft>
                          <a:spcPts val="0"/>
                        </a:spcAft>
                      </a:pPr>
                      <a:r>
                        <a:rPr lang="en-US" sz="900">
                          <a:effectLst/>
                        </a:rPr>
                        <a:t>product_id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900" dirty="0">
                          <a:effectLst/>
                        </a:rPr>
                        <a:t>object</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378230772"/>
                  </a:ext>
                </a:extLst>
              </a:tr>
              <a:tr h="205030">
                <a:tc>
                  <a:txBody>
                    <a:bodyPr/>
                    <a:lstStyle/>
                    <a:p>
                      <a:pPr marL="0" marR="0" algn="ctr">
                        <a:lnSpc>
                          <a:spcPct val="107000"/>
                        </a:lnSpc>
                        <a:spcBef>
                          <a:spcPts val="0"/>
                        </a:spcBef>
                        <a:spcAft>
                          <a:spcPts val="0"/>
                        </a:spcAft>
                      </a:pPr>
                      <a:r>
                        <a:rPr lang="en-US" sz="900">
                          <a:effectLst/>
                        </a:rPr>
                        <a:t>order_item_id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900">
                          <a:effectLst/>
                        </a:rPr>
                        <a:t>int64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3474125215"/>
                  </a:ext>
                </a:extLst>
              </a:tr>
              <a:tr h="205030">
                <a:tc>
                  <a:txBody>
                    <a:bodyPr/>
                    <a:lstStyle/>
                    <a:p>
                      <a:pPr marL="0" marR="0" algn="ctr">
                        <a:lnSpc>
                          <a:spcPct val="107000"/>
                        </a:lnSpc>
                        <a:spcBef>
                          <a:spcPts val="0"/>
                        </a:spcBef>
                        <a:spcAft>
                          <a:spcPts val="0"/>
                        </a:spcAft>
                      </a:pPr>
                      <a:r>
                        <a:rPr lang="en-US" sz="900">
                          <a:effectLst/>
                        </a:rPr>
                        <a:t>product_width_cm</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900" dirty="0">
                          <a:effectLst/>
                        </a:rPr>
                        <a:t>float64</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038644290"/>
                  </a:ext>
                </a:extLst>
              </a:tr>
              <a:tr h="205030">
                <a:tc>
                  <a:txBody>
                    <a:bodyPr/>
                    <a:lstStyle/>
                    <a:p>
                      <a:pPr marL="0" marR="0" algn="ctr">
                        <a:lnSpc>
                          <a:spcPct val="107000"/>
                        </a:lnSpc>
                        <a:spcBef>
                          <a:spcPts val="0"/>
                        </a:spcBef>
                        <a:spcAft>
                          <a:spcPts val="0"/>
                        </a:spcAft>
                      </a:pPr>
                      <a:r>
                        <a:rPr lang="en-US" sz="900">
                          <a:effectLst/>
                        </a:rPr>
                        <a:t>seller_id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900" dirty="0">
                          <a:effectLst/>
                        </a:rPr>
                        <a:t>object</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292698494"/>
                  </a:ext>
                </a:extLst>
              </a:tr>
              <a:tr h="205030">
                <a:tc>
                  <a:txBody>
                    <a:bodyPr/>
                    <a:lstStyle/>
                    <a:p>
                      <a:pPr marL="0" marR="0" algn="ctr">
                        <a:lnSpc>
                          <a:spcPct val="107000"/>
                        </a:lnSpc>
                        <a:spcBef>
                          <a:spcPts val="0"/>
                        </a:spcBef>
                        <a:spcAft>
                          <a:spcPts val="0"/>
                        </a:spcAft>
                      </a:pPr>
                      <a:r>
                        <a:rPr lang="en-US" sz="900">
                          <a:effectLst/>
                        </a:rPr>
                        <a:t>shipping_limit_date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900">
                          <a:effectLst/>
                        </a:rPr>
                        <a:t>object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309640812"/>
                  </a:ext>
                </a:extLst>
              </a:tr>
              <a:tr h="205030">
                <a:tc>
                  <a:txBody>
                    <a:bodyPr/>
                    <a:lstStyle/>
                    <a:p>
                      <a:pPr marL="0" marR="0" algn="ctr">
                        <a:lnSpc>
                          <a:spcPct val="107000"/>
                        </a:lnSpc>
                        <a:spcBef>
                          <a:spcPts val="0"/>
                        </a:spcBef>
                        <a:spcAft>
                          <a:spcPts val="0"/>
                        </a:spcAft>
                      </a:pPr>
                      <a:r>
                        <a:rPr lang="en-US" sz="900">
                          <a:effectLst/>
                        </a:rPr>
                        <a:t>price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900" dirty="0">
                          <a:effectLst/>
                        </a:rPr>
                        <a:t>float64</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006044454"/>
                  </a:ext>
                </a:extLst>
              </a:tr>
              <a:tr h="205030">
                <a:tc>
                  <a:txBody>
                    <a:bodyPr/>
                    <a:lstStyle/>
                    <a:p>
                      <a:pPr marL="0" marR="0" algn="ctr">
                        <a:lnSpc>
                          <a:spcPct val="107000"/>
                        </a:lnSpc>
                        <a:spcBef>
                          <a:spcPts val="0"/>
                        </a:spcBef>
                        <a:spcAft>
                          <a:spcPts val="0"/>
                        </a:spcAft>
                      </a:pPr>
                      <a:r>
                        <a:rPr lang="en-US" sz="900">
                          <a:effectLst/>
                        </a:rPr>
                        <a:t>freight_value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900" dirty="0">
                          <a:effectLst/>
                        </a:rPr>
                        <a:t>float64</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269751258"/>
                  </a:ext>
                </a:extLst>
              </a:tr>
              <a:tr h="205030">
                <a:tc>
                  <a:txBody>
                    <a:bodyPr/>
                    <a:lstStyle/>
                    <a:p>
                      <a:pPr marL="0" marR="0" algn="ctr">
                        <a:lnSpc>
                          <a:spcPct val="107000"/>
                        </a:lnSpc>
                        <a:spcBef>
                          <a:spcPts val="0"/>
                        </a:spcBef>
                        <a:spcAft>
                          <a:spcPts val="0"/>
                        </a:spcAft>
                      </a:pPr>
                      <a:r>
                        <a:rPr lang="en-US" sz="900">
                          <a:effectLst/>
                        </a:rPr>
                        <a:t>product_category_name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900">
                          <a:effectLst/>
                        </a:rPr>
                        <a:t>object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620472954"/>
                  </a:ext>
                </a:extLst>
              </a:tr>
              <a:tr h="205030">
                <a:tc>
                  <a:txBody>
                    <a:bodyPr/>
                    <a:lstStyle/>
                    <a:p>
                      <a:pPr marL="0" marR="0" algn="ctr">
                        <a:lnSpc>
                          <a:spcPct val="107000"/>
                        </a:lnSpc>
                        <a:spcBef>
                          <a:spcPts val="0"/>
                        </a:spcBef>
                        <a:spcAft>
                          <a:spcPts val="0"/>
                        </a:spcAft>
                      </a:pPr>
                      <a:r>
                        <a:rPr lang="en-US" sz="900">
                          <a:effectLst/>
                        </a:rPr>
                        <a:t>product_name_lenght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900" dirty="0">
                          <a:effectLst/>
                        </a:rPr>
                        <a:t>float64</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71972235"/>
                  </a:ext>
                </a:extLst>
              </a:tr>
              <a:tr h="205030">
                <a:tc>
                  <a:txBody>
                    <a:bodyPr/>
                    <a:lstStyle/>
                    <a:p>
                      <a:pPr marL="0" marR="0" algn="ctr">
                        <a:lnSpc>
                          <a:spcPct val="107000"/>
                        </a:lnSpc>
                        <a:spcBef>
                          <a:spcPts val="0"/>
                        </a:spcBef>
                        <a:spcAft>
                          <a:spcPts val="0"/>
                        </a:spcAft>
                      </a:pPr>
                      <a:r>
                        <a:rPr lang="en-US" sz="900">
                          <a:effectLst/>
                        </a:rPr>
                        <a:t>product_description_lenght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900" dirty="0">
                          <a:effectLst/>
                        </a:rPr>
                        <a:t>float64</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3025012463"/>
                  </a:ext>
                </a:extLst>
              </a:tr>
              <a:tr h="205030">
                <a:tc>
                  <a:txBody>
                    <a:bodyPr/>
                    <a:lstStyle/>
                    <a:p>
                      <a:pPr marL="0" marR="0" algn="ctr">
                        <a:lnSpc>
                          <a:spcPct val="107000"/>
                        </a:lnSpc>
                        <a:spcBef>
                          <a:spcPts val="0"/>
                        </a:spcBef>
                        <a:spcAft>
                          <a:spcPts val="0"/>
                        </a:spcAft>
                      </a:pPr>
                      <a:r>
                        <a:rPr lang="en-US" sz="900">
                          <a:effectLst/>
                        </a:rPr>
                        <a:t>product_photos_qty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900" dirty="0">
                          <a:effectLst/>
                        </a:rPr>
                        <a:t>float64</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546128869"/>
                  </a:ext>
                </a:extLst>
              </a:tr>
              <a:tr h="205030">
                <a:tc>
                  <a:txBody>
                    <a:bodyPr/>
                    <a:lstStyle/>
                    <a:p>
                      <a:pPr marL="0" marR="0" algn="ctr">
                        <a:lnSpc>
                          <a:spcPct val="107000"/>
                        </a:lnSpc>
                        <a:spcBef>
                          <a:spcPts val="0"/>
                        </a:spcBef>
                        <a:spcAft>
                          <a:spcPts val="0"/>
                        </a:spcAft>
                      </a:pPr>
                      <a:r>
                        <a:rPr lang="en-US" sz="900">
                          <a:effectLst/>
                        </a:rPr>
                        <a:t>product_weight_g</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900" dirty="0">
                          <a:effectLst/>
                        </a:rPr>
                        <a:t>float64</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818302650"/>
                  </a:ext>
                </a:extLst>
              </a:tr>
              <a:tr h="205030">
                <a:tc>
                  <a:txBody>
                    <a:bodyPr/>
                    <a:lstStyle/>
                    <a:p>
                      <a:pPr marL="0" marR="0" algn="ctr">
                        <a:lnSpc>
                          <a:spcPct val="107000"/>
                        </a:lnSpc>
                        <a:spcBef>
                          <a:spcPts val="0"/>
                        </a:spcBef>
                        <a:spcAft>
                          <a:spcPts val="0"/>
                        </a:spcAft>
                      </a:pPr>
                      <a:r>
                        <a:rPr lang="en-US" sz="900">
                          <a:effectLst/>
                        </a:rPr>
                        <a:t>product_length_cm</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900" dirty="0">
                          <a:effectLst/>
                        </a:rPr>
                        <a:t>float64</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3443090153"/>
                  </a:ext>
                </a:extLst>
              </a:tr>
              <a:tr h="205030">
                <a:tc>
                  <a:txBody>
                    <a:bodyPr/>
                    <a:lstStyle/>
                    <a:p>
                      <a:pPr marL="0" marR="0" algn="ctr">
                        <a:lnSpc>
                          <a:spcPct val="107000"/>
                        </a:lnSpc>
                        <a:spcBef>
                          <a:spcPts val="0"/>
                        </a:spcBef>
                        <a:spcAft>
                          <a:spcPts val="0"/>
                        </a:spcAft>
                      </a:pPr>
                      <a:r>
                        <a:rPr lang="en-US" sz="900">
                          <a:effectLst/>
                        </a:rPr>
                        <a:t>product_height_cm</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900" dirty="0">
                          <a:effectLst/>
                        </a:rPr>
                        <a:t>float64</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185769447"/>
                  </a:ext>
                </a:extLst>
              </a:tr>
            </a:tbl>
          </a:graphicData>
        </a:graphic>
      </p:graphicFrame>
      <p:graphicFrame>
        <p:nvGraphicFramePr>
          <p:cNvPr id="4" name="Table 3">
            <a:extLst>
              <a:ext uri="{FF2B5EF4-FFF2-40B4-BE49-F238E27FC236}">
                <a16:creationId xmlns:a16="http://schemas.microsoft.com/office/drawing/2014/main" id="{70CE71C7-4382-4CD8-9C9E-AAA73D0D4BCA}"/>
              </a:ext>
            </a:extLst>
          </p:cNvPr>
          <p:cNvGraphicFramePr>
            <a:graphicFrameLocks noGrp="1"/>
          </p:cNvGraphicFramePr>
          <p:nvPr>
            <p:extLst>
              <p:ext uri="{D42A27DB-BD31-4B8C-83A1-F6EECF244321}">
                <p14:modId xmlns:p14="http://schemas.microsoft.com/office/powerpoint/2010/main" val="1401972564"/>
              </p:ext>
            </p:extLst>
          </p:nvPr>
        </p:nvGraphicFramePr>
        <p:xfrm>
          <a:off x="4637472" y="1367234"/>
          <a:ext cx="2917054" cy="1050845"/>
        </p:xfrm>
        <a:graphic>
          <a:graphicData uri="http://schemas.openxmlformats.org/drawingml/2006/table">
            <a:tbl>
              <a:tblPr firstRow="1" firstCol="1" bandRow="1">
                <a:tableStyleId>{5C22544A-7EE6-4342-B048-85BDC9FD1C3A}</a:tableStyleId>
              </a:tblPr>
              <a:tblGrid>
                <a:gridCol w="1458527">
                  <a:extLst>
                    <a:ext uri="{9D8B030D-6E8A-4147-A177-3AD203B41FA5}">
                      <a16:colId xmlns:a16="http://schemas.microsoft.com/office/drawing/2014/main" val="597229891"/>
                    </a:ext>
                  </a:extLst>
                </a:gridCol>
                <a:gridCol w="1458527">
                  <a:extLst>
                    <a:ext uri="{9D8B030D-6E8A-4147-A177-3AD203B41FA5}">
                      <a16:colId xmlns:a16="http://schemas.microsoft.com/office/drawing/2014/main" val="2311337109"/>
                    </a:ext>
                  </a:extLst>
                </a:gridCol>
              </a:tblGrid>
              <a:tr h="281250">
                <a:tc>
                  <a:txBody>
                    <a:bodyPr/>
                    <a:lstStyle/>
                    <a:p>
                      <a:pPr marL="0" marR="0" algn="ctr">
                        <a:lnSpc>
                          <a:spcPct val="107000"/>
                        </a:lnSpc>
                        <a:spcBef>
                          <a:spcPts val="0"/>
                        </a:spcBef>
                        <a:spcAft>
                          <a:spcPts val="0"/>
                        </a:spcAft>
                      </a:pPr>
                      <a:r>
                        <a:rPr lang="en-US" sz="1100">
                          <a:effectLst/>
                        </a:rPr>
                        <a:t>Columns Name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Datatype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727249499"/>
                  </a:ext>
                </a:extLst>
              </a:tr>
              <a:tr h="281250">
                <a:tc>
                  <a:txBody>
                    <a:bodyPr/>
                    <a:lstStyle/>
                    <a:p>
                      <a:pPr marL="0" marR="0" algn="ctr">
                        <a:lnSpc>
                          <a:spcPct val="107000"/>
                        </a:lnSpc>
                        <a:spcBef>
                          <a:spcPts val="0"/>
                        </a:spcBef>
                        <a:spcAft>
                          <a:spcPts val="0"/>
                        </a:spcAft>
                      </a:pPr>
                      <a:r>
                        <a:rPr lang="en-US" sz="900">
                          <a:effectLst/>
                        </a:rPr>
                        <a:t>recency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ctr">
                        <a:lnSpc>
                          <a:spcPct val="107000"/>
                        </a:lnSpc>
                        <a:spcBef>
                          <a:spcPts val="0"/>
                        </a:spcBef>
                        <a:spcAft>
                          <a:spcPts val="0"/>
                        </a:spcAft>
                      </a:pPr>
                      <a:r>
                        <a:rPr lang="en-US" sz="900">
                          <a:effectLst/>
                        </a:rPr>
                        <a:t>int64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3450645654"/>
                  </a:ext>
                </a:extLst>
              </a:tr>
              <a:tr h="281250">
                <a:tc>
                  <a:txBody>
                    <a:bodyPr/>
                    <a:lstStyle/>
                    <a:p>
                      <a:pPr marL="0" marR="0" algn="ctr">
                        <a:lnSpc>
                          <a:spcPct val="107000"/>
                        </a:lnSpc>
                        <a:spcBef>
                          <a:spcPts val="0"/>
                        </a:spcBef>
                        <a:spcAft>
                          <a:spcPts val="0"/>
                        </a:spcAft>
                      </a:pPr>
                      <a:r>
                        <a:rPr lang="en-US" sz="900">
                          <a:effectLst/>
                        </a:rPr>
                        <a:t>frequency</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ctr">
                        <a:lnSpc>
                          <a:spcPct val="107000"/>
                        </a:lnSpc>
                        <a:spcBef>
                          <a:spcPts val="0"/>
                        </a:spcBef>
                        <a:spcAft>
                          <a:spcPts val="0"/>
                        </a:spcAft>
                      </a:pPr>
                      <a:r>
                        <a:rPr lang="en-US" sz="900" dirty="0">
                          <a:effectLst/>
                        </a:rPr>
                        <a:t>int64</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73553794"/>
                  </a:ext>
                </a:extLst>
              </a:tr>
              <a:tr h="207095">
                <a:tc>
                  <a:txBody>
                    <a:bodyPr/>
                    <a:lstStyle/>
                    <a:p>
                      <a:pPr marL="0" marR="0" algn="ctr">
                        <a:lnSpc>
                          <a:spcPct val="107000"/>
                        </a:lnSpc>
                        <a:spcBef>
                          <a:spcPts val="0"/>
                        </a:spcBef>
                        <a:spcAft>
                          <a:spcPts val="0"/>
                        </a:spcAft>
                      </a:pPr>
                      <a:r>
                        <a:rPr lang="en-US" sz="900">
                          <a:effectLst/>
                        </a:rPr>
                        <a:t>Total Price</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c>
                  <a:txBody>
                    <a:bodyPr/>
                    <a:lstStyle/>
                    <a:p>
                      <a:pPr marL="0" marR="0" algn="ctr">
                        <a:lnSpc>
                          <a:spcPct val="107000"/>
                        </a:lnSpc>
                        <a:spcBef>
                          <a:spcPts val="0"/>
                        </a:spcBef>
                        <a:spcAft>
                          <a:spcPts val="0"/>
                        </a:spcAft>
                      </a:pPr>
                      <a:r>
                        <a:rPr lang="en-US" sz="900" dirty="0">
                          <a:effectLst/>
                        </a:rPr>
                        <a:t>int64</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extLst>
                  <a:ext uri="{0D108BD9-81ED-4DB2-BD59-A6C34878D82A}">
                    <a16:rowId xmlns:a16="http://schemas.microsoft.com/office/drawing/2014/main" val="2441652164"/>
                  </a:ext>
                </a:extLst>
              </a:tr>
            </a:tbl>
          </a:graphicData>
        </a:graphic>
      </p:graphicFrame>
      <p:sp>
        <p:nvSpPr>
          <p:cNvPr id="8" name="TextBox 7">
            <a:extLst>
              <a:ext uri="{FF2B5EF4-FFF2-40B4-BE49-F238E27FC236}">
                <a16:creationId xmlns:a16="http://schemas.microsoft.com/office/drawing/2014/main" id="{CD22FEE3-6758-42D1-9A6F-B4A74242FB6A}"/>
              </a:ext>
            </a:extLst>
          </p:cNvPr>
          <p:cNvSpPr txBox="1"/>
          <p:nvPr/>
        </p:nvSpPr>
        <p:spPr>
          <a:xfrm>
            <a:off x="5229039" y="3516592"/>
            <a:ext cx="3735070" cy="923330"/>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Count of </a:t>
            </a:r>
            <a:r>
              <a:rPr lang="en-US" sz="1800" dirty="0">
                <a:solidFill>
                  <a:srgbClr val="0070C0"/>
                </a:solidFill>
                <a:effectLst/>
                <a:latin typeface="Times New Roman" panose="02020603050405020304" pitchFamily="18" charset="0"/>
                <a:ea typeface="Calibri" panose="020F0502020204030204" pitchFamily="34" charset="0"/>
              </a:rPr>
              <a:t>Categorical</a:t>
            </a:r>
            <a:r>
              <a:rPr lang="en-US" sz="1800" dirty="0">
                <a:effectLst/>
                <a:latin typeface="Times New Roman" panose="02020603050405020304" pitchFamily="18" charset="0"/>
                <a:ea typeface="Calibri" panose="020F0502020204030204" pitchFamily="34" charset="0"/>
              </a:rPr>
              <a:t> Data type: 8         Count of </a:t>
            </a:r>
            <a:r>
              <a:rPr lang="en-US" sz="1800" dirty="0">
                <a:solidFill>
                  <a:srgbClr val="00B050"/>
                </a:solidFill>
                <a:effectLst/>
                <a:latin typeface="Times New Roman" panose="02020603050405020304" pitchFamily="18" charset="0"/>
                <a:ea typeface="Calibri" panose="020F0502020204030204" pitchFamily="34" charset="0"/>
              </a:rPr>
              <a:t>Datetime</a:t>
            </a:r>
            <a:r>
              <a:rPr lang="en-US" sz="1800" dirty="0">
                <a:effectLst/>
                <a:latin typeface="Times New Roman" panose="02020603050405020304" pitchFamily="18" charset="0"/>
                <a:ea typeface="Calibri" panose="020F0502020204030204" pitchFamily="34" charset="0"/>
              </a:rPr>
              <a:t> Data type: 4        Count of </a:t>
            </a:r>
            <a:r>
              <a:rPr lang="en-US" sz="1800" dirty="0">
                <a:solidFill>
                  <a:srgbClr val="FF0000"/>
                </a:solidFill>
                <a:effectLst/>
                <a:latin typeface="Times New Roman" panose="02020603050405020304" pitchFamily="18" charset="0"/>
                <a:ea typeface="Calibri" panose="020F0502020204030204" pitchFamily="34" charset="0"/>
              </a:rPr>
              <a:t>Numeric</a:t>
            </a:r>
            <a:r>
              <a:rPr lang="en-US" sz="1800" dirty="0">
                <a:effectLst/>
                <a:latin typeface="Times New Roman" panose="02020603050405020304" pitchFamily="18" charset="0"/>
                <a:ea typeface="Calibri" panose="020F0502020204030204" pitchFamily="34" charset="0"/>
              </a:rPr>
              <a:t> Data type: 18 </a:t>
            </a:r>
            <a:endParaRPr lang="en-IN" dirty="0"/>
          </a:p>
        </p:txBody>
      </p:sp>
    </p:spTree>
    <p:extLst>
      <p:ext uri="{BB962C8B-B14F-4D97-AF65-F5344CB8AC3E}">
        <p14:creationId xmlns:p14="http://schemas.microsoft.com/office/powerpoint/2010/main" val="2044622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E39C7-B724-8A06-DE3D-F1DC8AB6BDA8}"/>
              </a:ext>
            </a:extLst>
          </p:cNvPr>
          <p:cNvSpPr>
            <a:spLocks noGrp="1"/>
          </p:cNvSpPr>
          <p:nvPr>
            <p:ph type="title"/>
          </p:nvPr>
        </p:nvSpPr>
        <p:spPr/>
        <p:txBody>
          <a:bodyPr>
            <a:normAutofit/>
          </a:bodyPr>
          <a:lstStyle/>
          <a:p>
            <a:pPr algn="ctr"/>
            <a:r>
              <a:rPr lang="en-IN" sz="4800" dirty="0">
                <a:solidFill>
                  <a:srgbClr val="00B0F0"/>
                </a:solidFill>
                <a:latin typeface="Bernard MT Condensed" panose="02050806060905020404" pitchFamily="18" charset="0"/>
              </a:rPr>
              <a:t>Exploratory Data Analysis</a:t>
            </a:r>
          </a:p>
        </p:txBody>
      </p:sp>
      <p:sp>
        <p:nvSpPr>
          <p:cNvPr id="4" name="Content Placeholder 2">
            <a:extLst>
              <a:ext uri="{FF2B5EF4-FFF2-40B4-BE49-F238E27FC236}">
                <a16:creationId xmlns:a16="http://schemas.microsoft.com/office/drawing/2014/main" id="{495673A6-EA0C-E5FA-5AAE-BF088DFAD5E5}"/>
              </a:ext>
            </a:extLst>
          </p:cNvPr>
          <p:cNvSpPr txBox="1">
            <a:spLocks/>
          </p:cNvSpPr>
          <p:nvPr/>
        </p:nvSpPr>
        <p:spPr>
          <a:xfrm>
            <a:off x="838200" y="160656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IN" sz="3600" dirty="0">
                <a:solidFill>
                  <a:srgbClr val="002060"/>
                </a:solidFill>
                <a:latin typeface="Bahnschrift Condensed" panose="020B0502040204020203" pitchFamily="34" charset="0"/>
              </a:rPr>
              <a:t>In the coming slides we will see the graphical representations of the analysis we did.</a:t>
            </a:r>
          </a:p>
          <a:p>
            <a:pPr algn="ctr"/>
            <a:r>
              <a:rPr lang="en-IN" sz="3600" dirty="0">
                <a:solidFill>
                  <a:srgbClr val="002060"/>
                </a:solidFill>
                <a:latin typeface="Bahnschrift Condensed" panose="020B0502040204020203" pitchFamily="34" charset="0"/>
              </a:rPr>
              <a:t>Bar plots, count plots and pie charts are some of the medium that have been used to visualize our findings.</a:t>
            </a:r>
          </a:p>
          <a:p>
            <a:pPr algn="ctr"/>
            <a:r>
              <a:rPr lang="en-IN" sz="3600" dirty="0">
                <a:solidFill>
                  <a:srgbClr val="002060"/>
                </a:solidFill>
                <a:latin typeface="Bahnschrift Condensed" panose="020B0502040204020203" pitchFamily="34" charset="0"/>
              </a:rPr>
              <a:t>We have also written inferences from the plots which are plotted.</a:t>
            </a:r>
          </a:p>
        </p:txBody>
      </p:sp>
    </p:spTree>
    <p:extLst>
      <p:ext uri="{BB962C8B-B14F-4D97-AF65-F5344CB8AC3E}">
        <p14:creationId xmlns:p14="http://schemas.microsoft.com/office/powerpoint/2010/main" val="117835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443FC1-414B-4158-B8D0-2DDE3C3A93F7}"/>
              </a:ext>
            </a:extLst>
          </p:cNvPr>
          <p:cNvSpPr txBox="1"/>
          <p:nvPr/>
        </p:nvSpPr>
        <p:spPr>
          <a:xfrm>
            <a:off x="734426" y="2791767"/>
            <a:ext cx="10515600" cy="523220"/>
          </a:xfrm>
          <a:prstGeom prst="rect">
            <a:avLst/>
          </a:prstGeom>
          <a:noFill/>
        </p:spPr>
        <p:txBody>
          <a:bodyPr wrap="square" rtlCol="0">
            <a:spAutoFit/>
          </a:bodyPr>
          <a:lstStyle/>
          <a:p>
            <a:pPr algn="ctr"/>
            <a:r>
              <a:rPr lang="en-IN" sz="1400" dirty="0">
                <a:solidFill>
                  <a:srgbClr val="002060"/>
                </a:solidFill>
                <a:latin typeface="Bahnschrift Condensed" panose="020B0502040204020203" pitchFamily="34" charset="0"/>
              </a:rPr>
              <a:t>2018 generated more revenue than 2017</a:t>
            </a:r>
          </a:p>
          <a:p>
            <a:pPr algn="ctr"/>
            <a:r>
              <a:rPr lang="en-US" sz="1400" b="0" i="0" dirty="0">
                <a:solidFill>
                  <a:srgbClr val="002060"/>
                </a:solidFill>
                <a:effectLst/>
                <a:latin typeface="Bahnschrift Condensed" panose="020B0502040204020203" pitchFamily="34" charset="0"/>
              </a:rPr>
              <a:t>The revenue generated in </a:t>
            </a:r>
            <a:r>
              <a:rPr lang="en-US" sz="1400" b="1" i="0" dirty="0">
                <a:solidFill>
                  <a:srgbClr val="002060"/>
                </a:solidFill>
                <a:effectLst/>
                <a:latin typeface="Bahnschrift Condensed" panose="020B0502040204020203" pitchFamily="34" charset="0"/>
              </a:rPr>
              <a:t>2017</a:t>
            </a:r>
            <a:r>
              <a:rPr lang="en-US" sz="1400" b="0" i="0" dirty="0">
                <a:solidFill>
                  <a:srgbClr val="002060"/>
                </a:solidFill>
                <a:effectLst/>
                <a:latin typeface="Bahnschrift Condensed" panose="020B0502040204020203" pitchFamily="34" charset="0"/>
              </a:rPr>
              <a:t> is </a:t>
            </a:r>
            <a:r>
              <a:rPr lang="en-US" sz="1400" b="0" i="0" dirty="0">
                <a:solidFill>
                  <a:srgbClr val="0070C0"/>
                </a:solidFill>
                <a:effectLst/>
                <a:latin typeface="Bahnschrift Condensed" panose="020B0502040204020203" pitchFamily="34" charset="0"/>
              </a:rPr>
              <a:t>6155806.98</a:t>
            </a:r>
            <a:r>
              <a:rPr lang="en-US" sz="1400" b="0" i="0" dirty="0">
                <a:solidFill>
                  <a:srgbClr val="000000"/>
                </a:solidFill>
                <a:effectLst/>
                <a:latin typeface="Bahnschrift Condensed" panose="020B0502040204020203" pitchFamily="34" charset="0"/>
              </a:rPr>
              <a:t> </a:t>
            </a:r>
            <a:r>
              <a:rPr lang="en-US" sz="1400" b="0" i="0" dirty="0">
                <a:solidFill>
                  <a:srgbClr val="002060"/>
                </a:solidFill>
                <a:effectLst/>
                <a:latin typeface="Bahnschrift Condensed" panose="020B0502040204020203" pitchFamily="34" charset="0"/>
              </a:rPr>
              <a:t>Brazilian Reals whereas in </a:t>
            </a:r>
            <a:r>
              <a:rPr lang="en-US" sz="1400" b="1" i="0" dirty="0">
                <a:solidFill>
                  <a:srgbClr val="002060"/>
                </a:solidFill>
                <a:effectLst/>
                <a:latin typeface="Bahnschrift Condensed" panose="020B0502040204020203" pitchFamily="34" charset="0"/>
              </a:rPr>
              <a:t>2018</a:t>
            </a:r>
            <a:r>
              <a:rPr lang="en-US" sz="1400" b="0" i="0" dirty="0">
                <a:solidFill>
                  <a:srgbClr val="002060"/>
                </a:solidFill>
                <a:effectLst/>
                <a:latin typeface="Bahnschrift Condensed" panose="020B0502040204020203" pitchFamily="34" charset="0"/>
              </a:rPr>
              <a:t> is </a:t>
            </a:r>
            <a:r>
              <a:rPr lang="en-US" sz="1400" b="0" i="0" dirty="0">
                <a:solidFill>
                  <a:schemeClr val="accent2">
                    <a:lumMod val="75000"/>
                  </a:schemeClr>
                </a:solidFill>
                <a:effectLst/>
                <a:latin typeface="Bahnschrift Condensed" panose="020B0502040204020203" pitchFamily="34" charset="0"/>
              </a:rPr>
              <a:t>7386050.80</a:t>
            </a:r>
            <a:r>
              <a:rPr lang="en-US" sz="1400" b="0" i="0" dirty="0">
                <a:solidFill>
                  <a:srgbClr val="000000"/>
                </a:solidFill>
                <a:effectLst/>
                <a:latin typeface="Bahnschrift Condensed" panose="020B0502040204020203" pitchFamily="34" charset="0"/>
              </a:rPr>
              <a:t> </a:t>
            </a:r>
            <a:r>
              <a:rPr lang="en-US" sz="1400" b="0" i="0" dirty="0">
                <a:solidFill>
                  <a:srgbClr val="002060"/>
                </a:solidFill>
                <a:effectLst/>
                <a:latin typeface="Bahnschrift Condensed" panose="020B0502040204020203" pitchFamily="34" charset="0"/>
              </a:rPr>
              <a:t>Brazilian Reals</a:t>
            </a:r>
            <a:r>
              <a:rPr lang="en-US" sz="1400" dirty="0">
                <a:solidFill>
                  <a:srgbClr val="000000"/>
                </a:solidFill>
                <a:latin typeface="Bahnschrift Condensed" panose="020B0502040204020203" pitchFamily="34" charset="0"/>
              </a:rPr>
              <a:t>, </a:t>
            </a:r>
            <a:r>
              <a:rPr lang="en-US" sz="1400" dirty="0">
                <a:solidFill>
                  <a:srgbClr val="002060"/>
                </a:solidFill>
                <a:latin typeface="Bahnschrift Condensed" panose="020B0502040204020203" pitchFamily="34" charset="0"/>
              </a:rPr>
              <a:t>an increase by </a:t>
            </a:r>
            <a:r>
              <a:rPr kumimoji="0" lang="en-US" altLang="en-US" sz="1400" b="0" i="0" u="none" strike="noStrike" cap="none" normalizeH="0" baseline="0" dirty="0">
                <a:ln>
                  <a:noFill/>
                </a:ln>
                <a:solidFill>
                  <a:srgbClr val="00B050"/>
                </a:solidFill>
                <a:effectLst/>
                <a:latin typeface="Bahnschrift Condensed" panose="020B0502040204020203" pitchFamily="34" charset="0"/>
              </a:rPr>
              <a:t>1230243.81 </a:t>
            </a:r>
            <a:r>
              <a:rPr kumimoji="0" lang="en-US" altLang="en-US" sz="1400" b="0" i="0" u="none" strike="noStrike" cap="none" normalizeH="0" baseline="0" dirty="0">
                <a:ln>
                  <a:noFill/>
                </a:ln>
                <a:solidFill>
                  <a:srgbClr val="002060"/>
                </a:solidFill>
                <a:effectLst/>
                <a:latin typeface="Bahnschrift Condensed" panose="020B0502040204020203" pitchFamily="34" charset="0"/>
              </a:rPr>
              <a:t>Brazilian Reals</a:t>
            </a:r>
            <a:endParaRPr lang="en-IN" sz="1400" dirty="0">
              <a:solidFill>
                <a:srgbClr val="002060"/>
              </a:solidFill>
              <a:latin typeface="Bahnschrift Condensed" panose="020B0502040204020203" pitchFamily="34" charset="0"/>
            </a:endParaRPr>
          </a:p>
        </p:txBody>
      </p:sp>
      <p:pic>
        <p:nvPicPr>
          <p:cNvPr id="5" name="Picture 4">
            <a:extLst>
              <a:ext uri="{FF2B5EF4-FFF2-40B4-BE49-F238E27FC236}">
                <a16:creationId xmlns:a16="http://schemas.microsoft.com/office/drawing/2014/main" id="{4F9A072E-4D9A-4ABD-B526-D6CFDD24B5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4234" y="-26052"/>
            <a:ext cx="4912658" cy="2817819"/>
          </a:xfrm>
          <a:prstGeom prst="rect">
            <a:avLst/>
          </a:prstGeom>
        </p:spPr>
      </p:pic>
      <p:sp>
        <p:nvSpPr>
          <p:cNvPr id="7" name="Rectangle 1">
            <a:extLst>
              <a:ext uri="{FF2B5EF4-FFF2-40B4-BE49-F238E27FC236}">
                <a16:creationId xmlns:a16="http://schemas.microsoft.com/office/drawing/2014/main" id="{06C4AF12-C0E3-46AC-8589-2365DB20543C}"/>
              </a:ext>
            </a:extLst>
          </p:cNvPr>
          <p:cNvSpPr>
            <a:spLocks noChangeArrowheads="1"/>
          </p:cNvSpPr>
          <p:nvPr/>
        </p:nvSpPr>
        <p:spPr bwMode="auto">
          <a:xfrm>
            <a:off x="0" y="167044"/>
            <a:ext cx="22442"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3C7B4AD0-4809-47D3-BF18-A18138D0D07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87985" y="3314987"/>
            <a:ext cx="4114086" cy="3436492"/>
          </a:xfrm>
          <a:prstGeom prst="rect">
            <a:avLst/>
          </a:prstGeom>
          <a:noFill/>
          <a:ln>
            <a:noFill/>
          </a:ln>
        </p:spPr>
      </p:pic>
      <p:sp>
        <p:nvSpPr>
          <p:cNvPr id="15" name="TextBox 14">
            <a:extLst>
              <a:ext uri="{FF2B5EF4-FFF2-40B4-BE49-F238E27FC236}">
                <a16:creationId xmlns:a16="http://schemas.microsoft.com/office/drawing/2014/main" id="{EE50108E-B35D-4C42-8F08-B36F19F27F78}"/>
              </a:ext>
            </a:extLst>
          </p:cNvPr>
          <p:cNvSpPr txBox="1"/>
          <p:nvPr/>
        </p:nvSpPr>
        <p:spPr>
          <a:xfrm>
            <a:off x="5885714" y="4941828"/>
            <a:ext cx="7035800" cy="1060996"/>
          </a:xfrm>
          <a:prstGeom prst="rect">
            <a:avLst/>
          </a:prstGeom>
          <a:noFill/>
        </p:spPr>
        <p:txBody>
          <a:bodyPr wrap="square">
            <a:spAutoFit/>
          </a:bodyPr>
          <a:lstStyle/>
          <a:p>
            <a:pPr algn="ctr"/>
            <a:r>
              <a:rPr lang="en-IN" sz="1400" b="1" dirty="0">
                <a:solidFill>
                  <a:srgbClr val="002060"/>
                </a:solidFill>
                <a:latin typeface="Bahnschrift Condensed" panose="020B0502040204020203" pitchFamily="34" charset="0"/>
              </a:rPr>
              <a:t>Online mode </a:t>
            </a:r>
            <a:r>
              <a:rPr lang="en-IN" sz="1400" dirty="0">
                <a:solidFill>
                  <a:srgbClr val="002060"/>
                </a:solidFill>
                <a:latin typeface="Bahnschrift Condensed" panose="020B0502040204020203" pitchFamily="34" charset="0"/>
              </a:rPr>
              <a:t>is the most popular mode of payment</a:t>
            </a:r>
          </a:p>
          <a:p>
            <a:pPr algn="ctr"/>
            <a:r>
              <a:rPr lang="en-IN" sz="1400" b="1" dirty="0">
                <a:solidFill>
                  <a:srgbClr val="002060"/>
                </a:solidFill>
                <a:latin typeface="Bahnschrift Condensed" panose="020B0502040204020203" pitchFamily="34" charset="0"/>
              </a:rPr>
              <a:t>Credit card </a:t>
            </a:r>
            <a:r>
              <a:rPr lang="en-IN" sz="1400" dirty="0">
                <a:solidFill>
                  <a:srgbClr val="002060"/>
                </a:solidFill>
                <a:latin typeface="Bahnschrift Condensed" panose="020B0502040204020203" pitchFamily="34" charset="0"/>
              </a:rPr>
              <a:t>used by </a:t>
            </a:r>
            <a:r>
              <a:rPr lang="en-IN" sz="1400" b="1" dirty="0">
                <a:solidFill>
                  <a:srgbClr val="00B050"/>
                </a:solidFill>
                <a:latin typeface="Bahnschrift Condensed" panose="020B0502040204020203" pitchFamily="34" charset="0"/>
              </a:rPr>
              <a:t>74 %</a:t>
            </a:r>
            <a:r>
              <a:rPr lang="en-IN" sz="1400" dirty="0">
                <a:latin typeface="Bahnschrift Condensed" panose="020B0502040204020203" pitchFamily="34" charset="0"/>
              </a:rPr>
              <a:t> </a:t>
            </a:r>
            <a:r>
              <a:rPr lang="en-IN" sz="1400" dirty="0">
                <a:solidFill>
                  <a:srgbClr val="002060"/>
                </a:solidFill>
                <a:latin typeface="Bahnschrift Condensed" panose="020B0502040204020203" pitchFamily="34" charset="0"/>
              </a:rPr>
              <a:t>users for payment</a:t>
            </a:r>
          </a:p>
          <a:p>
            <a:pPr algn="ctr"/>
            <a:r>
              <a:rPr lang="en-IN" sz="1400" b="1" dirty="0">
                <a:solidFill>
                  <a:srgbClr val="002060"/>
                </a:solidFill>
                <a:latin typeface="Bahnschrift Condensed" panose="020B0502040204020203" pitchFamily="34" charset="0"/>
              </a:rPr>
              <a:t>Debit card </a:t>
            </a:r>
            <a:r>
              <a:rPr lang="en-IN" sz="1400" dirty="0">
                <a:solidFill>
                  <a:srgbClr val="002060"/>
                </a:solidFill>
                <a:latin typeface="Bahnschrift Condensed" panose="020B0502040204020203" pitchFamily="34" charset="0"/>
              </a:rPr>
              <a:t>used only by </a:t>
            </a:r>
            <a:r>
              <a:rPr lang="en-IN" sz="1400" b="1" dirty="0">
                <a:solidFill>
                  <a:srgbClr val="C00000"/>
                </a:solidFill>
                <a:latin typeface="Bahnschrift Condensed" panose="020B0502040204020203" pitchFamily="34" charset="0"/>
              </a:rPr>
              <a:t>2%</a:t>
            </a:r>
            <a:r>
              <a:rPr lang="en-IN" sz="1400" dirty="0">
                <a:latin typeface="Bahnschrift Condensed" panose="020B0502040204020203" pitchFamily="34" charset="0"/>
              </a:rPr>
              <a:t> </a:t>
            </a:r>
            <a:r>
              <a:rPr lang="en-IN" sz="1400" dirty="0">
                <a:solidFill>
                  <a:srgbClr val="002060"/>
                </a:solidFill>
                <a:latin typeface="Bahnschrift Condensed" panose="020B0502040204020203" pitchFamily="34" charset="0"/>
              </a:rPr>
              <a:t>users </a:t>
            </a:r>
          </a:p>
          <a:p>
            <a:pPr marL="0" marR="0">
              <a:lnSpc>
                <a:spcPct val="130000"/>
              </a:lnSpc>
              <a:spcBef>
                <a:spcPts val="1000"/>
              </a:spcBef>
              <a:spcAft>
                <a:spcPts val="0"/>
              </a:spcAft>
            </a:pPr>
            <a:r>
              <a:rPr lang="en-US" sz="1100" dirty="0">
                <a:solidFill>
                  <a:srgbClr val="00B0F0"/>
                </a:solidFill>
                <a:latin typeface="Bahnschrift Condensed" panose="020B0502040204020203" pitchFamily="34" charset="0"/>
              </a:rPr>
              <a:t>.</a:t>
            </a:r>
            <a:endParaRPr lang="en-IN" sz="1100" dirty="0">
              <a:solidFill>
                <a:srgbClr val="00B0F0"/>
              </a:solidFill>
              <a:latin typeface="Bahnschrift Condensed" panose="020B0502040204020203" pitchFamily="34" charset="0"/>
            </a:endParaRPr>
          </a:p>
        </p:txBody>
      </p:sp>
    </p:spTree>
    <p:extLst>
      <p:ext uri="{BB962C8B-B14F-4D97-AF65-F5344CB8AC3E}">
        <p14:creationId xmlns:p14="http://schemas.microsoft.com/office/powerpoint/2010/main" val="2969646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16AACC-03A1-9809-0F26-7FF787F6D4A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0475" y="-24679"/>
            <a:ext cx="5499922" cy="3079008"/>
          </a:xfrm>
          <a:prstGeom prst="rect">
            <a:avLst/>
          </a:prstGeom>
          <a:noFill/>
          <a:ln>
            <a:noFill/>
          </a:ln>
        </p:spPr>
      </p:pic>
      <p:sp>
        <p:nvSpPr>
          <p:cNvPr id="3" name="TextBox 2">
            <a:extLst>
              <a:ext uri="{FF2B5EF4-FFF2-40B4-BE49-F238E27FC236}">
                <a16:creationId xmlns:a16="http://schemas.microsoft.com/office/drawing/2014/main" id="{96B72AED-8A0C-0A23-036A-3AD6402EE03E}"/>
              </a:ext>
            </a:extLst>
          </p:cNvPr>
          <p:cNvSpPr txBox="1"/>
          <p:nvPr/>
        </p:nvSpPr>
        <p:spPr>
          <a:xfrm>
            <a:off x="1722420" y="2994033"/>
            <a:ext cx="7112000" cy="304122"/>
          </a:xfrm>
          <a:prstGeom prst="rect">
            <a:avLst/>
          </a:prstGeom>
          <a:noFill/>
        </p:spPr>
        <p:txBody>
          <a:bodyPr wrap="square">
            <a:spAutoFit/>
          </a:bodyPr>
          <a:lstStyle/>
          <a:p>
            <a:pPr marR="0" algn="ctr">
              <a:lnSpc>
                <a:spcPct val="130000"/>
              </a:lnSpc>
              <a:spcBef>
                <a:spcPts val="1000"/>
              </a:spcBef>
              <a:spcAft>
                <a:spcPts val="0"/>
              </a:spcAft>
            </a:pPr>
            <a:r>
              <a:rPr lang="en-US" sz="1200" dirty="0">
                <a:solidFill>
                  <a:srgbClr val="002060"/>
                </a:solidFill>
                <a:latin typeface="Bahnschrift Condensed" panose="020B0502040204020203" pitchFamily="34" charset="0"/>
              </a:rPr>
              <a:t>From the Monthly Sales chart </a:t>
            </a:r>
            <a:r>
              <a:rPr lang="en-US" sz="1200" dirty="0">
                <a:solidFill>
                  <a:srgbClr val="339933"/>
                </a:solidFill>
                <a:latin typeface="Bahnschrift Condensed" panose="020B0502040204020203" pitchFamily="34" charset="0"/>
              </a:rPr>
              <a:t>most</a:t>
            </a:r>
            <a:r>
              <a:rPr lang="en-US" sz="1200" dirty="0">
                <a:solidFill>
                  <a:srgbClr val="002060"/>
                </a:solidFill>
                <a:latin typeface="Bahnschrift Condensed" panose="020B0502040204020203" pitchFamily="34" charset="0"/>
              </a:rPr>
              <a:t> sales happened in </a:t>
            </a:r>
            <a:r>
              <a:rPr lang="en-US" sz="1200" dirty="0">
                <a:solidFill>
                  <a:srgbClr val="00B0F0"/>
                </a:solidFill>
                <a:latin typeface="Bahnschrift Condensed" panose="020B0502040204020203" pitchFamily="34" charset="0"/>
              </a:rPr>
              <a:t>2017 November </a:t>
            </a:r>
            <a:r>
              <a:rPr lang="en-US" sz="1200" dirty="0">
                <a:solidFill>
                  <a:srgbClr val="002060"/>
                </a:solidFill>
                <a:latin typeface="Bahnschrift Condensed" panose="020B0502040204020203" pitchFamily="34" charset="0"/>
              </a:rPr>
              <a:t>and </a:t>
            </a:r>
            <a:r>
              <a:rPr lang="en-US" sz="1200" dirty="0">
                <a:solidFill>
                  <a:srgbClr val="FF0000"/>
                </a:solidFill>
                <a:latin typeface="Bahnschrift Condensed" panose="020B0502040204020203" pitchFamily="34" charset="0"/>
              </a:rPr>
              <a:t>least</a:t>
            </a:r>
            <a:r>
              <a:rPr lang="en-US" sz="1200" dirty="0">
                <a:solidFill>
                  <a:srgbClr val="002060"/>
                </a:solidFill>
                <a:latin typeface="Bahnschrift Condensed" panose="020B0502040204020203" pitchFamily="34" charset="0"/>
              </a:rPr>
              <a:t> sales happened in </a:t>
            </a:r>
            <a:r>
              <a:rPr lang="en-US" sz="1200" dirty="0">
                <a:solidFill>
                  <a:srgbClr val="00B0F0"/>
                </a:solidFill>
                <a:latin typeface="Bahnschrift Condensed" panose="020B0502040204020203" pitchFamily="34" charset="0"/>
              </a:rPr>
              <a:t>2017</a:t>
            </a:r>
            <a:r>
              <a:rPr lang="en-US" sz="1200" dirty="0">
                <a:solidFill>
                  <a:srgbClr val="002060"/>
                </a:solidFill>
                <a:latin typeface="Bahnschrift Condensed" panose="020B0502040204020203" pitchFamily="34" charset="0"/>
              </a:rPr>
              <a:t> </a:t>
            </a:r>
            <a:r>
              <a:rPr lang="en-US" sz="1200" dirty="0">
                <a:solidFill>
                  <a:srgbClr val="00B0F0"/>
                </a:solidFill>
                <a:latin typeface="Bahnschrift Condensed" panose="020B0502040204020203" pitchFamily="34" charset="0"/>
              </a:rPr>
              <a:t>January</a:t>
            </a:r>
            <a:endParaRPr lang="en-IN" sz="1200" dirty="0">
              <a:solidFill>
                <a:srgbClr val="002060"/>
              </a:solidFill>
              <a:latin typeface="Bahnschrift Condensed" panose="020B0502040204020203" pitchFamily="34" charset="0"/>
            </a:endParaRPr>
          </a:p>
        </p:txBody>
      </p:sp>
      <p:pic>
        <p:nvPicPr>
          <p:cNvPr id="4" name="Picture 3">
            <a:extLst>
              <a:ext uri="{FF2B5EF4-FFF2-40B4-BE49-F238E27FC236}">
                <a16:creationId xmlns:a16="http://schemas.microsoft.com/office/drawing/2014/main" id="{85EC5AB6-55B6-65D2-FB04-B2295272C45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2919" y="3383689"/>
            <a:ext cx="5916704" cy="2890082"/>
          </a:xfrm>
          <a:prstGeom prst="rect">
            <a:avLst/>
          </a:prstGeom>
          <a:noFill/>
          <a:ln>
            <a:noFill/>
          </a:ln>
        </p:spPr>
      </p:pic>
      <p:sp>
        <p:nvSpPr>
          <p:cNvPr id="5" name="TextBox 4">
            <a:extLst>
              <a:ext uri="{FF2B5EF4-FFF2-40B4-BE49-F238E27FC236}">
                <a16:creationId xmlns:a16="http://schemas.microsoft.com/office/drawing/2014/main" id="{EDCC8453-7E93-0F5B-411A-1FBE1D82C88D}"/>
              </a:ext>
            </a:extLst>
          </p:cNvPr>
          <p:cNvSpPr txBox="1"/>
          <p:nvPr/>
        </p:nvSpPr>
        <p:spPr>
          <a:xfrm>
            <a:off x="2638380" y="6286486"/>
            <a:ext cx="7924800" cy="339388"/>
          </a:xfrm>
          <a:prstGeom prst="rect">
            <a:avLst/>
          </a:prstGeom>
          <a:noFill/>
        </p:spPr>
        <p:txBody>
          <a:bodyPr wrap="square">
            <a:spAutoFit/>
          </a:bodyPr>
          <a:lstStyle>
            <a:defPPr>
              <a:defRPr lang="en-US"/>
            </a:defPPr>
            <a:lvl1pPr marR="0">
              <a:lnSpc>
                <a:spcPct val="130000"/>
              </a:lnSpc>
              <a:spcBef>
                <a:spcPts val="1000"/>
              </a:spcBef>
              <a:spcAft>
                <a:spcPts val="0"/>
              </a:spcAft>
              <a:defRPr>
                <a:solidFill>
                  <a:srgbClr val="000000"/>
                </a:solidFill>
                <a:effectLst/>
                <a:latin typeface="Helvetica" panose="020B0604020202020204" pitchFamily="34" charset="0"/>
                <a:ea typeface="Proxima Nova"/>
                <a:cs typeface="Proxima Nova"/>
              </a:defRPr>
            </a:lvl1pPr>
          </a:lstStyle>
          <a:p>
            <a:r>
              <a:rPr lang="en-US" sz="1400" dirty="0">
                <a:solidFill>
                  <a:srgbClr val="2637B6"/>
                </a:solidFill>
                <a:latin typeface="Bahnschrift Condensed" panose="020B0502040204020203" pitchFamily="34" charset="0"/>
                <a:ea typeface="+mn-ea"/>
                <a:cs typeface="+mn-cs"/>
              </a:rPr>
              <a:t>Most </a:t>
            </a:r>
            <a:r>
              <a:rPr lang="en-US" sz="1400" dirty="0">
                <a:solidFill>
                  <a:srgbClr val="002060"/>
                </a:solidFill>
                <a:latin typeface="Bahnschrift Condensed" panose="020B0502040204020203" pitchFamily="34" charset="0"/>
                <a:ea typeface="+mn-ea"/>
                <a:cs typeface="+mn-cs"/>
              </a:rPr>
              <a:t>no of sales are happening when the </a:t>
            </a:r>
            <a:r>
              <a:rPr lang="en-US" sz="1400" dirty="0">
                <a:solidFill>
                  <a:srgbClr val="2637B6"/>
                </a:solidFill>
                <a:latin typeface="Bahnschrift Condensed" panose="020B0502040204020203" pitchFamily="34" charset="0"/>
                <a:ea typeface="+mn-ea"/>
                <a:cs typeface="+mn-cs"/>
              </a:rPr>
              <a:t>average delivery days </a:t>
            </a:r>
            <a:r>
              <a:rPr lang="en-US" sz="1400" dirty="0">
                <a:solidFill>
                  <a:srgbClr val="002060"/>
                </a:solidFill>
                <a:latin typeface="Bahnschrift Condensed" panose="020B0502040204020203" pitchFamily="34" charset="0"/>
                <a:ea typeface="+mn-ea"/>
                <a:cs typeface="+mn-cs"/>
              </a:rPr>
              <a:t>are around </a:t>
            </a:r>
            <a:r>
              <a:rPr lang="en-US" sz="1400" dirty="0">
                <a:solidFill>
                  <a:srgbClr val="00B0F0"/>
                </a:solidFill>
                <a:latin typeface="Bahnschrift Condensed" panose="020B0502040204020203" pitchFamily="34" charset="0"/>
                <a:ea typeface="+mn-ea"/>
                <a:cs typeface="+mn-cs"/>
              </a:rPr>
              <a:t>7-8 days</a:t>
            </a:r>
            <a:endParaRPr lang="en-IN" sz="1400" dirty="0">
              <a:solidFill>
                <a:srgbClr val="00B0F0"/>
              </a:solidFill>
              <a:latin typeface="Bahnschrift Condensed" panose="020B0502040204020203" pitchFamily="34" charset="0"/>
              <a:ea typeface="+mn-ea"/>
              <a:cs typeface="+mn-cs"/>
            </a:endParaRPr>
          </a:p>
        </p:txBody>
      </p:sp>
    </p:spTree>
    <p:extLst>
      <p:ext uri="{BB962C8B-B14F-4D97-AF65-F5344CB8AC3E}">
        <p14:creationId xmlns:p14="http://schemas.microsoft.com/office/powerpoint/2010/main" val="365557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8C3DA85-662F-43E6-B5B8-D69A1D0868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023" y="51603"/>
            <a:ext cx="5270529" cy="3106966"/>
          </a:xfrm>
          <a:prstGeom prst="rect">
            <a:avLst/>
          </a:prstGeom>
        </p:spPr>
      </p:pic>
      <p:sp>
        <p:nvSpPr>
          <p:cNvPr id="17" name="TextBox 16">
            <a:extLst>
              <a:ext uri="{FF2B5EF4-FFF2-40B4-BE49-F238E27FC236}">
                <a16:creationId xmlns:a16="http://schemas.microsoft.com/office/drawing/2014/main" id="{D7DA7CAB-3BD2-49A9-9C5C-48E322370E0B}"/>
              </a:ext>
            </a:extLst>
          </p:cNvPr>
          <p:cNvSpPr txBox="1"/>
          <p:nvPr/>
        </p:nvSpPr>
        <p:spPr>
          <a:xfrm>
            <a:off x="-52701" y="3160148"/>
            <a:ext cx="5836024" cy="430887"/>
          </a:xfrm>
          <a:prstGeom prst="rect">
            <a:avLst/>
          </a:prstGeom>
          <a:noFill/>
        </p:spPr>
        <p:txBody>
          <a:bodyPr wrap="square" rtlCol="0">
            <a:spAutoFit/>
          </a:bodyPr>
          <a:lstStyle/>
          <a:p>
            <a:pPr algn="ctr"/>
            <a:r>
              <a:rPr lang="en-IN" sz="1100" dirty="0">
                <a:solidFill>
                  <a:srgbClr val="EA96A3"/>
                </a:solidFill>
                <a:latin typeface="Bahnschrift Condensed" panose="020B0502040204020203" pitchFamily="34" charset="0"/>
              </a:rPr>
              <a:t>Health and Beauty </a:t>
            </a:r>
            <a:r>
              <a:rPr lang="en-IN" sz="1100" dirty="0">
                <a:solidFill>
                  <a:srgbClr val="002060"/>
                </a:solidFill>
                <a:latin typeface="Bahnschrift Condensed" panose="020B0502040204020203" pitchFamily="34" charset="0"/>
              </a:rPr>
              <a:t>category generates </a:t>
            </a:r>
            <a:r>
              <a:rPr lang="en-IN" sz="1100" dirty="0">
                <a:solidFill>
                  <a:srgbClr val="00B050"/>
                </a:solidFill>
                <a:latin typeface="Bahnschrift Condensed" panose="020B0502040204020203" pitchFamily="34" charset="0"/>
              </a:rPr>
              <a:t>highest</a:t>
            </a:r>
            <a:r>
              <a:rPr lang="en-IN" sz="1100" dirty="0">
                <a:solidFill>
                  <a:srgbClr val="002060"/>
                </a:solidFill>
                <a:latin typeface="Bahnschrift Condensed" panose="020B0502040204020203" pitchFamily="34" charset="0"/>
              </a:rPr>
              <a:t> revenue</a:t>
            </a:r>
          </a:p>
          <a:p>
            <a:pPr algn="ctr"/>
            <a:r>
              <a:rPr lang="en-IN" sz="1100" dirty="0">
                <a:solidFill>
                  <a:srgbClr val="0070C0"/>
                </a:solidFill>
                <a:latin typeface="Bahnschrift Condensed" panose="020B0502040204020203" pitchFamily="34" charset="0"/>
              </a:rPr>
              <a:t>Security and Services </a:t>
            </a:r>
            <a:r>
              <a:rPr lang="en-IN" sz="1100" dirty="0">
                <a:solidFill>
                  <a:srgbClr val="002060"/>
                </a:solidFill>
                <a:latin typeface="Bahnschrift Condensed" panose="020B0502040204020203" pitchFamily="34" charset="0"/>
              </a:rPr>
              <a:t>category generates </a:t>
            </a:r>
            <a:r>
              <a:rPr lang="en-IN" sz="1100" dirty="0">
                <a:solidFill>
                  <a:srgbClr val="C00000"/>
                </a:solidFill>
                <a:latin typeface="Bahnschrift Condensed" panose="020B0502040204020203" pitchFamily="34" charset="0"/>
              </a:rPr>
              <a:t>lowest</a:t>
            </a:r>
            <a:r>
              <a:rPr lang="en-IN" sz="1100" dirty="0">
                <a:solidFill>
                  <a:srgbClr val="002060"/>
                </a:solidFill>
                <a:latin typeface="Bahnschrift Condensed" panose="020B0502040204020203" pitchFamily="34" charset="0"/>
              </a:rPr>
              <a:t> revenue</a:t>
            </a:r>
          </a:p>
        </p:txBody>
      </p:sp>
      <p:pic>
        <p:nvPicPr>
          <p:cNvPr id="22" name="Picture 21">
            <a:extLst>
              <a:ext uri="{FF2B5EF4-FFF2-40B4-BE49-F238E27FC236}">
                <a16:creationId xmlns:a16="http://schemas.microsoft.com/office/drawing/2014/main" id="{44CE00ED-B3E6-463A-B179-BB421EEA3B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8300" y="105496"/>
            <a:ext cx="5185723" cy="3053073"/>
          </a:xfrm>
          <a:prstGeom prst="rect">
            <a:avLst/>
          </a:prstGeom>
        </p:spPr>
      </p:pic>
      <p:sp>
        <p:nvSpPr>
          <p:cNvPr id="24" name="TextBox 23">
            <a:extLst>
              <a:ext uri="{FF2B5EF4-FFF2-40B4-BE49-F238E27FC236}">
                <a16:creationId xmlns:a16="http://schemas.microsoft.com/office/drawing/2014/main" id="{5700FD74-8450-489D-BF39-D17504A13AEF}"/>
              </a:ext>
            </a:extLst>
          </p:cNvPr>
          <p:cNvSpPr txBox="1"/>
          <p:nvPr/>
        </p:nvSpPr>
        <p:spPr>
          <a:xfrm>
            <a:off x="6403576" y="3225079"/>
            <a:ext cx="5473465" cy="430887"/>
          </a:xfrm>
          <a:prstGeom prst="rect">
            <a:avLst/>
          </a:prstGeom>
          <a:noFill/>
        </p:spPr>
        <p:txBody>
          <a:bodyPr wrap="square" rtlCol="0">
            <a:spAutoFit/>
          </a:bodyPr>
          <a:lstStyle/>
          <a:p>
            <a:pPr algn="ctr"/>
            <a:r>
              <a:rPr lang="en-IN" sz="1100" dirty="0">
                <a:solidFill>
                  <a:srgbClr val="00B0F0"/>
                </a:solidFill>
                <a:latin typeface="Bahnschrift Condensed" panose="020B0502040204020203" pitchFamily="34" charset="0"/>
              </a:rPr>
              <a:t>Bed, Bath and Table </a:t>
            </a:r>
            <a:r>
              <a:rPr lang="en-IN" sz="1100" dirty="0">
                <a:solidFill>
                  <a:srgbClr val="002060"/>
                </a:solidFill>
                <a:latin typeface="Bahnschrift Condensed" panose="020B0502040204020203" pitchFamily="34" charset="0"/>
              </a:rPr>
              <a:t>category was the </a:t>
            </a:r>
            <a:r>
              <a:rPr lang="en-IN" sz="1100" dirty="0">
                <a:solidFill>
                  <a:srgbClr val="00B050"/>
                </a:solidFill>
                <a:latin typeface="Bahnschrift Condensed" panose="020B0502040204020203" pitchFamily="34" charset="0"/>
              </a:rPr>
              <a:t>highest</a:t>
            </a:r>
            <a:r>
              <a:rPr lang="en-IN" sz="1100" dirty="0">
                <a:solidFill>
                  <a:srgbClr val="002060"/>
                </a:solidFill>
                <a:latin typeface="Bahnschrift Condensed" panose="020B0502040204020203" pitchFamily="34" charset="0"/>
              </a:rPr>
              <a:t> selling</a:t>
            </a:r>
          </a:p>
          <a:p>
            <a:pPr algn="ctr"/>
            <a:r>
              <a:rPr lang="en-IN" sz="1100" dirty="0">
                <a:solidFill>
                  <a:srgbClr val="0070C0"/>
                </a:solidFill>
                <a:latin typeface="Bahnschrift Condensed" panose="020B0502040204020203" pitchFamily="34" charset="0"/>
              </a:rPr>
              <a:t>Security and Services </a:t>
            </a:r>
            <a:r>
              <a:rPr lang="en-IN" sz="1100" dirty="0">
                <a:solidFill>
                  <a:srgbClr val="002060"/>
                </a:solidFill>
                <a:latin typeface="Bahnschrift Condensed" panose="020B0502040204020203" pitchFamily="34" charset="0"/>
              </a:rPr>
              <a:t>category was the </a:t>
            </a:r>
            <a:r>
              <a:rPr lang="en-IN" sz="1100" dirty="0">
                <a:solidFill>
                  <a:srgbClr val="C00000"/>
                </a:solidFill>
                <a:latin typeface="Bahnschrift Condensed" panose="020B0502040204020203" pitchFamily="34" charset="0"/>
              </a:rPr>
              <a:t>lowest</a:t>
            </a:r>
            <a:r>
              <a:rPr lang="en-IN" sz="1100" dirty="0">
                <a:solidFill>
                  <a:srgbClr val="002060"/>
                </a:solidFill>
                <a:latin typeface="Bahnschrift Condensed" panose="020B0502040204020203" pitchFamily="34" charset="0"/>
              </a:rPr>
              <a:t> selling</a:t>
            </a:r>
          </a:p>
        </p:txBody>
      </p:sp>
      <p:pic>
        <p:nvPicPr>
          <p:cNvPr id="10" name="Picture 9">
            <a:extLst>
              <a:ext uri="{FF2B5EF4-FFF2-40B4-BE49-F238E27FC236}">
                <a16:creationId xmlns:a16="http://schemas.microsoft.com/office/drawing/2014/main" id="{BF9F5E13-4E83-4BC2-BB84-C9F581EFCE0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4959" y="3668725"/>
            <a:ext cx="5100705" cy="2551686"/>
          </a:xfrm>
          <a:prstGeom prst="rect">
            <a:avLst/>
          </a:prstGeom>
          <a:noFill/>
          <a:ln>
            <a:noFill/>
          </a:ln>
        </p:spPr>
      </p:pic>
      <p:sp>
        <p:nvSpPr>
          <p:cNvPr id="13" name="TextBox 12">
            <a:extLst>
              <a:ext uri="{FF2B5EF4-FFF2-40B4-BE49-F238E27FC236}">
                <a16:creationId xmlns:a16="http://schemas.microsoft.com/office/drawing/2014/main" id="{8FDD32FB-2143-445E-8FEF-5B547D0E06ED}"/>
              </a:ext>
            </a:extLst>
          </p:cNvPr>
          <p:cNvSpPr txBox="1"/>
          <p:nvPr/>
        </p:nvSpPr>
        <p:spPr>
          <a:xfrm>
            <a:off x="400806" y="6195952"/>
            <a:ext cx="5014858" cy="634726"/>
          </a:xfrm>
          <a:prstGeom prst="rect">
            <a:avLst/>
          </a:prstGeom>
          <a:noFill/>
        </p:spPr>
        <p:txBody>
          <a:bodyPr wrap="square">
            <a:spAutoFit/>
          </a:bodyPr>
          <a:lstStyle/>
          <a:p>
            <a:pPr marL="0" marR="0" algn="ctr">
              <a:lnSpc>
                <a:spcPct val="130000"/>
              </a:lnSpc>
              <a:spcBef>
                <a:spcPts val="1000"/>
              </a:spcBef>
              <a:spcAft>
                <a:spcPts val="0"/>
              </a:spcAft>
            </a:pPr>
            <a:r>
              <a:rPr lang="en-US" sz="1100" dirty="0">
                <a:solidFill>
                  <a:srgbClr val="FF0000"/>
                </a:solidFill>
                <a:latin typeface="Bahnschrift Condensed" panose="020B0502040204020203" pitchFamily="34" charset="0"/>
              </a:rPr>
              <a:t>RR (Roraima)</a:t>
            </a:r>
            <a:r>
              <a:rPr lang="en-US" sz="1100" dirty="0">
                <a:solidFill>
                  <a:srgbClr val="002060"/>
                </a:solidFill>
                <a:latin typeface="Bahnschrift Condensed" panose="020B0502040204020203" pitchFamily="34" charset="0"/>
              </a:rPr>
              <a:t> state average delivery time of any product category is </a:t>
            </a:r>
            <a:r>
              <a:rPr lang="en-US" sz="1100" dirty="0">
                <a:solidFill>
                  <a:srgbClr val="C00000"/>
                </a:solidFill>
                <a:latin typeface="Bahnschrift Condensed" panose="020B0502040204020203" pitchFamily="34" charset="0"/>
              </a:rPr>
              <a:t>more</a:t>
            </a:r>
          </a:p>
          <a:p>
            <a:pPr marL="0" marR="0" algn="ctr">
              <a:lnSpc>
                <a:spcPct val="130000"/>
              </a:lnSpc>
              <a:spcBef>
                <a:spcPts val="1000"/>
              </a:spcBef>
              <a:spcAft>
                <a:spcPts val="0"/>
              </a:spcAft>
            </a:pPr>
            <a:r>
              <a:rPr lang="en-US" sz="1100" dirty="0">
                <a:solidFill>
                  <a:srgbClr val="339933"/>
                </a:solidFill>
                <a:latin typeface="Bahnschrift Condensed" panose="020B0502040204020203" pitchFamily="34" charset="0"/>
              </a:rPr>
              <a:t>SP (Sao Paulo)</a:t>
            </a:r>
            <a:r>
              <a:rPr lang="en-US" sz="1100" dirty="0">
                <a:solidFill>
                  <a:srgbClr val="002060"/>
                </a:solidFill>
                <a:latin typeface="Bahnschrift Condensed" panose="020B0502040204020203" pitchFamily="34" charset="0"/>
              </a:rPr>
              <a:t> state average delivery time of any product category is </a:t>
            </a:r>
            <a:r>
              <a:rPr lang="en-US" sz="1100" dirty="0">
                <a:solidFill>
                  <a:srgbClr val="00B050"/>
                </a:solidFill>
                <a:latin typeface="Bahnschrift Condensed" panose="020B0502040204020203" pitchFamily="34" charset="0"/>
              </a:rPr>
              <a:t>less</a:t>
            </a:r>
            <a:endParaRPr lang="en-IN" dirty="0">
              <a:solidFill>
                <a:srgbClr val="00B050"/>
              </a:solidFill>
              <a:latin typeface="Bahnschrift Condensed" panose="020B0502040204020203" pitchFamily="34" charset="0"/>
            </a:endParaRPr>
          </a:p>
        </p:txBody>
      </p:sp>
      <p:pic>
        <p:nvPicPr>
          <p:cNvPr id="14" name="Picture 13">
            <a:extLst>
              <a:ext uri="{FF2B5EF4-FFF2-40B4-BE49-F238E27FC236}">
                <a16:creationId xmlns:a16="http://schemas.microsoft.com/office/drawing/2014/main" id="{0C465C4B-9FC5-43AE-99FD-13CE93491E1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127357" y="3644265"/>
            <a:ext cx="5261648" cy="2551687"/>
          </a:xfrm>
          <a:prstGeom prst="rect">
            <a:avLst/>
          </a:prstGeom>
          <a:noFill/>
          <a:ln>
            <a:noFill/>
          </a:ln>
        </p:spPr>
      </p:pic>
      <p:sp>
        <p:nvSpPr>
          <p:cNvPr id="16" name="TextBox 15">
            <a:extLst>
              <a:ext uri="{FF2B5EF4-FFF2-40B4-BE49-F238E27FC236}">
                <a16:creationId xmlns:a16="http://schemas.microsoft.com/office/drawing/2014/main" id="{B2CBBD85-8453-4D18-A247-0B742AD27CB3}"/>
              </a:ext>
            </a:extLst>
          </p:cNvPr>
          <p:cNvSpPr txBox="1"/>
          <p:nvPr/>
        </p:nvSpPr>
        <p:spPr>
          <a:xfrm>
            <a:off x="6507480" y="6117778"/>
            <a:ext cx="5192274" cy="634726"/>
          </a:xfrm>
          <a:prstGeom prst="rect">
            <a:avLst/>
          </a:prstGeom>
          <a:noFill/>
        </p:spPr>
        <p:txBody>
          <a:bodyPr wrap="square">
            <a:spAutoFit/>
          </a:bodyPr>
          <a:lstStyle/>
          <a:p>
            <a:pPr marL="0" marR="0" algn="ctr">
              <a:lnSpc>
                <a:spcPct val="130000"/>
              </a:lnSpc>
              <a:spcBef>
                <a:spcPts val="1000"/>
              </a:spcBef>
              <a:spcAft>
                <a:spcPts val="0"/>
              </a:spcAft>
            </a:pPr>
            <a:r>
              <a:rPr lang="en-US" sz="1100" dirty="0">
                <a:solidFill>
                  <a:srgbClr val="339933"/>
                </a:solidFill>
                <a:latin typeface="Bahnschrift Condensed" panose="020B0502040204020203" pitchFamily="34" charset="0"/>
              </a:rPr>
              <a:t>SP (Sao Paulo)</a:t>
            </a:r>
            <a:r>
              <a:rPr lang="en-US" sz="1100" dirty="0">
                <a:solidFill>
                  <a:srgbClr val="002060"/>
                </a:solidFill>
                <a:latin typeface="Bahnschrift Condensed" panose="020B0502040204020203" pitchFamily="34" charset="0"/>
              </a:rPr>
              <a:t> generates the </a:t>
            </a:r>
            <a:r>
              <a:rPr lang="en-US" sz="1100" dirty="0">
                <a:solidFill>
                  <a:srgbClr val="00B050"/>
                </a:solidFill>
                <a:latin typeface="Bahnschrift Condensed" panose="020B0502040204020203" pitchFamily="34" charset="0"/>
              </a:rPr>
              <a:t>highes</a:t>
            </a:r>
            <a:r>
              <a:rPr lang="en-US" sz="1100" dirty="0">
                <a:solidFill>
                  <a:srgbClr val="002060"/>
                </a:solidFill>
                <a:latin typeface="Bahnschrift Condensed" panose="020B0502040204020203" pitchFamily="34" charset="0"/>
              </a:rPr>
              <a:t>t sales  with least delivery time</a:t>
            </a:r>
          </a:p>
          <a:p>
            <a:pPr marL="0" marR="0" algn="ctr">
              <a:lnSpc>
                <a:spcPct val="130000"/>
              </a:lnSpc>
              <a:spcBef>
                <a:spcPts val="1000"/>
              </a:spcBef>
              <a:spcAft>
                <a:spcPts val="0"/>
              </a:spcAft>
            </a:pPr>
            <a:r>
              <a:rPr lang="en-US" sz="1100" dirty="0">
                <a:solidFill>
                  <a:srgbClr val="FF0000"/>
                </a:solidFill>
                <a:latin typeface="Bahnschrift Condensed" panose="020B0502040204020203" pitchFamily="34" charset="0"/>
              </a:rPr>
              <a:t>RR (Roraima ) </a:t>
            </a:r>
            <a:r>
              <a:rPr lang="en-US" sz="1100" dirty="0">
                <a:solidFill>
                  <a:srgbClr val="002060"/>
                </a:solidFill>
                <a:latin typeface="Bahnschrift Condensed" panose="020B0502040204020203" pitchFamily="34" charset="0"/>
              </a:rPr>
              <a:t>has highest delivery time generates the </a:t>
            </a:r>
            <a:r>
              <a:rPr lang="en-US" sz="1100" dirty="0">
                <a:solidFill>
                  <a:srgbClr val="C00000"/>
                </a:solidFill>
                <a:latin typeface="Bahnschrift Condensed" panose="020B0502040204020203" pitchFamily="34" charset="0"/>
              </a:rPr>
              <a:t>least</a:t>
            </a:r>
            <a:r>
              <a:rPr lang="en-US" sz="1100" dirty="0">
                <a:solidFill>
                  <a:srgbClr val="002060"/>
                </a:solidFill>
                <a:latin typeface="Bahnschrift Condensed" panose="020B0502040204020203" pitchFamily="34" charset="0"/>
              </a:rPr>
              <a:t> sales count.</a:t>
            </a:r>
            <a:endParaRPr lang="en-IN" sz="1100" dirty="0">
              <a:solidFill>
                <a:srgbClr val="002060"/>
              </a:solidFill>
              <a:latin typeface="Bahnschrift Condensed" panose="020B0502040204020203" pitchFamily="34" charset="0"/>
            </a:endParaRPr>
          </a:p>
        </p:txBody>
      </p:sp>
      <p:sp>
        <p:nvSpPr>
          <p:cNvPr id="2" name="TextBox 1">
            <a:extLst>
              <a:ext uri="{FF2B5EF4-FFF2-40B4-BE49-F238E27FC236}">
                <a16:creationId xmlns:a16="http://schemas.microsoft.com/office/drawing/2014/main" id="{5323B3EB-AF50-4085-9AC9-DDB0EA50BD78}"/>
              </a:ext>
            </a:extLst>
          </p:cNvPr>
          <p:cNvSpPr txBox="1"/>
          <p:nvPr/>
        </p:nvSpPr>
        <p:spPr>
          <a:xfrm>
            <a:off x="152400" y="385483"/>
            <a:ext cx="248406" cy="369332"/>
          </a:xfrm>
          <a:prstGeom prst="rect">
            <a:avLst/>
          </a:prstGeom>
          <a:noFill/>
        </p:spPr>
        <p:txBody>
          <a:bodyPr wrap="square" rtlCol="0">
            <a:spAutoFit/>
          </a:bodyPr>
          <a:lstStyle/>
          <a:p>
            <a:r>
              <a:rPr lang="en-IN" dirty="0"/>
              <a:t>1</a:t>
            </a:r>
          </a:p>
        </p:txBody>
      </p:sp>
      <p:sp>
        <p:nvSpPr>
          <p:cNvPr id="3" name="TextBox 2">
            <a:extLst>
              <a:ext uri="{FF2B5EF4-FFF2-40B4-BE49-F238E27FC236}">
                <a16:creationId xmlns:a16="http://schemas.microsoft.com/office/drawing/2014/main" id="{80FE4B10-1DA6-49F4-A12A-BE724A2C3ACC}"/>
              </a:ext>
            </a:extLst>
          </p:cNvPr>
          <p:cNvSpPr txBox="1"/>
          <p:nvPr/>
        </p:nvSpPr>
        <p:spPr>
          <a:xfrm>
            <a:off x="5911609" y="493059"/>
            <a:ext cx="376691" cy="369332"/>
          </a:xfrm>
          <a:prstGeom prst="rect">
            <a:avLst/>
          </a:prstGeom>
          <a:noFill/>
        </p:spPr>
        <p:txBody>
          <a:bodyPr wrap="square" rtlCol="0">
            <a:spAutoFit/>
          </a:bodyPr>
          <a:lstStyle/>
          <a:p>
            <a:r>
              <a:rPr lang="en-IN" dirty="0"/>
              <a:t>2</a:t>
            </a:r>
          </a:p>
        </p:txBody>
      </p:sp>
      <p:sp>
        <p:nvSpPr>
          <p:cNvPr id="4" name="TextBox 3">
            <a:extLst>
              <a:ext uri="{FF2B5EF4-FFF2-40B4-BE49-F238E27FC236}">
                <a16:creationId xmlns:a16="http://schemas.microsoft.com/office/drawing/2014/main" id="{9283833F-6FFC-4A1E-B5FB-10B8EAB1F2B9}"/>
              </a:ext>
            </a:extLst>
          </p:cNvPr>
          <p:cNvSpPr txBox="1"/>
          <p:nvPr/>
        </p:nvSpPr>
        <p:spPr>
          <a:xfrm>
            <a:off x="0" y="3699430"/>
            <a:ext cx="242047" cy="369332"/>
          </a:xfrm>
          <a:prstGeom prst="rect">
            <a:avLst/>
          </a:prstGeom>
          <a:noFill/>
        </p:spPr>
        <p:txBody>
          <a:bodyPr wrap="square" rtlCol="0">
            <a:spAutoFit/>
          </a:bodyPr>
          <a:lstStyle/>
          <a:p>
            <a:r>
              <a:rPr lang="en-IN" dirty="0"/>
              <a:t>3</a:t>
            </a:r>
          </a:p>
        </p:txBody>
      </p:sp>
      <p:sp>
        <p:nvSpPr>
          <p:cNvPr id="5" name="TextBox 4">
            <a:extLst>
              <a:ext uri="{FF2B5EF4-FFF2-40B4-BE49-F238E27FC236}">
                <a16:creationId xmlns:a16="http://schemas.microsoft.com/office/drawing/2014/main" id="{C150E680-30CA-477F-876E-3B9C5CF9B002}"/>
              </a:ext>
            </a:extLst>
          </p:cNvPr>
          <p:cNvSpPr txBox="1"/>
          <p:nvPr/>
        </p:nvSpPr>
        <p:spPr>
          <a:xfrm>
            <a:off x="6024282" y="3854824"/>
            <a:ext cx="264018" cy="369332"/>
          </a:xfrm>
          <a:prstGeom prst="rect">
            <a:avLst/>
          </a:prstGeom>
          <a:noFill/>
        </p:spPr>
        <p:txBody>
          <a:bodyPr wrap="square" rtlCol="0">
            <a:spAutoFit/>
          </a:bodyPr>
          <a:lstStyle/>
          <a:p>
            <a:r>
              <a:rPr lang="en-IN" dirty="0"/>
              <a:t>4</a:t>
            </a:r>
          </a:p>
        </p:txBody>
      </p:sp>
    </p:spTree>
    <p:extLst>
      <p:ext uri="{BB962C8B-B14F-4D97-AF65-F5344CB8AC3E}">
        <p14:creationId xmlns:p14="http://schemas.microsoft.com/office/powerpoint/2010/main" val="404899660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1861</TotalTime>
  <Words>951</Words>
  <Application>Microsoft Office PowerPoint</Application>
  <PresentationFormat>Widescreen</PresentationFormat>
  <Paragraphs>161</Paragraphs>
  <Slides>15</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15</vt:i4>
      </vt:variant>
    </vt:vector>
  </HeadingPairs>
  <TitlesOfParts>
    <vt:vector size="30" baseType="lpstr">
      <vt:lpstr>Arial</vt:lpstr>
      <vt:lpstr>Bahnschrift Condensed</vt:lpstr>
      <vt:lpstr>Bahnschrift SemiBold SemiConden</vt:lpstr>
      <vt:lpstr>Bahnschrift SemiCondensed</vt:lpstr>
      <vt:lpstr>Baskerville Old Face</vt:lpstr>
      <vt:lpstr>Bernard MT Condensed</vt:lpstr>
      <vt:lpstr>Britannic Bold</vt:lpstr>
      <vt:lpstr>Calibri</vt:lpstr>
      <vt:lpstr>Century Gothic</vt:lpstr>
      <vt:lpstr>Gill Sans</vt:lpstr>
      <vt:lpstr>Proxima Nova</vt:lpstr>
      <vt:lpstr>Symbol</vt:lpstr>
      <vt:lpstr>Times New Roman</vt:lpstr>
      <vt:lpstr>Wingdings 3</vt:lpstr>
      <vt:lpstr>Wisp</vt:lpstr>
      <vt:lpstr>E - Commerce Prediction and Segmentation</vt:lpstr>
      <vt:lpstr>Overview</vt:lpstr>
      <vt:lpstr>Problem Statement</vt:lpstr>
      <vt:lpstr>Datasets</vt:lpstr>
      <vt:lpstr>PowerPoint Presentation</vt:lpstr>
      <vt:lpstr>Exploratory Data Analysis</vt:lpstr>
      <vt:lpstr>PowerPoint Presentation</vt:lpstr>
      <vt:lpstr>PowerPoint Presentation</vt:lpstr>
      <vt:lpstr>PowerPoint Presentation</vt:lpstr>
      <vt:lpstr>Statistical Analysis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 Commerce Prediction and Segmentation</dc:title>
  <dc:creator>Priyanka Srivastava</dc:creator>
  <cp:lastModifiedBy>kalyan reddy</cp:lastModifiedBy>
  <cp:revision>21</cp:revision>
  <dcterms:created xsi:type="dcterms:W3CDTF">2022-03-29T16:48:18Z</dcterms:created>
  <dcterms:modified xsi:type="dcterms:W3CDTF">2022-05-14T03:21:02Z</dcterms:modified>
</cp:coreProperties>
</file>