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27" r:id="rId2"/>
    <p:sldId id="328" r:id="rId3"/>
    <p:sldId id="330" r:id="rId4"/>
    <p:sldId id="324" r:id="rId5"/>
    <p:sldId id="331" r:id="rId6"/>
    <p:sldId id="332" r:id="rId7"/>
    <p:sldId id="303" r:id="rId8"/>
    <p:sldId id="329" r:id="rId9"/>
    <p:sldId id="333" r:id="rId10"/>
    <p:sldId id="334" r:id="rId11"/>
    <p:sldId id="344" r:id="rId12"/>
    <p:sldId id="335" r:id="rId13"/>
    <p:sldId id="336" r:id="rId14"/>
    <p:sldId id="337" r:id="rId15"/>
    <p:sldId id="338" r:id="rId16"/>
    <p:sldId id="339" r:id="rId17"/>
    <p:sldId id="340" r:id="rId18"/>
    <p:sldId id="341" r:id="rId19"/>
    <p:sldId id="323" r:id="rId20"/>
    <p:sldId id="342" r:id="rId21"/>
    <p:sldId id="343" r:id="rId22"/>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7"/>
    <a:srgbClr val="262697"/>
    <a:srgbClr val="262673"/>
    <a:srgbClr val="000073"/>
    <a:srgbClr val="FFFFCC"/>
    <a:srgbClr val="CC3300"/>
    <a:srgbClr val="6600CC"/>
    <a:srgbClr val="FFFFFF"/>
    <a:srgbClr val="0097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9" autoAdjust="0"/>
    <p:restoredTop sz="87061" autoAdjust="0"/>
  </p:normalViewPr>
  <p:slideViewPr>
    <p:cSldViewPr>
      <p:cViewPr varScale="1">
        <p:scale>
          <a:sx n="86" d="100"/>
          <a:sy n="86" d="100"/>
        </p:scale>
        <p:origin x="1162" y="6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howGuides="1">
      <p:cViewPr varScale="1">
        <p:scale>
          <a:sx n="45" d="100"/>
          <a:sy n="45" d="100"/>
        </p:scale>
        <p:origin x="-296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1" y="0"/>
            <a:ext cx="3076575" cy="5111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IN"/>
          </a:p>
        </p:txBody>
      </p:sp>
      <p:sp>
        <p:nvSpPr>
          <p:cNvPr id="177155" name="Rectangle 3"/>
          <p:cNvSpPr>
            <a:spLocks noGrp="1" noChangeArrowheads="1"/>
          </p:cNvSpPr>
          <p:nvPr>
            <p:ph type="dt" sz="quarter" idx="1"/>
          </p:nvPr>
        </p:nvSpPr>
        <p:spPr bwMode="auto">
          <a:xfrm>
            <a:off x="4021139" y="0"/>
            <a:ext cx="3076575" cy="5111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IN"/>
          </a:p>
        </p:txBody>
      </p:sp>
      <p:sp>
        <p:nvSpPr>
          <p:cNvPr id="177156" name="Rectangle 4"/>
          <p:cNvSpPr>
            <a:spLocks noGrp="1" noChangeArrowheads="1"/>
          </p:cNvSpPr>
          <p:nvPr>
            <p:ph type="ftr" sz="quarter" idx="2"/>
          </p:nvPr>
        </p:nvSpPr>
        <p:spPr bwMode="auto">
          <a:xfrm>
            <a:off x="1" y="9721850"/>
            <a:ext cx="3076575" cy="51117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IN"/>
          </a:p>
        </p:txBody>
      </p:sp>
      <p:sp>
        <p:nvSpPr>
          <p:cNvPr id="177157" name="Rectangle 5"/>
          <p:cNvSpPr>
            <a:spLocks noGrp="1" noChangeArrowheads="1"/>
          </p:cNvSpPr>
          <p:nvPr>
            <p:ph type="sldNum" sz="quarter" idx="3"/>
          </p:nvPr>
        </p:nvSpPr>
        <p:spPr bwMode="auto">
          <a:xfrm>
            <a:off x="4021139" y="9721850"/>
            <a:ext cx="3076575" cy="51117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E213C62-6412-4B40-82AC-E22834C6B382}" type="slidenum">
              <a:rPr lang="en-IN"/>
              <a:pPr>
                <a:defRPr/>
              </a:pPr>
              <a:t>‹#›</a:t>
            </a:fld>
            <a:endParaRPr lang="en-IN"/>
          </a:p>
        </p:txBody>
      </p:sp>
    </p:spTree>
    <p:extLst>
      <p:ext uri="{BB962C8B-B14F-4D97-AF65-F5344CB8AC3E}">
        <p14:creationId xmlns:p14="http://schemas.microsoft.com/office/powerpoint/2010/main" val="522502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0"/>
            <a:ext cx="3076575" cy="5111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vl1pPr>
          </a:lstStyle>
          <a:p>
            <a:pPr>
              <a:defRPr/>
            </a:pPr>
            <a:endParaRPr lang="en-US"/>
          </a:p>
        </p:txBody>
      </p:sp>
      <p:sp>
        <p:nvSpPr>
          <p:cNvPr id="9219" name="Rectangle 3"/>
          <p:cNvSpPr>
            <a:spLocks noGrp="1" noChangeArrowheads="1"/>
          </p:cNvSpPr>
          <p:nvPr>
            <p:ph type="dt" idx="1"/>
          </p:nvPr>
        </p:nvSpPr>
        <p:spPr bwMode="auto">
          <a:xfrm>
            <a:off x="4021139" y="0"/>
            <a:ext cx="3076575" cy="5111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en-US"/>
          </a:p>
        </p:txBody>
      </p:sp>
      <p:sp>
        <p:nvSpPr>
          <p:cNvPr id="614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9614" y="4860924"/>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1" y="9721850"/>
            <a:ext cx="3076575" cy="511176"/>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vl1pPr>
          </a:lstStyle>
          <a:p>
            <a:pPr>
              <a:defRPr/>
            </a:pPr>
            <a:endParaRPr lang="en-US"/>
          </a:p>
        </p:txBody>
      </p:sp>
      <p:sp>
        <p:nvSpPr>
          <p:cNvPr id="9223" name="Rectangle 7"/>
          <p:cNvSpPr>
            <a:spLocks noGrp="1" noChangeArrowheads="1"/>
          </p:cNvSpPr>
          <p:nvPr>
            <p:ph type="sldNum" sz="quarter" idx="5"/>
          </p:nvPr>
        </p:nvSpPr>
        <p:spPr bwMode="auto">
          <a:xfrm>
            <a:off x="4021139" y="9721850"/>
            <a:ext cx="3076575" cy="511176"/>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6983E7FF-7B2D-491C-B028-494B795C926A}" type="slidenum">
              <a:rPr lang="en-US"/>
              <a:pPr>
                <a:defRPr/>
              </a:pPr>
              <a:t>‹#›</a:t>
            </a:fld>
            <a:endParaRPr lang="en-US"/>
          </a:p>
        </p:txBody>
      </p:sp>
    </p:spTree>
    <p:extLst>
      <p:ext uri="{BB962C8B-B14F-4D97-AF65-F5344CB8AC3E}">
        <p14:creationId xmlns:p14="http://schemas.microsoft.com/office/powerpoint/2010/main" val="32975398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19"/>
          <p:cNvSpPr>
            <a:spLocks noChangeArrowheads="1"/>
          </p:cNvSpPr>
          <p:nvPr userDrawn="1"/>
        </p:nvSpPr>
        <p:spPr bwMode="auto">
          <a:xfrm>
            <a:off x="0" y="6286500"/>
            <a:ext cx="9144000" cy="609600"/>
          </a:xfrm>
          <a:prstGeom prst="rect">
            <a:avLst/>
          </a:prstGeom>
          <a:solidFill>
            <a:srgbClr val="262673"/>
          </a:solidFill>
          <a:ln w="9525">
            <a:solidFill>
              <a:schemeClr val="tx1"/>
            </a:solidFill>
            <a:miter lim="800000"/>
            <a:headEnd/>
            <a:tailEnd/>
          </a:ln>
          <a:effectLst/>
        </p:spPr>
        <p:txBody>
          <a:bodyPr wrap="none" anchor="ctr"/>
          <a:lstStyle/>
          <a:p>
            <a:pPr>
              <a:defRPr/>
            </a:pPr>
            <a:endParaRPr lang="en-US"/>
          </a:p>
        </p:txBody>
      </p:sp>
      <p:sp>
        <p:nvSpPr>
          <p:cNvPr id="7" name="Text Box 18"/>
          <p:cNvSpPr txBox="1">
            <a:spLocks noChangeArrowheads="1"/>
          </p:cNvSpPr>
          <p:nvPr userDrawn="1"/>
        </p:nvSpPr>
        <p:spPr bwMode="auto">
          <a:xfrm>
            <a:off x="2387600" y="6388100"/>
            <a:ext cx="4343400" cy="457200"/>
          </a:xfrm>
          <a:prstGeom prst="rect">
            <a:avLst/>
          </a:prstGeom>
          <a:noFill/>
          <a:ln w="9525">
            <a:noFill/>
            <a:miter lim="800000"/>
            <a:headEnd/>
            <a:tailEnd/>
          </a:ln>
          <a:effectLst/>
        </p:spPr>
        <p:txBody>
          <a:bodyPr>
            <a:spAutoFit/>
          </a:bodyPr>
          <a:lstStyle/>
          <a:p>
            <a:pPr algn="ctr">
              <a:spcBef>
                <a:spcPct val="50000"/>
              </a:spcBef>
              <a:defRPr/>
            </a:pPr>
            <a:r>
              <a:rPr lang="en-US" sz="2400">
                <a:solidFill>
                  <a:schemeClr val="bg1"/>
                </a:solidFill>
                <a:latin typeface="French Script MT" pitchFamily="66" charset="0"/>
              </a:rPr>
              <a:t>Progress Through Quality Education</a:t>
            </a:r>
          </a:p>
        </p:txBody>
      </p:sp>
    </p:spTree>
    <p:extLst>
      <p:ext uri="{BB962C8B-B14F-4D97-AF65-F5344CB8AC3E}">
        <p14:creationId xmlns:p14="http://schemas.microsoft.com/office/powerpoint/2010/main" val="79875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9850" y="52614"/>
            <a:ext cx="6946900" cy="660400"/>
          </a:xfrm>
        </p:spPr>
        <p:txBody>
          <a:bodyPr/>
          <a:lstStyle/>
          <a:p>
            <a:r>
              <a:rPr lang="en-US"/>
              <a:t>Click to edit Master title style</a:t>
            </a:r>
          </a:p>
        </p:txBody>
      </p:sp>
      <p:sp>
        <p:nvSpPr>
          <p:cNvPr id="3" name="Content Placeholder 2"/>
          <p:cNvSpPr>
            <a:spLocks noGrp="1"/>
          </p:cNvSpPr>
          <p:nvPr>
            <p:ph idx="1"/>
          </p:nvPr>
        </p:nvSpPr>
        <p:spPr>
          <a:xfrm>
            <a:off x="152400" y="990600"/>
            <a:ext cx="8839200" cy="52959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a:xfrm>
            <a:off x="170544" y="6352722"/>
            <a:ext cx="1219200" cy="476250"/>
          </a:xfrm>
        </p:spPr>
        <p:txBody>
          <a:bodyPr/>
          <a:lstStyle>
            <a:lvl1pPr>
              <a:defRPr sz="1200"/>
            </a:lvl1pPr>
          </a:lstStyle>
          <a:p>
            <a:pPr>
              <a:defRPr/>
            </a:pPr>
            <a:fld id="{8F6D2E2E-98AA-47AF-A850-0FFA997A5FA8}" type="datetime5">
              <a:rPr lang="en-US" smtClean="0"/>
              <a:t>28-Dec-21</a:t>
            </a:fld>
            <a:endParaRPr lang="en-US" dirty="0"/>
          </a:p>
        </p:txBody>
      </p:sp>
      <p:sp>
        <p:nvSpPr>
          <p:cNvPr id="9" name="Footer Placeholder 8"/>
          <p:cNvSpPr>
            <a:spLocks noGrp="1"/>
          </p:cNvSpPr>
          <p:nvPr>
            <p:ph type="ftr" sz="quarter" idx="11"/>
          </p:nvPr>
        </p:nvSpPr>
        <p:spPr/>
        <p:txBody>
          <a:bodyPr/>
          <a:lstStyle/>
          <a:p>
            <a:r>
              <a:rPr lang="en-US" altLang="en-US"/>
              <a:t>Mini Project 2nd Review</a:t>
            </a:r>
            <a:endParaRPr lang="en-US" altLang="en-US" dirty="0"/>
          </a:p>
        </p:txBody>
      </p:sp>
      <p:sp>
        <p:nvSpPr>
          <p:cNvPr id="10" name="Slide Number Placeholder 9"/>
          <p:cNvSpPr>
            <a:spLocks noGrp="1"/>
          </p:cNvSpPr>
          <p:nvPr>
            <p:ph type="sldNum" sz="quarter" idx="12"/>
          </p:nvPr>
        </p:nvSpPr>
        <p:spPr/>
        <p:txBody>
          <a:bodyPr/>
          <a:lstStyle/>
          <a:p>
            <a:pPr>
              <a:defRPr/>
            </a:pPr>
            <a:fld id="{2A66A362-4403-4718-B072-B01303837876}" type="slidenum">
              <a:rPr lang="en-US" smtClean="0"/>
              <a:pPr>
                <a:defRPr/>
              </a:pPr>
              <a:t>‹#›</a:t>
            </a:fld>
            <a:endParaRPr lang="en-US"/>
          </a:p>
        </p:txBody>
      </p:sp>
    </p:spTree>
    <p:extLst>
      <p:ext uri="{BB962C8B-B14F-4D97-AF65-F5344CB8AC3E}">
        <p14:creationId xmlns:p14="http://schemas.microsoft.com/office/powerpoint/2010/main" val="268690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139698" y="6324600"/>
            <a:ext cx="1300871" cy="476250"/>
          </a:xfrm>
        </p:spPr>
        <p:txBody>
          <a:bodyPr/>
          <a:lstStyle/>
          <a:p>
            <a:pPr>
              <a:defRPr/>
            </a:pPr>
            <a:fld id="{9BFBA84B-8591-4C6B-8FE3-CD7B91DB3D1F}" type="datetime5">
              <a:rPr lang="en-US" sz="1200" smtClean="0"/>
              <a:t>28-Dec-21</a:t>
            </a:fld>
            <a:endParaRPr lang="en-US" sz="1200" dirty="0"/>
          </a:p>
        </p:txBody>
      </p:sp>
      <p:sp>
        <p:nvSpPr>
          <p:cNvPr id="4" name="Footer Placeholder 3"/>
          <p:cNvSpPr>
            <a:spLocks noGrp="1"/>
          </p:cNvSpPr>
          <p:nvPr>
            <p:ph type="ftr" sz="quarter" idx="11"/>
          </p:nvPr>
        </p:nvSpPr>
        <p:spPr/>
        <p:txBody>
          <a:bodyPr/>
          <a:lstStyle/>
          <a:p>
            <a:r>
              <a:rPr lang="en-US" altLang="en-US"/>
              <a:t>Mini Project 2nd Review</a:t>
            </a:r>
            <a:endParaRPr lang="en-US" altLang="en-US" dirty="0"/>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pPr>
                <a:defRPr/>
              </a:pPr>
              <a:t>‹#›</a:t>
            </a:fld>
            <a:endParaRPr lang="en-US"/>
          </a:p>
        </p:txBody>
      </p:sp>
      <p:sp>
        <p:nvSpPr>
          <p:cNvPr id="8" name="Content Placeholder 2"/>
          <p:cNvSpPr>
            <a:spLocks noGrp="1"/>
          </p:cNvSpPr>
          <p:nvPr>
            <p:ph idx="1"/>
          </p:nvPr>
        </p:nvSpPr>
        <p:spPr>
          <a:xfrm>
            <a:off x="138332" y="962464"/>
            <a:ext cx="4320000" cy="52959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3"/>
          </p:nvPr>
        </p:nvSpPr>
        <p:spPr>
          <a:xfrm>
            <a:off x="4648200" y="956604"/>
            <a:ext cx="4320000" cy="5295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0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userDrawn="1"/>
        </p:nvSpPr>
        <p:spPr bwMode="auto">
          <a:xfrm>
            <a:off x="0" y="6286500"/>
            <a:ext cx="9144000" cy="609600"/>
          </a:xfrm>
          <a:prstGeom prst="rect">
            <a:avLst/>
          </a:prstGeom>
          <a:solidFill>
            <a:srgbClr val="262673"/>
          </a:solidFill>
          <a:ln w="9525">
            <a:solidFill>
              <a:schemeClr val="tx1"/>
            </a:solidFill>
            <a:miter lim="800000"/>
            <a:headEnd/>
            <a:tailEnd/>
          </a:ln>
          <a:effectLst/>
        </p:spPr>
        <p:txBody>
          <a:bodyPr wrap="none" anchor="ctr"/>
          <a:lstStyle/>
          <a:p>
            <a:pPr>
              <a:defRPr/>
            </a:pPr>
            <a:endParaRPr lang="en-US"/>
          </a:p>
        </p:txBody>
      </p:sp>
      <p:sp>
        <p:nvSpPr>
          <p:cNvPr id="1029" name="Rectangle 2"/>
          <p:cNvSpPr>
            <a:spLocks noGrp="1" noChangeArrowheads="1"/>
          </p:cNvSpPr>
          <p:nvPr>
            <p:ph type="title"/>
          </p:nvPr>
        </p:nvSpPr>
        <p:spPr bwMode="auto">
          <a:xfrm>
            <a:off x="97970" y="57206"/>
            <a:ext cx="6818086"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30" name="Rectangle 3"/>
          <p:cNvSpPr>
            <a:spLocks noGrp="1" noChangeArrowheads="1"/>
          </p:cNvSpPr>
          <p:nvPr>
            <p:ph type="body" idx="1"/>
          </p:nvPr>
        </p:nvSpPr>
        <p:spPr bwMode="auto">
          <a:xfrm>
            <a:off x="152400" y="952500"/>
            <a:ext cx="88392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2" name="Rectangle 28"/>
          <p:cNvSpPr>
            <a:spLocks noChangeArrowheads="1"/>
          </p:cNvSpPr>
          <p:nvPr userDrawn="1"/>
        </p:nvSpPr>
        <p:spPr bwMode="auto">
          <a:xfrm>
            <a:off x="0" y="826462"/>
            <a:ext cx="9144000" cy="120073"/>
          </a:xfrm>
          <a:prstGeom prst="rect">
            <a:avLst/>
          </a:prstGeom>
          <a:solidFill>
            <a:srgbClr val="262673"/>
          </a:solidFill>
          <a:ln w="9525">
            <a:solidFill>
              <a:schemeClr val="tx1"/>
            </a:solidFill>
            <a:miter lim="800000"/>
            <a:headEnd/>
            <a:tailEnd/>
          </a:ln>
          <a:effectLst/>
        </p:spPr>
        <p:txBody>
          <a:bodyPr wrap="none" anchor="ctr"/>
          <a:lstStyle/>
          <a:p>
            <a:pPr>
              <a:defRPr/>
            </a:pPr>
            <a:endParaRPr lang="en-US"/>
          </a:p>
        </p:txBody>
      </p:sp>
      <p:sp>
        <p:nvSpPr>
          <p:cNvPr id="1038" name="Rectangle 14"/>
          <p:cNvSpPr>
            <a:spLocks noGrp="1" noChangeArrowheads="1"/>
          </p:cNvSpPr>
          <p:nvPr>
            <p:ph type="dt" sz="half" idx="2"/>
          </p:nvPr>
        </p:nvSpPr>
        <p:spPr bwMode="auto">
          <a:xfrm>
            <a:off x="38100" y="6324600"/>
            <a:ext cx="130087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bg1"/>
                </a:solidFill>
              </a:defRPr>
            </a:lvl1pPr>
          </a:lstStyle>
          <a:p>
            <a:pPr>
              <a:defRPr/>
            </a:pPr>
            <a:fld id="{9A89DF9E-087D-4348-B028-8B889EE899ED}" type="datetime5">
              <a:rPr lang="en-US" sz="1200" smtClean="0"/>
              <a:t>28-Dec-21</a:t>
            </a:fld>
            <a:endParaRPr lang="en-US" sz="1200" dirty="0"/>
          </a:p>
        </p:txBody>
      </p:sp>
      <p:sp>
        <p:nvSpPr>
          <p:cNvPr id="1039" name="Rectangle 15"/>
          <p:cNvSpPr>
            <a:spLocks noGrp="1" noChangeArrowheads="1"/>
          </p:cNvSpPr>
          <p:nvPr>
            <p:ph type="ftr" sz="quarter" idx="3"/>
          </p:nvPr>
        </p:nvSpPr>
        <p:spPr bwMode="auto">
          <a:xfrm>
            <a:off x="2514600" y="6305550"/>
            <a:ext cx="3733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bg1"/>
                </a:solidFill>
              </a:defRPr>
            </a:lvl1pPr>
          </a:lstStyle>
          <a:p>
            <a:r>
              <a:rPr lang="en-US" altLang="en-US"/>
              <a:t>Mini Project 2nd Review</a:t>
            </a:r>
            <a:endParaRPr lang="en-US" altLang="en-US" dirty="0"/>
          </a:p>
        </p:txBody>
      </p:sp>
      <p:sp>
        <p:nvSpPr>
          <p:cNvPr id="1040" name="Rectangle 16"/>
          <p:cNvSpPr>
            <a:spLocks noGrp="1" noChangeArrowheads="1"/>
          </p:cNvSpPr>
          <p:nvPr>
            <p:ph type="sldNum" sz="quarter" idx="4"/>
          </p:nvPr>
        </p:nvSpPr>
        <p:spPr bwMode="auto">
          <a:xfrm>
            <a:off x="6819900" y="63595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pPr>
              <a:defRPr/>
            </a:pPr>
            <a:fld id="{2A66A362-4403-4718-B072-B01303837876}" type="slidenum">
              <a:rPr lang="en-US"/>
              <a:pPr>
                <a:defRPr/>
              </a:pPr>
              <a:t>‹#›</a:t>
            </a:fld>
            <a:endParaRPr lang="en-US"/>
          </a:p>
        </p:txBody>
      </p:sp>
      <p:pic>
        <p:nvPicPr>
          <p:cNvPr id="11" name="Picture 2"/>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t="8147" b="8028"/>
          <a:stretch/>
        </p:blipFill>
        <p:spPr bwMode="auto">
          <a:xfrm>
            <a:off x="6858000" y="68580"/>
            <a:ext cx="2271486" cy="681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02" r:id="rId2"/>
    <p:sldLayoutId id="2147483714"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defRPr>
      </a:lvl2pPr>
      <a:lvl3pPr algn="ctr" rtl="0" eaLnBrk="0" fontAlgn="base" hangingPunct="0">
        <a:spcBef>
          <a:spcPct val="0"/>
        </a:spcBef>
        <a:spcAft>
          <a:spcPct val="0"/>
        </a:spcAft>
        <a:defRPr sz="3200">
          <a:solidFill>
            <a:schemeClr val="tx1"/>
          </a:solidFill>
          <a:latin typeface="Arial" charset="0"/>
        </a:defRPr>
      </a:lvl3pPr>
      <a:lvl4pPr algn="ctr" rtl="0" eaLnBrk="0" fontAlgn="base" hangingPunct="0">
        <a:spcBef>
          <a:spcPct val="0"/>
        </a:spcBef>
        <a:spcAft>
          <a:spcPct val="0"/>
        </a:spcAft>
        <a:defRPr sz="3200">
          <a:solidFill>
            <a:schemeClr val="tx1"/>
          </a:solidFill>
          <a:latin typeface="Arial" charset="0"/>
        </a:defRPr>
      </a:lvl4pPr>
      <a:lvl5pPr algn="ctr"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3200">
          <a:solidFill>
            <a:schemeClr val="bg1"/>
          </a:solidFill>
          <a:latin typeface="Arial" charset="0"/>
        </a:defRPr>
      </a:lvl6pPr>
      <a:lvl7pPr marL="914400" algn="ctr" rtl="0" fontAlgn="base">
        <a:spcBef>
          <a:spcPct val="0"/>
        </a:spcBef>
        <a:spcAft>
          <a:spcPct val="0"/>
        </a:spcAft>
        <a:defRPr sz="3200">
          <a:solidFill>
            <a:schemeClr val="bg1"/>
          </a:solidFill>
          <a:latin typeface="Arial" charset="0"/>
        </a:defRPr>
      </a:lvl7pPr>
      <a:lvl8pPr marL="1371600" algn="ctr" rtl="0" fontAlgn="base">
        <a:spcBef>
          <a:spcPct val="0"/>
        </a:spcBef>
        <a:spcAft>
          <a:spcPct val="0"/>
        </a:spcAft>
        <a:defRPr sz="3200">
          <a:solidFill>
            <a:schemeClr val="bg1"/>
          </a:solidFill>
          <a:latin typeface="Arial" charset="0"/>
        </a:defRPr>
      </a:lvl8pPr>
      <a:lvl9pPr marL="1828800" algn="ctr" rtl="0" fontAlgn="base">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rgbClr val="000097"/>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Arial" charset="0"/>
        <a:buChar char="–"/>
        <a:defRPr sz="2400">
          <a:solidFill>
            <a:srgbClr val="000097"/>
          </a:solidFill>
          <a:latin typeface="+mn-lt"/>
        </a:defRPr>
      </a:lvl2pPr>
      <a:lvl3pPr marL="1143000" indent="-228600" algn="l" rtl="0" eaLnBrk="0" fontAlgn="base" hangingPunct="0">
        <a:spcBef>
          <a:spcPct val="20000"/>
        </a:spcBef>
        <a:spcAft>
          <a:spcPct val="0"/>
        </a:spcAft>
        <a:buClr>
          <a:srgbClr val="000097"/>
        </a:buClr>
        <a:buFont typeface="Wingdings" pitchFamily="2" charset="2"/>
        <a:buChar char="ü"/>
        <a:defRPr sz="2000">
          <a:solidFill>
            <a:schemeClr val="tx1"/>
          </a:solidFill>
          <a:latin typeface="+mn-lt"/>
        </a:defRPr>
      </a:lvl3pPr>
      <a:lvl4pPr marL="1600200" indent="-228600" algn="l" rtl="0" eaLnBrk="0" fontAlgn="base" hangingPunct="0">
        <a:spcBef>
          <a:spcPct val="20000"/>
        </a:spcBef>
        <a:spcAft>
          <a:spcPct val="0"/>
        </a:spcAft>
        <a:buClr>
          <a:schemeClr val="tx1"/>
        </a:buClr>
        <a:buFont typeface="Arial" charset="0"/>
        <a:buChar char="–"/>
        <a:defRPr>
          <a:solidFill>
            <a:srgbClr val="000097"/>
          </a:solidFill>
          <a:latin typeface="+mn-lt"/>
        </a:defRPr>
      </a:lvl4pPr>
      <a:lvl5pPr marL="2057400" indent="-228600" algn="l" rtl="0" eaLnBrk="0" fontAlgn="base" hangingPunct="0">
        <a:spcBef>
          <a:spcPct val="20000"/>
        </a:spcBef>
        <a:spcAft>
          <a:spcPct val="0"/>
        </a:spcAft>
        <a:buClr>
          <a:srgbClr val="000097"/>
        </a:buClr>
        <a:buFont typeface="Arial" charset="0"/>
        <a:buChar char="»"/>
        <a:defRPr>
          <a:solidFill>
            <a:schemeClr val="tx1"/>
          </a:solidFill>
          <a:latin typeface="+mn-lt"/>
        </a:defRPr>
      </a:lvl5pPr>
      <a:lvl6pPr marL="2514600" indent="-228600" algn="l" rtl="0" fontAlgn="base">
        <a:spcBef>
          <a:spcPct val="20000"/>
        </a:spcBef>
        <a:spcAft>
          <a:spcPct val="0"/>
        </a:spcAft>
        <a:buClr>
          <a:srgbClr val="000097"/>
        </a:buClr>
        <a:buFont typeface="Arial" charset="0"/>
        <a:buChar char="»"/>
        <a:defRPr>
          <a:solidFill>
            <a:schemeClr val="tx1"/>
          </a:solidFill>
          <a:latin typeface="+mn-lt"/>
        </a:defRPr>
      </a:lvl6pPr>
      <a:lvl7pPr marL="2971800" indent="-228600" algn="l" rtl="0" fontAlgn="base">
        <a:spcBef>
          <a:spcPct val="20000"/>
        </a:spcBef>
        <a:spcAft>
          <a:spcPct val="0"/>
        </a:spcAft>
        <a:buClr>
          <a:srgbClr val="000097"/>
        </a:buClr>
        <a:buFont typeface="Arial" charset="0"/>
        <a:buChar char="»"/>
        <a:defRPr>
          <a:solidFill>
            <a:schemeClr val="tx1"/>
          </a:solidFill>
          <a:latin typeface="+mn-lt"/>
        </a:defRPr>
      </a:lvl7pPr>
      <a:lvl8pPr marL="3429000" indent="-228600" algn="l" rtl="0" fontAlgn="base">
        <a:spcBef>
          <a:spcPct val="20000"/>
        </a:spcBef>
        <a:spcAft>
          <a:spcPct val="0"/>
        </a:spcAft>
        <a:buClr>
          <a:srgbClr val="000097"/>
        </a:buClr>
        <a:buFont typeface="Arial" charset="0"/>
        <a:buChar char="»"/>
        <a:defRPr>
          <a:solidFill>
            <a:schemeClr val="tx1"/>
          </a:solidFill>
          <a:latin typeface="+mn-lt"/>
        </a:defRPr>
      </a:lvl8pPr>
      <a:lvl9pPr marL="3886200" indent="-228600" algn="l" rtl="0" fontAlgn="base">
        <a:spcBef>
          <a:spcPct val="20000"/>
        </a:spcBef>
        <a:spcAft>
          <a:spcPct val="0"/>
        </a:spcAft>
        <a:buClr>
          <a:srgbClr val="000097"/>
        </a:buClr>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nicapotato/womens-ecommerce-clothing-reviews" TargetMode="External"/><Relationship Id="rId2" Type="http://schemas.openxmlformats.org/officeDocument/2006/relationships/hyperlink" Target="https://www.kaggle.com/saurabhshahane/twitter-sentiment-dataset" TargetMode="External"/><Relationship Id="rId1" Type="http://schemas.openxmlformats.org/officeDocument/2006/relationships/slideLayout" Target="../slideLayouts/slideLayout2.xml"/><Relationship Id="rId5" Type="http://schemas.openxmlformats.org/officeDocument/2006/relationships/hyperlink" Target="https://www.kaggle.com/parulpandey/emotion-dataset" TargetMode="External"/><Relationship Id="rId4" Type="http://schemas.openxmlformats.org/officeDocument/2006/relationships/hyperlink" Target="https://www.kaggle.com/arkhoshghalb/twitter-sentiment-analysis-hatred-speech?select=train.cs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109/ACCESS.2020.3047831" TargetMode="External"/><Relationship Id="rId2" Type="http://schemas.openxmlformats.org/officeDocument/2006/relationships/hyperlink" Target="https://ieeexplore.ieee.org/document/930929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32A9-AB55-4829-B607-20558750FA6E}"/>
              </a:ext>
            </a:extLst>
          </p:cNvPr>
          <p:cNvSpPr>
            <a:spLocks noGrp="1"/>
          </p:cNvSpPr>
          <p:nvPr>
            <p:ph type="title"/>
          </p:nvPr>
        </p:nvSpPr>
        <p:spPr>
          <a:xfrm>
            <a:off x="170544" y="1321836"/>
            <a:ext cx="8782956" cy="883028"/>
          </a:xfrm>
        </p:spPr>
        <p:txBody>
          <a:bodyPr/>
          <a:lstStyle/>
          <a:p>
            <a:r>
              <a:rPr lang="en-US" dirty="0"/>
              <a:t>Emotion Recognition from Text Data Using Classification Algorithms &amp; Voting Classifier (LR-SGD)</a:t>
            </a:r>
            <a:endParaRPr lang="en-IN" dirty="0"/>
          </a:p>
        </p:txBody>
      </p:sp>
      <p:sp>
        <p:nvSpPr>
          <p:cNvPr id="3" name="Content Placeholder 2">
            <a:extLst>
              <a:ext uri="{FF2B5EF4-FFF2-40B4-BE49-F238E27FC236}">
                <a16:creationId xmlns:a16="http://schemas.microsoft.com/office/drawing/2014/main" id="{BD4C3A11-2DD6-4114-B38B-C23F5BCCBF7C}"/>
              </a:ext>
            </a:extLst>
          </p:cNvPr>
          <p:cNvSpPr>
            <a:spLocks noGrp="1"/>
          </p:cNvSpPr>
          <p:nvPr>
            <p:ph idx="1"/>
          </p:nvPr>
        </p:nvSpPr>
        <p:spPr>
          <a:xfrm>
            <a:off x="173504" y="2780928"/>
            <a:ext cx="8502952" cy="936104"/>
          </a:xfrm>
        </p:spPr>
        <p:txBody>
          <a:bodyPr/>
          <a:lstStyle/>
          <a:p>
            <a:pPr marL="0" indent="0" algn="ctr">
              <a:buNone/>
            </a:pPr>
            <a:r>
              <a:rPr lang="en-US" sz="1800" b="1" dirty="0">
                <a:solidFill>
                  <a:srgbClr val="C00000"/>
                </a:solidFill>
              </a:rPr>
              <a:t>122003141 – M Kalyan Venkat - CSE</a:t>
            </a:r>
          </a:p>
          <a:p>
            <a:pPr marL="0" indent="0" algn="ctr">
              <a:buNone/>
            </a:pPr>
            <a:r>
              <a:rPr lang="en-US" sz="1800" b="1" dirty="0">
                <a:solidFill>
                  <a:srgbClr val="C00000"/>
                </a:solidFill>
              </a:rPr>
              <a:t>122015015 – B V N S </a:t>
            </a:r>
            <a:r>
              <a:rPr lang="en-US" sz="1800" b="1" dirty="0" err="1">
                <a:solidFill>
                  <a:srgbClr val="C00000"/>
                </a:solidFill>
              </a:rPr>
              <a:t>S</a:t>
            </a:r>
            <a:r>
              <a:rPr lang="en-US" sz="1800" b="1" dirty="0">
                <a:solidFill>
                  <a:srgbClr val="C00000"/>
                </a:solidFill>
              </a:rPr>
              <a:t> Bhargav - IT</a:t>
            </a:r>
          </a:p>
          <a:p>
            <a:pPr marL="0" indent="0" algn="ctr">
              <a:buNone/>
            </a:pPr>
            <a:r>
              <a:rPr lang="en-US" sz="1800" b="1" dirty="0">
                <a:solidFill>
                  <a:srgbClr val="C00000"/>
                </a:solidFill>
              </a:rPr>
              <a:t>122015012 – B Sumanth - IT</a:t>
            </a:r>
            <a:endParaRPr lang="en-IN" sz="1800" b="1" dirty="0">
              <a:solidFill>
                <a:srgbClr val="C00000"/>
              </a:solidFill>
            </a:endParaRPr>
          </a:p>
        </p:txBody>
      </p:sp>
      <p:sp>
        <p:nvSpPr>
          <p:cNvPr id="8" name="Slide Number Placeholder 7">
            <a:extLst>
              <a:ext uri="{FF2B5EF4-FFF2-40B4-BE49-F238E27FC236}">
                <a16:creationId xmlns:a16="http://schemas.microsoft.com/office/drawing/2014/main" id="{DC12FC0D-B24C-4FF5-AF7E-B5610422198A}"/>
              </a:ext>
            </a:extLst>
          </p:cNvPr>
          <p:cNvSpPr>
            <a:spLocks noGrp="1"/>
          </p:cNvSpPr>
          <p:nvPr>
            <p:ph type="sldNum" sz="quarter" idx="12"/>
          </p:nvPr>
        </p:nvSpPr>
        <p:spPr/>
        <p:txBody>
          <a:bodyPr/>
          <a:lstStyle/>
          <a:p>
            <a:pPr>
              <a:defRPr/>
            </a:pPr>
            <a:fld id="{2A66A362-4403-4718-B072-B01303837876}" type="slidenum">
              <a:rPr lang="en-US" smtClean="0"/>
              <a:pPr>
                <a:defRPr/>
              </a:pPr>
              <a:t>1</a:t>
            </a:fld>
            <a:endParaRPr lang="en-US"/>
          </a:p>
        </p:txBody>
      </p:sp>
      <p:sp>
        <p:nvSpPr>
          <p:cNvPr id="9" name="Date Placeholder 8">
            <a:extLst>
              <a:ext uri="{FF2B5EF4-FFF2-40B4-BE49-F238E27FC236}">
                <a16:creationId xmlns:a16="http://schemas.microsoft.com/office/drawing/2014/main" id="{990DBB7E-ADF2-422C-9CB3-BE916313ACAB}"/>
              </a:ext>
            </a:extLst>
          </p:cNvPr>
          <p:cNvSpPr>
            <a:spLocks noGrp="1"/>
          </p:cNvSpPr>
          <p:nvPr>
            <p:ph type="dt" sz="half" idx="10"/>
          </p:nvPr>
        </p:nvSpPr>
        <p:spPr/>
        <p:txBody>
          <a:bodyPr/>
          <a:lstStyle/>
          <a:p>
            <a:pPr>
              <a:defRPr/>
            </a:pPr>
            <a:fld id="{8CED94C3-8BFE-4502-AE01-23D060FC1BBB}" type="datetime5">
              <a:rPr lang="en-US" smtClean="0"/>
              <a:t>28-Dec-21</a:t>
            </a:fld>
            <a:endParaRPr lang="en-US" dirty="0"/>
          </a:p>
        </p:txBody>
      </p:sp>
      <p:sp>
        <p:nvSpPr>
          <p:cNvPr id="10" name="TextBox 9">
            <a:extLst>
              <a:ext uri="{FF2B5EF4-FFF2-40B4-BE49-F238E27FC236}">
                <a16:creationId xmlns:a16="http://schemas.microsoft.com/office/drawing/2014/main" id="{704B3E73-C024-472E-A93F-4A4F879A40B8}"/>
              </a:ext>
            </a:extLst>
          </p:cNvPr>
          <p:cNvSpPr txBox="1"/>
          <p:nvPr/>
        </p:nvSpPr>
        <p:spPr>
          <a:xfrm>
            <a:off x="107504" y="4437112"/>
            <a:ext cx="9036496" cy="923330"/>
          </a:xfrm>
          <a:prstGeom prst="rect">
            <a:avLst/>
          </a:prstGeom>
          <a:noFill/>
        </p:spPr>
        <p:txBody>
          <a:bodyPr wrap="square" rtlCol="0">
            <a:spAutoFit/>
          </a:bodyPr>
          <a:lstStyle/>
          <a:p>
            <a:pPr algn="ctr"/>
            <a:r>
              <a:rPr lang="en-US" b="1" dirty="0">
                <a:solidFill>
                  <a:schemeClr val="accent2"/>
                </a:solidFill>
              </a:rPr>
              <a:t>SHANMUGHA ARTS, SCIENCE, TECHNOLOGY &amp; RESEARCH ACADEMY</a:t>
            </a:r>
          </a:p>
          <a:p>
            <a:pPr algn="ctr"/>
            <a:r>
              <a:rPr lang="en-US" dirty="0">
                <a:solidFill>
                  <a:schemeClr val="accent2"/>
                </a:solidFill>
              </a:rPr>
              <a:t>School of Computing</a:t>
            </a:r>
          </a:p>
          <a:p>
            <a:pPr algn="ctr"/>
            <a:r>
              <a:rPr lang="en-US" dirty="0">
                <a:solidFill>
                  <a:schemeClr val="accent2"/>
                </a:solidFill>
              </a:rPr>
              <a:t>Mini Project </a:t>
            </a:r>
          </a:p>
        </p:txBody>
      </p:sp>
      <p:sp>
        <p:nvSpPr>
          <p:cNvPr id="11" name="TextBox 10">
            <a:extLst>
              <a:ext uri="{FF2B5EF4-FFF2-40B4-BE49-F238E27FC236}">
                <a16:creationId xmlns:a16="http://schemas.microsoft.com/office/drawing/2014/main" id="{B9B89070-5079-421F-A38B-D2C394173F04}"/>
              </a:ext>
            </a:extLst>
          </p:cNvPr>
          <p:cNvSpPr txBox="1"/>
          <p:nvPr/>
        </p:nvSpPr>
        <p:spPr>
          <a:xfrm>
            <a:off x="5868144" y="5360442"/>
            <a:ext cx="3168352" cy="646331"/>
          </a:xfrm>
          <a:prstGeom prst="rect">
            <a:avLst/>
          </a:prstGeom>
          <a:noFill/>
        </p:spPr>
        <p:txBody>
          <a:bodyPr wrap="square" rtlCol="0">
            <a:spAutoFit/>
          </a:bodyPr>
          <a:lstStyle/>
          <a:p>
            <a:pPr algn="ctr"/>
            <a:r>
              <a:rPr lang="en-US" dirty="0"/>
              <a:t>Guide:</a:t>
            </a:r>
          </a:p>
          <a:p>
            <a:pPr algn="ctr"/>
            <a:r>
              <a:rPr lang="en-US" dirty="0"/>
              <a:t>Mr. </a:t>
            </a:r>
            <a:r>
              <a:rPr lang="en-US" dirty="0" err="1"/>
              <a:t>Palanivel</a:t>
            </a:r>
            <a:r>
              <a:rPr lang="en-US" dirty="0"/>
              <a:t>, S</a:t>
            </a:r>
            <a:endParaRPr lang="en-IN" dirty="0"/>
          </a:p>
        </p:txBody>
      </p:sp>
    </p:spTree>
    <p:extLst>
      <p:ext uri="{BB962C8B-B14F-4D97-AF65-F5344CB8AC3E}">
        <p14:creationId xmlns:p14="http://schemas.microsoft.com/office/powerpoint/2010/main" val="248868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45FB-3242-4C23-897B-5B97FB09EF32}"/>
              </a:ext>
            </a:extLst>
          </p:cNvPr>
          <p:cNvSpPr>
            <a:spLocks noGrp="1"/>
          </p:cNvSpPr>
          <p:nvPr>
            <p:ph type="title"/>
          </p:nvPr>
        </p:nvSpPr>
        <p:spPr/>
        <p:txBody>
          <a:bodyPr/>
          <a:lstStyle/>
          <a:p>
            <a:r>
              <a:rPr lang="en-US" dirty="0"/>
              <a:t>Implementation of methodology</a:t>
            </a:r>
            <a:endParaRPr lang="en-IN" dirty="0"/>
          </a:p>
        </p:txBody>
      </p:sp>
      <p:sp>
        <p:nvSpPr>
          <p:cNvPr id="3" name="Content Placeholder 2">
            <a:extLst>
              <a:ext uri="{FF2B5EF4-FFF2-40B4-BE49-F238E27FC236}">
                <a16:creationId xmlns:a16="http://schemas.microsoft.com/office/drawing/2014/main" id="{FF0A7913-D961-4D3F-9C1A-C0F86EABCFA7}"/>
              </a:ext>
            </a:extLst>
          </p:cNvPr>
          <p:cNvSpPr>
            <a:spLocks noGrp="1"/>
          </p:cNvSpPr>
          <p:nvPr>
            <p:ph idx="1"/>
          </p:nvPr>
        </p:nvSpPr>
        <p:spPr/>
        <p:txBody>
          <a:bodyPr/>
          <a:lstStyle/>
          <a:p>
            <a:pPr rtl="0" fontAlgn="base">
              <a:spcBef>
                <a:spcPts val="0"/>
              </a:spcBef>
              <a:spcAft>
                <a:spcPts val="0"/>
              </a:spcAft>
              <a:buFont typeface="+mj-lt"/>
              <a:buAutoNum type="arabicPeriod"/>
            </a:pPr>
            <a:r>
              <a:rPr lang="en-IN" sz="2000" b="0" i="0" u="none" strike="noStrike" dirty="0">
                <a:effectLst/>
              </a:rPr>
              <a:t>Download the libraries : Pandas, NumPy, matplotlib, seaborn, </a:t>
            </a:r>
            <a:r>
              <a:rPr lang="en-IN" sz="2000" b="0" i="0" u="none" strike="noStrike" dirty="0" err="1">
                <a:effectLst/>
              </a:rPr>
              <a:t>nltk</a:t>
            </a:r>
            <a:r>
              <a:rPr lang="en-IN" sz="2000" b="0" i="0" u="none" strike="noStrike" dirty="0">
                <a:effectLst/>
              </a:rPr>
              <a:t>, </a:t>
            </a:r>
            <a:r>
              <a:rPr lang="en-IN" sz="2000" b="0" i="0" u="none" strike="noStrike" dirty="0" err="1">
                <a:effectLst/>
              </a:rPr>
              <a:t>sklearn</a:t>
            </a:r>
            <a:r>
              <a:rPr lang="en-IN" sz="2000" b="0" i="0" u="none" strike="noStrike" dirty="0">
                <a:effectLst/>
              </a:rPr>
              <a:t>, </a:t>
            </a:r>
            <a:r>
              <a:rPr lang="en-IN" sz="2000" b="0" i="0" u="none" strike="noStrike" dirty="0" err="1">
                <a:effectLst/>
              </a:rPr>
              <a:t>prettytable</a:t>
            </a:r>
            <a:r>
              <a:rPr lang="en-IN" sz="2000" b="0" i="0" u="none" strike="noStrike" dirty="0">
                <a:effectLst/>
              </a:rPr>
              <a:t>.</a:t>
            </a:r>
          </a:p>
          <a:p>
            <a:pPr rtl="0" fontAlgn="base">
              <a:spcBef>
                <a:spcPts val="0"/>
              </a:spcBef>
              <a:spcAft>
                <a:spcPts val="0"/>
              </a:spcAft>
              <a:buFont typeface="+mj-lt"/>
              <a:buAutoNum type="arabicPeriod"/>
            </a:pPr>
            <a:r>
              <a:rPr lang="en-IN" sz="2000" b="0" i="0" u="none" strike="noStrike" dirty="0">
                <a:effectLst/>
              </a:rPr>
              <a:t> Perform the Exploratory Data Analysis (EDA).</a:t>
            </a:r>
          </a:p>
          <a:p>
            <a:pPr marL="742950" lvl="1" indent="-285750" rtl="0" fontAlgn="base">
              <a:spcBef>
                <a:spcPts val="0"/>
              </a:spcBef>
              <a:spcAft>
                <a:spcPts val="0"/>
              </a:spcAft>
              <a:buFont typeface="+mj-lt"/>
              <a:buAutoNum type="arabicPeriod"/>
            </a:pPr>
            <a:r>
              <a:rPr lang="en-IN" sz="2000" b="0" i="0" u="none" strike="noStrike" dirty="0">
                <a:solidFill>
                  <a:schemeClr val="tx1"/>
                </a:solidFill>
                <a:effectLst/>
              </a:rPr>
              <a:t>Tokenization</a:t>
            </a:r>
          </a:p>
          <a:p>
            <a:pPr marL="742950" lvl="1" indent="-285750" rtl="0" fontAlgn="base">
              <a:spcBef>
                <a:spcPts val="0"/>
              </a:spcBef>
              <a:spcAft>
                <a:spcPts val="0"/>
              </a:spcAft>
              <a:buFont typeface="+mj-lt"/>
              <a:buAutoNum type="arabicPeriod"/>
            </a:pPr>
            <a:r>
              <a:rPr lang="en-IN" sz="2000" b="0" i="0" u="none" strike="noStrike" dirty="0">
                <a:solidFill>
                  <a:schemeClr val="tx1"/>
                </a:solidFill>
                <a:effectLst/>
              </a:rPr>
              <a:t>Numeric Removal</a:t>
            </a:r>
          </a:p>
          <a:p>
            <a:pPr marL="742950" lvl="1" indent="-285750" rtl="0" fontAlgn="base">
              <a:spcBef>
                <a:spcPts val="0"/>
              </a:spcBef>
              <a:spcAft>
                <a:spcPts val="0"/>
              </a:spcAft>
              <a:buFont typeface="+mj-lt"/>
              <a:buAutoNum type="arabicPeriod"/>
            </a:pPr>
            <a:r>
              <a:rPr lang="en-IN" sz="2000" b="0" i="0" u="none" strike="noStrike" dirty="0">
                <a:solidFill>
                  <a:schemeClr val="tx1"/>
                </a:solidFill>
                <a:effectLst/>
              </a:rPr>
              <a:t>Punctuation Removal</a:t>
            </a:r>
          </a:p>
          <a:p>
            <a:pPr marL="742950" lvl="1" indent="-285750" rtl="0" fontAlgn="base">
              <a:spcBef>
                <a:spcPts val="0"/>
              </a:spcBef>
              <a:spcAft>
                <a:spcPts val="0"/>
              </a:spcAft>
              <a:buFont typeface="+mj-lt"/>
              <a:buAutoNum type="arabicPeriod"/>
            </a:pPr>
            <a:r>
              <a:rPr lang="en-IN" sz="2000" b="0" i="0" u="none" strike="noStrike" dirty="0">
                <a:solidFill>
                  <a:schemeClr val="tx1"/>
                </a:solidFill>
                <a:effectLst/>
              </a:rPr>
              <a:t>Uppercase</a:t>
            </a:r>
          </a:p>
          <a:p>
            <a:pPr marL="742950" lvl="1" indent="-285750" rtl="0" fontAlgn="base">
              <a:spcBef>
                <a:spcPts val="0"/>
              </a:spcBef>
              <a:spcAft>
                <a:spcPts val="0"/>
              </a:spcAft>
              <a:buFont typeface="+mj-lt"/>
              <a:buAutoNum type="arabicPeriod"/>
            </a:pPr>
            <a:r>
              <a:rPr lang="en-IN" sz="2000" b="0" i="0" u="none" strike="noStrike" dirty="0">
                <a:solidFill>
                  <a:schemeClr val="tx1"/>
                </a:solidFill>
                <a:effectLst/>
              </a:rPr>
              <a:t>Stemming</a:t>
            </a:r>
          </a:p>
          <a:p>
            <a:pPr marL="742950" lvl="1" indent="-285750" rtl="0" fontAlgn="base">
              <a:spcBef>
                <a:spcPts val="0"/>
              </a:spcBef>
              <a:spcAft>
                <a:spcPts val="0"/>
              </a:spcAft>
              <a:buFont typeface="+mj-lt"/>
              <a:buAutoNum type="arabicPeriod"/>
            </a:pPr>
            <a:r>
              <a:rPr lang="en-IN" sz="2000" b="0" i="0" u="none" strike="noStrike" dirty="0">
                <a:solidFill>
                  <a:schemeClr val="tx1"/>
                </a:solidFill>
                <a:effectLst/>
              </a:rPr>
              <a:t>Stop words Removal.</a:t>
            </a:r>
          </a:p>
          <a:p>
            <a:pPr rtl="0" fontAlgn="base">
              <a:spcBef>
                <a:spcPts val="0"/>
              </a:spcBef>
              <a:spcAft>
                <a:spcPts val="0"/>
              </a:spcAft>
              <a:buFont typeface="+mj-lt"/>
              <a:buAutoNum type="arabicPeriod"/>
            </a:pPr>
            <a:r>
              <a:rPr lang="en-IN" sz="2000" b="0" i="0" u="none" strike="noStrike" dirty="0">
                <a:effectLst/>
              </a:rPr>
              <a:t>Constructed the TF-</a:t>
            </a:r>
            <a:r>
              <a:rPr lang="en-IN" sz="2000" dirty="0"/>
              <a:t> IDF</a:t>
            </a:r>
            <a:r>
              <a:rPr lang="en-IN" sz="2000" b="0" i="0" u="none" strike="noStrike" dirty="0">
                <a:effectLst/>
              </a:rPr>
              <a:t> matrix.</a:t>
            </a:r>
          </a:p>
          <a:p>
            <a:pPr rtl="0" fontAlgn="base">
              <a:spcBef>
                <a:spcPts val="0"/>
              </a:spcBef>
              <a:spcAft>
                <a:spcPts val="0"/>
              </a:spcAft>
              <a:buFont typeface="+mj-lt"/>
              <a:buAutoNum type="arabicPeriod"/>
            </a:pPr>
            <a:r>
              <a:rPr lang="en-IN" sz="2000" b="0" i="0" u="none" strike="noStrike" dirty="0">
                <a:effectLst/>
              </a:rPr>
              <a:t>Splitting the Data set into test &amp; train.</a:t>
            </a:r>
          </a:p>
          <a:p>
            <a:pPr rtl="0" fontAlgn="base">
              <a:spcBef>
                <a:spcPts val="0"/>
              </a:spcBef>
              <a:spcAft>
                <a:spcPts val="1200"/>
              </a:spcAft>
              <a:buFont typeface="+mj-lt"/>
              <a:buAutoNum type="arabicPeriod"/>
            </a:pPr>
            <a:r>
              <a:rPr lang="en-IN" sz="2000" b="0" i="0" u="none" strike="noStrike" dirty="0">
                <a:effectLst/>
              </a:rPr>
              <a:t>Implementing all algorithms ( Random Forest, SVM, Naive Bayes, Gradient Boosting Machine, Logistic Regression, Stochastic Gradient Descent, Voting Classifier.</a:t>
            </a:r>
          </a:p>
          <a:p>
            <a:pPr rtl="0" fontAlgn="base">
              <a:spcBef>
                <a:spcPts val="0"/>
              </a:spcBef>
              <a:spcAft>
                <a:spcPts val="0"/>
              </a:spcAft>
              <a:buFont typeface="+mj-lt"/>
              <a:buAutoNum type="arabicPeriod"/>
            </a:pPr>
            <a:r>
              <a:rPr lang="en-IN" sz="2000" b="0" i="0" u="none" strike="noStrike" dirty="0">
                <a:effectLst/>
              </a:rPr>
              <a:t>Visualisation of the results Accuracy, precision, recall &amp; F1-score.</a:t>
            </a:r>
          </a:p>
          <a:p>
            <a:endParaRPr lang="en-IN" dirty="0"/>
          </a:p>
        </p:txBody>
      </p:sp>
      <p:sp>
        <p:nvSpPr>
          <p:cNvPr id="8" name="Slide Number Placeholder 7">
            <a:extLst>
              <a:ext uri="{FF2B5EF4-FFF2-40B4-BE49-F238E27FC236}">
                <a16:creationId xmlns:a16="http://schemas.microsoft.com/office/drawing/2014/main" id="{4297180C-7EFC-4C40-BD4C-34ABD6ACA609}"/>
              </a:ext>
            </a:extLst>
          </p:cNvPr>
          <p:cNvSpPr>
            <a:spLocks noGrp="1"/>
          </p:cNvSpPr>
          <p:nvPr>
            <p:ph type="sldNum" sz="quarter" idx="12"/>
          </p:nvPr>
        </p:nvSpPr>
        <p:spPr/>
        <p:txBody>
          <a:bodyPr/>
          <a:lstStyle/>
          <a:p>
            <a:pPr>
              <a:defRPr/>
            </a:pPr>
            <a:fld id="{2A66A362-4403-4718-B072-B01303837876}" type="slidenum">
              <a:rPr lang="en-US" smtClean="0"/>
              <a:pPr>
                <a:defRPr/>
              </a:pPr>
              <a:t>10</a:t>
            </a:fld>
            <a:endParaRPr lang="en-US"/>
          </a:p>
        </p:txBody>
      </p:sp>
      <p:sp>
        <p:nvSpPr>
          <p:cNvPr id="9" name="Date Placeholder 8">
            <a:extLst>
              <a:ext uri="{FF2B5EF4-FFF2-40B4-BE49-F238E27FC236}">
                <a16:creationId xmlns:a16="http://schemas.microsoft.com/office/drawing/2014/main" id="{D816FD3B-95EA-40EA-996F-DF73541C3624}"/>
              </a:ext>
            </a:extLst>
          </p:cNvPr>
          <p:cNvSpPr>
            <a:spLocks noGrp="1"/>
          </p:cNvSpPr>
          <p:nvPr>
            <p:ph type="dt" sz="half" idx="10"/>
          </p:nvPr>
        </p:nvSpPr>
        <p:spPr/>
        <p:txBody>
          <a:bodyPr/>
          <a:lstStyle/>
          <a:p>
            <a:pPr>
              <a:defRPr/>
            </a:pPr>
            <a:fld id="{4B09D479-E61D-4DE6-9AAD-8D5DD03841F3}" type="datetime5">
              <a:rPr lang="en-US" smtClean="0"/>
              <a:t>28-Dec-21</a:t>
            </a:fld>
            <a:endParaRPr lang="en-US" dirty="0"/>
          </a:p>
        </p:txBody>
      </p:sp>
      <p:sp>
        <p:nvSpPr>
          <p:cNvPr id="10" name="Footer Placeholder 9">
            <a:extLst>
              <a:ext uri="{FF2B5EF4-FFF2-40B4-BE49-F238E27FC236}">
                <a16:creationId xmlns:a16="http://schemas.microsoft.com/office/drawing/2014/main" id="{51F105A4-BE22-45A6-9494-2B9A6D86C9EF}"/>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34709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8286-4E83-44A6-B787-A08BB131CEE6}"/>
              </a:ext>
            </a:extLst>
          </p:cNvPr>
          <p:cNvSpPr>
            <a:spLocks noGrp="1"/>
          </p:cNvSpPr>
          <p:nvPr>
            <p:ph type="title"/>
          </p:nvPr>
        </p:nvSpPr>
        <p:spPr/>
        <p:txBody>
          <a:bodyPr/>
          <a:lstStyle/>
          <a:p>
            <a:r>
              <a:rPr lang="en-US" dirty="0"/>
              <a:t>Code</a:t>
            </a:r>
            <a:endParaRPr lang="en-IN" dirty="0"/>
          </a:p>
        </p:txBody>
      </p:sp>
      <p:sp>
        <p:nvSpPr>
          <p:cNvPr id="4" name="Date Placeholder 3">
            <a:extLst>
              <a:ext uri="{FF2B5EF4-FFF2-40B4-BE49-F238E27FC236}">
                <a16:creationId xmlns:a16="http://schemas.microsoft.com/office/drawing/2014/main" id="{2811076A-1548-4030-B6A9-60CD270D3E25}"/>
              </a:ext>
            </a:extLst>
          </p:cNvPr>
          <p:cNvSpPr>
            <a:spLocks noGrp="1"/>
          </p:cNvSpPr>
          <p:nvPr>
            <p:ph type="dt" sz="half" idx="10"/>
          </p:nvPr>
        </p:nvSpPr>
        <p:spPr/>
        <p:txBody>
          <a:bodyPr/>
          <a:lstStyle/>
          <a:p>
            <a:pPr>
              <a:defRPr/>
            </a:pPr>
            <a:fld id="{8F6D2E2E-98AA-47AF-A850-0FFA997A5FA8}" type="datetime5">
              <a:rPr lang="en-US" smtClean="0"/>
              <a:t>29-Dec-21</a:t>
            </a:fld>
            <a:endParaRPr lang="en-US" dirty="0"/>
          </a:p>
        </p:txBody>
      </p:sp>
      <p:sp>
        <p:nvSpPr>
          <p:cNvPr id="5" name="Footer Placeholder 4">
            <a:extLst>
              <a:ext uri="{FF2B5EF4-FFF2-40B4-BE49-F238E27FC236}">
                <a16:creationId xmlns:a16="http://schemas.microsoft.com/office/drawing/2014/main" id="{DC86E802-CBAE-4E79-B7B3-F90D65B01DA6}"/>
              </a:ext>
            </a:extLst>
          </p:cNvPr>
          <p:cNvSpPr>
            <a:spLocks noGrp="1"/>
          </p:cNvSpPr>
          <p:nvPr>
            <p:ph type="ftr" sz="quarter" idx="11"/>
          </p:nvPr>
        </p:nvSpPr>
        <p:spPr/>
        <p:txBody>
          <a:bodyPr/>
          <a:lstStyle/>
          <a:p>
            <a:r>
              <a:rPr lang="en-US" altLang="en-US"/>
              <a:t>Mini Project 2nd Review</a:t>
            </a:r>
            <a:endParaRPr lang="en-US" altLang="en-US" dirty="0"/>
          </a:p>
        </p:txBody>
      </p:sp>
      <p:sp>
        <p:nvSpPr>
          <p:cNvPr id="6" name="Slide Number Placeholder 5">
            <a:extLst>
              <a:ext uri="{FF2B5EF4-FFF2-40B4-BE49-F238E27FC236}">
                <a16:creationId xmlns:a16="http://schemas.microsoft.com/office/drawing/2014/main" id="{9CEE4B5B-C290-4D9A-BF93-C88207FE2B9D}"/>
              </a:ext>
            </a:extLst>
          </p:cNvPr>
          <p:cNvSpPr>
            <a:spLocks noGrp="1"/>
          </p:cNvSpPr>
          <p:nvPr>
            <p:ph type="sldNum" sz="quarter" idx="12"/>
          </p:nvPr>
        </p:nvSpPr>
        <p:spPr/>
        <p:txBody>
          <a:bodyPr/>
          <a:lstStyle/>
          <a:p>
            <a:pPr>
              <a:defRPr/>
            </a:pPr>
            <a:fld id="{2A66A362-4403-4718-B072-B01303837876}" type="slidenum">
              <a:rPr lang="en-US" smtClean="0"/>
              <a:pPr>
                <a:defRPr/>
              </a:pPr>
              <a:t>11</a:t>
            </a:fld>
            <a:endParaRPr lang="en-US"/>
          </a:p>
        </p:txBody>
      </p:sp>
      <p:sp>
        <p:nvSpPr>
          <p:cNvPr id="9" name="Content Placeholder 8">
            <a:extLst>
              <a:ext uri="{FF2B5EF4-FFF2-40B4-BE49-F238E27FC236}">
                <a16:creationId xmlns:a16="http://schemas.microsoft.com/office/drawing/2014/main" id="{7F78CB52-67AA-4C36-9379-9DA3712157E3}"/>
              </a:ext>
            </a:extLst>
          </p:cNvPr>
          <p:cNvSpPr>
            <a:spLocks noGrp="1"/>
          </p:cNvSpPr>
          <p:nvPr>
            <p:ph idx="1"/>
          </p:nvPr>
        </p:nvSpPr>
        <p:spPr>
          <a:xfrm>
            <a:off x="129098" y="1124744"/>
            <a:ext cx="8839200" cy="4801716"/>
          </a:xfrm>
        </p:spPr>
        <p:txBody>
          <a:bodyPr/>
          <a:lstStyle/>
          <a:p>
            <a:r>
              <a:rPr lang="en-US" dirty="0"/>
              <a:t>Voting Classifier:</a:t>
            </a:r>
          </a:p>
          <a:p>
            <a:pPr marL="0" indent="0">
              <a:buNone/>
            </a:pPr>
            <a:r>
              <a:rPr lang="en-IN" sz="1800" dirty="0"/>
              <a:t>y_pred_7_list=[]</a:t>
            </a:r>
          </a:p>
          <a:p>
            <a:pPr marL="0" indent="0">
              <a:buNone/>
            </a:pPr>
            <a:r>
              <a:rPr lang="en-IN" sz="1800" dirty="0"/>
              <a:t>for </a:t>
            </a:r>
            <a:r>
              <a:rPr lang="en-IN" sz="1800" dirty="0" err="1"/>
              <a:t>each_record</a:t>
            </a:r>
            <a:r>
              <a:rPr lang="en-IN" sz="1800" dirty="0"/>
              <a:t> in </a:t>
            </a:r>
            <a:r>
              <a:rPr lang="en-IN" sz="1800" dirty="0" err="1"/>
              <a:t>x_test</a:t>
            </a:r>
            <a:r>
              <a:rPr lang="en-IN" sz="1800" dirty="0"/>
              <a:t>:</a:t>
            </a:r>
          </a:p>
          <a:p>
            <a:pPr marL="0" indent="0">
              <a:buNone/>
            </a:pPr>
            <a:r>
              <a:rPr lang="en-IN" sz="1800" dirty="0"/>
              <a:t>    probi1=</a:t>
            </a:r>
            <a:r>
              <a:rPr lang="en-IN" sz="1800" dirty="0" err="1"/>
              <a:t>lrc.predict_proba</a:t>
            </a:r>
            <a:r>
              <a:rPr lang="en-IN" sz="1800" dirty="0"/>
              <a:t>(</a:t>
            </a:r>
            <a:r>
              <a:rPr lang="en-IN" sz="1800" dirty="0" err="1"/>
              <a:t>each_record</a:t>
            </a:r>
            <a:r>
              <a:rPr lang="en-IN" sz="1800" dirty="0"/>
              <a:t>)</a:t>
            </a:r>
          </a:p>
          <a:p>
            <a:pPr marL="0" indent="0">
              <a:buNone/>
            </a:pPr>
            <a:r>
              <a:rPr lang="en-IN" sz="1800" dirty="0"/>
              <a:t>    probi2=</a:t>
            </a:r>
            <a:r>
              <a:rPr lang="en-IN" sz="1800" dirty="0" err="1"/>
              <a:t>sgd.predict_proba</a:t>
            </a:r>
            <a:r>
              <a:rPr lang="en-IN" sz="1800" dirty="0"/>
              <a:t>(</a:t>
            </a:r>
            <a:r>
              <a:rPr lang="en-IN" sz="1800" dirty="0" err="1"/>
              <a:t>each_record</a:t>
            </a:r>
            <a:r>
              <a:rPr lang="en-IN" sz="1800" dirty="0"/>
              <a:t>)</a:t>
            </a:r>
          </a:p>
          <a:p>
            <a:pPr marL="0" indent="0">
              <a:buNone/>
            </a:pPr>
            <a:r>
              <a:rPr lang="en-IN" sz="1800" dirty="0"/>
              <a:t>    </a:t>
            </a:r>
            <a:r>
              <a:rPr lang="en-IN" sz="1800" dirty="0" err="1"/>
              <a:t>lr_sgd_neg</a:t>
            </a:r>
            <a:r>
              <a:rPr lang="en-IN" sz="1800" dirty="0"/>
              <a:t>=(probi1[0][0])+(probi2[0][0])/2</a:t>
            </a:r>
          </a:p>
          <a:p>
            <a:pPr marL="0" indent="0">
              <a:buNone/>
            </a:pPr>
            <a:r>
              <a:rPr lang="en-IN" sz="1800" dirty="0"/>
              <a:t>    </a:t>
            </a:r>
            <a:r>
              <a:rPr lang="en-IN" sz="1800" dirty="0" err="1"/>
              <a:t>lr_sgd_pos</a:t>
            </a:r>
            <a:r>
              <a:rPr lang="en-IN" sz="1800" dirty="0"/>
              <a:t>=(probi1[0][1])+(probi2[0][1])/2</a:t>
            </a:r>
          </a:p>
          <a:p>
            <a:pPr marL="0" indent="0">
              <a:buNone/>
            </a:pPr>
            <a:r>
              <a:rPr lang="en-IN" sz="1800" dirty="0"/>
              <a:t>    if(</a:t>
            </a:r>
            <a:r>
              <a:rPr lang="en-IN" sz="1800" dirty="0" err="1"/>
              <a:t>lr_sgd_neg</a:t>
            </a:r>
            <a:r>
              <a:rPr lang="en-IN" sz="1800" dirty="0"/>
              <a:t>&gt;</a:t>
            </a:r>
            <a:r>
              <a:rPr lang="en-IN" sz="1800" dirty="0" err="1"/>
              <a:t>lr_sgd_pos</a:t>
            </a:r>
            <a:r>
              <a:rPr lang="en-IN" sz="1800" dirty="0"/>
              <a:t>):</a:t>
            </a:r>
          </a:p>
          <a:p>
            <a:pPr marL="0" indent="0">
              <a:buNone/>
            </a:pPr>
            <a:r>
              <a:rPr lang="en-IN" sz="1800" dirty="0"/>
              <a:t>        y_pred_7_list.append(0)</a:t>
            </a:r>
          </a:p>
          <a:p>
            <a:pPr marL="0" indent="0">
              <a:buNone/>
            </a:pPr>
            <a:r>
              <a:rPr lang="en-IN" sz="1800" dirty="0"/>
              <a:t>    else:</a:t>
            </a:r>
          </a:p>
          <a:p>
            <a:pPr marL="0" indent="0">
              <a:buNone/>
            </a:pPr>
            <a:r>
              <a:rPr lang="en-IN" sz="1800" dirty="0"/>
              <a:t>        y_pred_7_list.append(1)</a:t>
            </a:r>
          </a:p>
          <a:p>
            <a:pPr marL="0" indent="0">
              <a:buNone/>
            </a:pPr>
            <a:r>
              <a:rPr lang="en-IN" sz="1800" dirty="0"/>
              <a:t>y_pred_7= </a:t>
            </a:r>
            <a:r>
              <a:rPr lang="en-IN" sz="1800" dirty="0" err="1"/>
              <a:t>np.array</a:t>
            </a:r>
            <a:r>
              <a:rPr lang="en-IN" sz="1800" dirty="0"/>
              <a:t>(y_pred_7_list)</a:t>
            </a:r>
          </a:p>
          <a:p>
            <a:pPr marL="0" indent="0">
              <a:buNone/>
            </a:pPr>
            <a:r>
              <a:rPr lang="en-US" sz="1800" dirty="0"/>
              <a:t>vc1=</a:t>
            </a:r>
            <a:r>
              <a:rPr lang="en-US" sz="1800" dirty="0" err="1"/>
              <a:t>accuracy_score</a:t>
            </a:r>
            <a:r>
              <a:rPr lang="en-US" sz="1800" dirty="0"/>
              <a:t>(y_pred_7,y_test)</a:t>
            </a:r>
          </a:p>
          <a:p>
            <a:pPr marL="0" indent="0">
              <a:buNone/>
            </a:pPr>
            <a:r>
              <a:rPr lang="en-US" sz="1800" dirty="0"/>
              <a:t>Print(vc1)</a:t>
            </a:r>
            <a:endParaRPr lang="en-IN" sz="2000" dirty="0"/>
          </a:p>
        </p:txBody>
      </p:sp>
    </p:spTree>
    <p:extLst>
      <p:ext uri="{BB962C8B-B14F-4D97-AF65-F5344CB8AC3E}">
        <p14:creationId xmlns:p14="http://schemas.microsoft.com/office/powerpoint/2010/main" val="288443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7088-4604-4706-88CB-7A4E865C6A4A}"/>
              </a:ext>
            </a:extLst>
          </p:cNvPr>
          <p:cNvSpPr>
            <a:spLocks noGrp="1"/>
          </p:cNvSpPr>
          <p:nvPr>
            <p:ph type="title"/>
          </p:nvPr>
        </p:nvSpPr>
        <p:spPr/>
        <p:txBody>
          <a:bodyPr/>
          <a:lstStyle/>
          <a:p>
            <a:r>
              <a:rPr lang="en-US" dirty="0"/>
              <a:t>Datasets</a:t>
            </a:r>
            <a:endParaRPr lang="en-IN" dirty="0"/>
          </a:p>
        </p:txBody>
      </p:sp>
      <p:sp>
        <p:nvSpPr>
          <p:cNvPr id="3" name="Content Placeholder 2">
            <a:extLst>
              <a:ext uri="{FF2B5EF4-FFF2-40B4-BE49-F238E27FC236}">
                <a16:creationId xmlns:a16="http://schemas.microsoft.com/office/drawing/2014/main" id="{E3766000-2778-4B27-BC83-63FEAA7FDF15}"/>
              </a:ext>
            </a:extLst>
          </p:cNvPr>
          <p:cNvSpPr>
            <a:spLocks noGrp="1"/>
          </p:cNvSpPr>
          <p:nvPr>
            <p:ph idx="1"/>
          </p:nvPr>
        </p:nvSpPr>
        <p:spPr/>
        <p:txBody>
          <a:bodyPr/>
          <a:lstStyle/>
          <a:p>
            <a:pPr rtl="0">
              <a:spcBef>
                <a:spcPts val="0"/>
              </a:spcBef>
              <a:spcAft>
                <a:spcPts val="1200"/>
              </a:spcAft>
            </a:pPr>
            <a:r>
              <a:rPr lang="en-US" sz="2000" b="0" i="0" u="none" strike="noStrike" dirty="0">
                <a:effectLst/>
              </a:rPr>
              <a:t>Data set 1: Twitter sentiment dataset.</a:t>
            </a:r>
            <a:endParaRPr lang="en-US" sz="2000" b="0" dirty="0">
              <a:effectLst/>
            </a:endParaRPr>
          </a:p>
          <a:p>
            <a:pPr rtl="0">
              <a:spcBef>
                <a:spcPts val="0"/>
              </a:spcBef>
              <a:spcAft>
                <a:spcPts val="1200"/>
              </a:spcAft>
            </a:pPr>
            <a:r>
              <a:rPr lang="en-US" sz="2000" b="0" i="0" u="none" strike="noStrike" dirty="0">
                <a:effectLst/>
              </a:rPr>
              <a:t> </a:t>
            </a:r>
            <a:r>
              <a:rPr lang="en-US" sz="2000" b="0" i="0" u="sng" strike="noStrike" dirty="0">
                <a:solidFill>
                  <a:schemeClr val="accent2"/>
                </a:solidFill>
                <a:effectLst/>
                <a:hlinkClick r:id="rId2">
                  <a:extLst>
                    <a:ext uri="{A12FA001-AC4F-418D-AE19-62706E023703}">
                      <ahyp:hlinkClr xmlns:ahyp="http://schemas.microsoft.com/office/drawing/2018/hyperlinkcolor" val="tx"/>
                    </a:ext>
                  </a:extLst>
                </a:hlinkClick>
              </a:rPr>
              <a:t>https://www.kaggle.com/saurabhshahane/twitter-sentiment-dataset</a:t>
            </a:r>
            <a:r>
              <a:rPr lang="en-US" sz="2000" b="0" i="0" u="sng" dirty="0">
                <a:effectLst/>
              </a:rPr>
              <a:t>.</a:t>
            </a:r>
            <a:endParaRPr lang="en-US" sz="2000" b="0" dirty="0">
              <a:effectLst/>
            </a:endParaRPr>
          </a:p>
          <a:p>
            <a:pPr rtl="0">
              <a:spcBef>
                <a:spcPts val="0"/>
              </a:spcBef>
              <a:spcAft>
                <a:spcPts val="1200"/>
              </a:spcAft>
            </a:pPr>
            <a:r>
              <a:rPr lang="en-US" sz="2000" b="0" i="0" u="none" strike="noStrike" dirty="0">
                <a:effectLst/>
              </a:rPr>
              <a:t>Data set 2: Women’s e-commerce clothing dataset.</a:t>
            </a:r>
            <a:endParaRPr lang="en-US" sz="2000" b="0" dirty="0">
              <a:effectLst/>
            </a:endParaRPr>
          </a:p>
          <a:p>
            <a:pPr rtl="0">
              <a:spcBef>
                <a:spcPts val="0"/>
              </a:spcBef>
              <a:spcAft>
                <a:spcPts val="1200"/>
              </a:spcAft>
            </a:pPr>
            <a:r>
              <a:rPr lang="en-US" sz="2000" b="0" i="0" u="sng" strike="noStrike" dirty="0">
                <a:solidFill>
                  <a:schemeClr val="accent2"/>
                </a:solidFill>
                <a:effectLst/>
                <a:hlinkClick r:id="rId3">
                  <a:extLst>
                    <a:ext uri="{A12FA001-AC4F-418D-AE19-62706E023703}">
                      <ahyp:hlinkClr xmlns:ahyp="http://schemas.microsoft.com/office/drawing/2018/hyperlinkcolor" val="tx"/>
                    </a:ext>
                  </a:extLst>
                </a:hlinkClick>
              </a:rPr>
              <a:t>https://www.kaggle.com/nicapotato/womens-ecommerce-clothing-reviews</a:t>
            </a:r>
            <a:endParaRPr lang="en-US" sz="2000" b="0" dirty="0">
              <a:solidFill>
                <a:schemeClr val="accent2"/>
              </a:solidFill>
              <a:effectLst/>
            </a:endParaRPr>
          </a:p>
          <a:p>
            <a:pPr rtl="0">
              <a:spcBef>
                <a:spcPts val="0"/>
              </a:spcBef>
              <a:spcAft>
                <a:spcPts val="1200"/>
              </a:spcAft>
            </a:pPr>
            <a:r>
              <a:rPr lang="en-US" sz="2000" b="0" i="0" u="none" strike="noStrike" dirty="0">
                <a:effectLst/>
              </a:rPr>
              <a:t>Data set 3: Sentiment analysis of hatred speech detection on Twitter.</a:t>
            </a:r>
            <a:endParaRPr lang="en-US" sz="2000" b="0" dirty="0">
              <a:effectLst/>
            </a:endParaRPr>
          </a:p>
          <a:p>
            <a:pPr rtl="0">
              <a:spcBef>
                <a:spcPts val="0"/>
              </a:spcBef>
              <a:spcAft>
                <a:spcPts val="1200"/>
              </a:spcAft>
            </a:pPr>
            <a:r>
              <a:rPr lang="en-US" sz="2000" b="0" i="0" u="sng" strike="noStrike" dirty="0">
                <a:solidFill>
                  <a:schemeClr val="accent2"/>
                </a:solidFill>
                <a:effectLst/>
                <a:hlinkClick r:id="rId4">
                  <a:extLst>
                    <a:ext uri="{A12FA001-AC4F-418D-AE19-62706E023703}">
                      <ahyp:hlinkClr xmlns:ahyp="http://schemas.microsoft.com/office/drawing/2018/hyperlinkcolor" val="tx"/>
                    </a:ext>
                  </a:extLst>
                </a:hlinkClick>
              </a:rPr>
              <a:t>https://www.kaggle.com/arkhoshghalb/twitter-sentiment-analysis-hatred-speech?select=train.csv</a:t>
            </a:r>
            <a:endParaRPr lang="en-US" sz="2000" b="0" dirty="0">
              <a:solidFill>
                <a:schemeClr val="accent2"/>
              </a:solidFill>
              <a:effectLst/>
            </a:endParaRPr>
          </a:p>
          <a:p>
            <a:pPr rtl="0">
              <a:spcBef>
                <a:spcPts val="0"/>
              </a:spcBef>
              <a:spcAft>
                <a:spcPts val="1200"/>
              </a:spcAft>
            </a:pPr>
            <a:r>
              <a:rPr lang="en-US" sz="2000" b="0" i="0" u="none" strike="noStrike" dirty="0">
                <a:effectLst/>
              </a:rPr>
              <a:t>Dataset 4: Emotion-Dataset</a:t>
            </a:r>
            <a:endParaRPr lang="en-US" sz="2000" b="0" dirty="0">
              <a:effectLst/>
            </a:endParaRPr>
          </a:p>
          <a:p>
            <a:pPr rtl="0">
              <a:spcBef>
                <a:spcPts val="0"/>
              </a:spcBef>
              <a:spcAft>
                <a:spcPts val="1200"/>
              </a:spcAft>
            </a:pPr>
            <a:r>
              <a:rPr lang="en-US" sz="2000" b="0" i="0" u="sng" strike="noStrike" dirty="0">
                <a:solidFill>
                  <a:schemeClr val="accent2"/>
                </a:solidFill>
                <a:effectLst/>
                <a:hlinkClick r:id="rId5">
                  <a:extLst>
                    <a:ext uri="{A12FA001-AC4F-418D-AE19-62706E023703}">
                      <ahyp:hlinkClr xmlns:ahyp="http://schemas.microsoft.com/office/drawing/2018/hyperlinkcolor" val="tx"/>
                    </a:ext>
                  </a:extLst>
                </a:hlinkClick>
              </a:rPr>
              <a:t>https://www.kaggle.com/parulpandey/emotion-dataset</a:t>
            </a:r>
            <a:br>
              <a:rPr lang="en-US" dirty="0"/>
            </a:br>
            <a:endParaRPr lang="en-IN" dirty="0"/>
          </a:p>
        </p:txBody>
      </p:sp>
      <p:sp>
        <p:nvSpPr>
          <p:cNvPr id="8" name="Slide Number Placeholder 7">
            <a:extLst>
              <a:ext uri="{FF2B5EF4-FFF2-40B4-BE49-F238E27FC236}">
                <a16:creationId xmlns:a16="http://schemas.microsoft.com/office/drawing/2014/main" id="{FB6905EA-A693-46F2-A995-5A4F7FBA8787}"/>
              </a:ext>
            </a:extLst>
          </p:cNvPr>
          <p:cNvSpPr>
            <a:spLocks noGrp="1"/>
          </p:cNvSpPr>
          <p:nvPr>
            <p:ph type="sldNum" sz="quarter" idx="12"/>
          </p:nvPr>
        </p:nvSpPr>
        <p:spPr/>
        <p:txBody>
          <a:bodyPr/>
          <a:lstStyle/>
          <a:p>
            <a:pPr>
              <a:defRPr/>
            </a:pPr>
            <a:fld id="{2A66A362-4403-4718-B072-B01303837876}" type="slidenum">
              <a:rPr lang="en-US" smtClean="0"/>
              <a:pPr>
                <a:defRPr/>
              </a:pPr>
              <a:t>12</a:t>
            </a:fld>
            <a:endParaRPr lang="en-US"/>
          </a:p>
        </p:txBody>
      </p:sp>
      <p:sp>
        <p:nvSpPr>
          <p:cNvPr id="9" name="Date Placeholder 8">
            <a:extLst>
              <a:ext uri="{FF2B5EF4-FFF2-40B4-BE49-F238E27FC236}">
                <a16:creationId xmlns:a16="http://schemas.microsoft.com/office/drawing/2014/main" id="{0F48FF2A-3451-4BFE-800E-567E5E36696A}"/>
              </a:ext>
            </a:extLst>
          </p:cNvPr>
          <p:cNvSpPr>
            <a:spLocks noGrp="1"/>
          </p:cNvSpPr>
          <p:nvPr>
            <p:ph type="dt" sz="half" idx="10"/>
          </p:nvPr>
        </p:nvSpPr>
        <p:spPr/>
        <p:txBody>
          <a:bodyPr/>
          <a:lstStyle/>
          <a:p>
            <a:pPr>
              <a:defRPr/>
            </a:pPr>
            <a:fld id="{AD3547DC-A490-4C8B-BC47-FAD4086E2D91}" type="datetime5">
              <a:rPr lang="en-US" smtClean="0"/>
              <a:t>28-Dec-21</a:t>
            </a:fld>
            <a:endParaRPr lang="en-US" dirty="0"/>
          </a:p>
        </p:txBody>
      </p:sp>
      <p:sp>
        <p:nvSpPr>
          <p:cNvPr id="10" name="Footer Placeholder 9">
            <a:extLst>
              <a:ext uri="{FF2B5EF4-FFF2-40B4-BE49-F238E27FC236}">
                <a16:creationId xmlns:a16="http://schemas.microsoft.com/office/drawing/2014/main" id="{01DF5EC3-FE85-41EB-8075-848A07E7A836}"/>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159754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8623-558D-4B4E-BFF8-21D7F6741F23}"/>
              </a:ext>
            </a:extLst>
          </p:cNvPr>
          <p:cNvSpPr>
            <a:spLocks noGrp="1"/>
          </p:cNvSpPr>
          <p:nvPr>
            <p:ph type="title"/>
          </p:nvPr>
        </p:nvSpPr>
        <p:spPr/>
        <p:txBody>
          <a:bodyPr/>
          <a:lstStyle/>
          <a:p>
            <a:r>
              <a:rPr lang="en-US" dirty="0"/>
              <a:t>Datasets</a:t>
            </a:r>
            <a:endParaRPr lang="en-IN" dirty="0"/>
          </a:p>
        </p:txBody>
      </p:sp>
      <p:pic>
        <p:nvPicPr>
          <p:cNvPr id="1026" name="Picture 2">
            <a:extLst>
              <a:ext uri="{FF2B5EF4-FFF2-40B4-BE49-F238E27FC236}">
                <a16:creationId xmlns:a16="http://schemas.microsoft.com/office/drawing/2014/main" id="{D98A0ACE-4267-4A91-B060-6E2B8F012C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850" y="980728"/>
            <a:ext cx="5428254" cy="20764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78A3DAC-5272-4083-B1A5-39A59F7C57F8}"/>
              </a:ext>
            </a:extLst>
          </p:cNvPr>
          <p:cNvSpPr txBox="1"/>
          <p:nvPr/>
        </p:nvSpPr>
        <p:spPr>
          <a:xfrm>
            <a:off x="5330350" y="1025853"/>
            <a:ext cx="3733800" cy="2246769"/>
          </a:xfrm>
          <a:prstGeom prst="rect">
            <a:avLst/>
          </a:prstGeom>
          <a:noFill/>
        </p:spPr>
        <p:txBody>
          <a:bodyPr wrap="square">
            <a:spAutoFit/>
          </a:bodyPr>
          <a:lstStyle/>
          <a:p>
            <a:pPr algn="just"/>
            <a:r>
              <a:rPr lang="en-US" sz="2000" b="0" i="0" u="none" strike="noStrike" dirty="0">
                <a:effectLst/>
                <a:latin typeface="+mn-lt"/>
              </a:rPr>
              <a:t>The dataset is called ‘‘Sentiment Analysis on Twitter data" and contains 99989 records. Every record is labeled as happy and unhappy according to its sentimental polarity using symbol 1 and 0.</a:t>
            </a:r>
            <a:endParaRPr lang="en-IN" sz="2000" dirty="0">
              <a:latin typeface="+mn-lt"/>
            </a:endParaRPr>
          </a:p>
        </p:txBody>
      </p:sp>
      <p:pic>
        <p:nvPicPr>
          <p:cNvPr id="1028" name="Picture 4">
            <a:extLst>
              <a:ext uri="{FF2B5EF4-FFF2-40B4-BE49-F238E27FC236}">
                <a16:creationId xmlns:a16="http://schemas.microsoft.com/office/drawing/2014/main" id="{AD5D567A-B5E8-4DCE-AE81-3E0115493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4" y="3372241"/>
            <a:ext cx="9032586" cy="20923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13616B-E7D6-44EF-A1C5-C2926B57E119}"/>
              </a:ext>
            </a:extLst>
          </p:cNvPr>
          <p:cNvSpPr txBox="1"/>
          <p:nvPr/>
        </p:nvSpPr>
        <p:spPr>
          <a:xfrm>
            <a:off x="740964" y="5382220"/>
            <a:ext cx="8007499" cy="707886"/>
          </a:xfrm>
          <a:prstGeom prst="rect">
            <a:avLst/>
          </a:prstGeom>
          <a:noFill/>
        </p:spPr>
        <p:txBody>
          <a:bodyPr wrap="square">
            <a:spAutoFit/>
          </a:bodyPr>
          <a:lstStyle/>
          <a:p>
            <a:r>
              <a:rPr lang="en-US" sz="2000" b="0" i="0" u="none" strike="noStrike" dirty="0">
                <a:effectLst/>
                <a:latin typeface="+mn-lt"/>
              </a:rPr>
              <a:t>The dataset is called ‘‘Women’s e-commerce clothing reviews" contains 23486 records .</a:t>
            </a:r>
            <a:endParaRPr lang="en-IN" sz="2000" dirty="0">
              <a:latin typeface="+mn-lt"/>
            </a:endParaRPr>
          </a:p>
        </p:txBody>
      </p:sp>
      <p:sp>
        <p:nvSpPr>
          <p:cNvPr id="11" name="Slide Number Placeholder 10">
            <a:extLst>
              <a:ext uri="{FF2B5EF4-FFF2-40B4-BE49-F238E27FC236}">
                <a16:creationId xmlns:a16="http://schemas.microsoft.com/office/drawing/2014/main" id="{B7895AA0-92B1-480A-8569-1FF520E893D6}"/>
              </a:ext>
            </a:extLst>
          </p:cNvPr>
          <p:cNvSpPr>
            <a:spLocks noGrp="1"/>
          </p:cNvSpPr>
          <p:nvPr>
            <p:ph type="sldNum" sz="quarter" idx="12"/>
          </p:nvPr>
        </p:nvSpPr>
        <p:spPr/>
        <p:txBody>
          <a:bodyPr/>
          <a:lstStyle/>
          <a:p>
            <a:pPr>
              <a:defRPr/>
            </a:pPr>
            <a:fld id="{2A66A362-4403-4718-B072-B01303837876}" type="slidenum">
              <a:rPr lang="en-US" smtClean="0"/>
              <a:pPr>
                <a:defRPr/>
              </a:pPr>
              <a:t>13</a:t>
            </a:fld>
            <a:endParaRPr lang="en-US"/>
          </a:p>
        </p:txBody>
      </p:sp>
      <p:sp>
        <p:nvSpPr>
          <p:cNvPr id="13" name="Date Placeholder 12">
            <a:extLst>
              <a:ext uri="{FF2B5EF4-FFF2-40B4-BE49-F238E27FC236}">
                <a16:creationId xmlns:a16="http://schemas.microsoft.com/office/drawing/2014/main" id="{2D3FE5C8-5EE0-4F51-B290-38FB2BAE1F01}"/>
              </a:ext>
            </a:extLst>
          </p:cNvPr>
          <p:cNvSpPr>
            <a:spLocks noGrp="1"/>
          </p:cNvSpPr>
          <p:nvPr>
            <p:ph type="dt" sz="half" idx="10"/>
          </p:nvPr>
        </p:nvSpPr>
        <p:spPr/>
        <p:txBody>
          <a:bodyPr/>
          <a:lstStyle/>
          <a:p>
            <a:pPr>
              <a:defRPr/>
            </a:pPr>
            <a:fld id="{AB06C6AA-4706-4036-B078-3DC6DEF0436A}" type="datetime5">
              <a:rPr lang="en-US" smtClean="0"/>
              <a:t>28-Dec-21</a:t>
            </a:fld>
            <a:endParaRPr lang="en-US" dirty="0"/>
          </a:p>
        </p:txBody>
      </p:sp>
      <p:sp>
        <p:nvSpPr>
          <p:cNvPr id="14" name="Footer Placeholder 13">
            <a:extLst>
              <a:ext uri="{FF2B5EF4-FFF2-40B4-BE49-F238E27FC236}">
                <a16:creationId xmlns:a16="http://schemas.microsoft.com/office/drawing/2014/main" id="{D8E83914-83C3-4181-9D92-96DC6E3B3DAE}"/>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370529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42F4-9C40-4797-9868-2532058BD873}"/>
              </a:ext>
            </a:extLst>
          </p:cNvPr>
          <p:cNvSpPr>
            <a:spLocks noGrp="1"/>
          </p:cNvSpPr>
          <p:nvPr>
            <p:ph type="title"/>
          </p:nvPr>
        </p:nvSpPr>
        <p:spPr/>
        <p:txBody>
          <a:bodyPr/>
          <a:lstStyle/>
          <a:p>
            <a:r>
              <a:rPr lang="en-US" dirty="0"/>
              <a:t>Datasets</a:t>
            </a:r>
            <a:endParaRPr lang="en-IN" dirty="0"/>
          </a:p>
        </p:txBody>
      </p:sp>
      <p:pic>
        <p:nvPicPr>
          <p:cNvPr id="2050" name="Picture 2">
            <a:extLst>
              <a:ext uri="{FF2B5EF4-FFF2-40B4-BE49-F238E27FC236}">
                <a16:creationId xmlns:a16="http://schemas.microsoft.com/office/drawing/2014/main" id="{9E2A5FC0-C9FD-4329-BB36-4C88936C80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850" y="1052736"/>
            <a:ext cx="6448425" cy="20097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D12C374-AEDD-45CB-B148-F28DA4E78D3B}"/>
              </a:ext>
            </a:extLst>
          </p:cNvPr>
          <p:cNvSpPr txBox="1"/>
          <p:nvPr/>
        </p:nvSpPr>
        <p:spPr>
          <a:xfrm>
            <a:off x="6012160" y="1457458"/>
            <a:ext cx="3419872" cy="1200329"/>
          </a:xfrm>
          <a:prstGeom prst="rect">
            <a:avLst/>
          </a:prstGeom>
          <a:noFill/>
        </p:spPr>
        <p:txBody>
          <a:bodyPr wrap="square">
            <a:spAutoFit/>
          </a:bodyPr>
          <a:lstStyle/>
          <a:p>
            <a:r>
              <a:rPr lang="en-US" sz="1800" b="0" i="0" u="none" strike="noStrike" dirty="0">
                <a:solidFill>
                  <a:srgbClr val="1A1A1A"/>
                </a:solidFill>
                <a:effectLst/>
                <a:latin typeface="Lato" panose="020F0502020204030203" pitchFamily="34" charset="0"/>
              </a:rPr>
              <a:t>Sentiment analysis of hatred speech detection on Twitter- has 29,530 records with 2 classes.</a:t>
            </a:r>
            <a:endParaRPr lang="en-IN" dirty="0"/>
          </a:p>
        </p:txBody>
      </p:sp>
      <p:pic>
        <p:nvPicPr>
          <p:cNvPr id="2052" name="Picture 4">
            <a:extLst>
              <a:ext uri="{FF2B5EF4-FFF2-40B4-BE49-F238E27FC236}">
                <a16:creationId xmlns:a16="http://schemas.microsoft.com/office/drawing/2014/main" id="{CE34F64D-09FD-43FB-8F30-AA15D8C53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44" y="3429000"/>
            <a:ext cx="5343525" cy="1990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98BF1BC-B343-42C2-86F6-5C03A8DFDB97}"/>
              </a:ext>
            </a:extLst>
          </p:cNvPr>
          <p:cNvSpPr txBox="1"/>
          <p:nvPr/>
        </p:nvSpPr>
        <p:spPr>
          <a:xfrm>
            <a:off x="4932040" y="4046991"/>
            <a:ext cx="4041416" cy="923330"/>
          </a:xfrm>
          <a:prstGeom prst="rect">
            <a:avLst/>
          </a:prstGeom>
          <a:noFill/>
        </p:spPr>
        <p:txBody>
          <a:bodyPr wrap="square">
            <a:spAutoFit/>
          </a:bodyPr>
          <a:lstStyle/>
          <a:p>
            <a:r>
              <a:rPr lang="en-US" sz="1800" b="0" i="0" u="none" strike="noStrike" dirty="0">
                <a:solidFill>
                  <a:srgbClr val="1A1A1A"/>
                </a:solidFill>
                <a:effectLst/>
                <a:latin typeface="Lato" panose="020F0502020204030203" pitchFamily="34" charset="0"/>
              </a:rPr>
              <a:t>This Dataset has 6 different kinds of emotions such as anger, fear, joy, love, sadness, and surprise.</a:t>
            </a:r>
            <a:endParaRPr lang="en-IN" dirty="0"/>
          </a:p>
        </p:txBody>
      </p:sp>
      <p:sp>
        <p:nvSpPr>
          <p:cNvPr id="11" name="Slide Number Placeholder 10">
            <a:extLst>
              <a:ext uri="{FF2B5EF4-FFF2-40B4-BE49-F238E27FC236}">
                <a16:creationId xmlns:a16="http://schemas.microsoft.com/office/drawing/2014/main" id="{53FD43A9-5DCD-4A8A-A243-F66CC0AA0A3D}"/>
              </a:ext>
            </a:extLst>
          </p:cNvPr>
          <p:cNvSpPr>
            <a:spLocks noGrp="1"/>
          </p:cNvSpPr>
          <p:nvPr>
            <p:ph type="sldNum" sz="quarter" idx="12"/>
          </p:nvPr>
        </p:nvSpPr>
        <p:spPr/>
        <p:txBody>
          <a:bodyPr/>
          <a:lstStyle/>
          <a:p>
            <a:pPr>
              <a:defRPr/>
            </a:pPr>
            <a:fld id="{2A66A362-4403-4718-B072-B01303837876}" type="slidenum">
              <a:rPr lang="en-US" smtClean="0"/>
              <a:pPr>
                <a:defRPr/>
              </a:pPr>
              <a:t>14</a:t>
            </a:fld>
            <a:endParaRPr lang="en-US"/>
          </a:p>
        </p:txBody>
      </p:sp>
      <p:sp>
        <p:nvSpPr>
          <p:cNvPr id="13" name="Date Placeholder 12">
            <a:extLst>
              <a:ext uri="{FF2B5EF4-FFF2-40B4-BE49-F238E27FC236}">
                <a16:creationId xmlns:a16="http://schemas.microsoft.com/office/drawing/2014/main" id="{59AFDF33-FB80-4358-BD26-7D2F81DF9BEE}"/>
              </a:ext>
            </a:extLst>
          </p:cNvPr>
          <p:cNvSpPr>
            <a:spLocks noGrp="1"/>
          </p:cNvSpPr>
          <p:nvPr>
            <p:ph type="dt" sz="half" idx="10"/>
          </p:nvPr>
        </p:nvSpPr>
        <p:spPr/>
        <p:txBody>
          <a:bodyPr/>
          <a:lstStyle/>
          <a:p>
            <a:pPr>
              <a:defRPr/>
            </a:pPr>
            <a:fld id="{66DF2D04-C435-4673-8065-E7934ECE8323}" type="datetime5">
              <a:rPr lang="en-US" smtClean="0"/>
              <a:t>28-Dec-21</a:t>
            </a:fld>
            <a:endParaRPr lang="en-US" dirty="0"/>
          </a:p>
        </p:txBody>
      </p:sp>
      <p:sp>
        <p:nvSpPr>
          <p:cNvPr id="14" name="Footer Placeholder 13">
            <a:extLst>
              <a:ext uri="{FF2B5EF4-FFF2-40B4-BE49-F238E27FC236}">
                <a16:creationId xmlns:a16="http://schemas.microsoft.com/office/drawing/2014/main" id="{32C0072B-D6C0-4276-9199-965502B1DFB6}"/>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255469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D6AC-F6ED-4DD7-848B-F9B9333A81DE}"/>
              </a:ext>
            </a:extLst>
          </p:cNvPr>
          <p:cNvSpPr>
            <a:spLocks noGrp="1"/>
          </p:cNvSpPr>
          <p:nvPr>
            <p:ph type="title"/>
          </p:nvPr>
        </p:nvSpPr>
        <p:spPr/>
        <p:txBody>
          <a:bodyPr/>
          <a:lstStyle/>
          <a:p>
            <a:r>
              <a:rPr lang="en-US" dirty="0"/>
              <a:t>Results</a:t>
            </a:r>
            <a:endParaRPr lang="en-IN" dirty="0"/>
          </a:p>
        </p:txBody>
      </p:sp>
      <p:pic>
        <p:nvPicPr>
          <p:cNvPr id="3074" name="Picture 2">
            <a:extLst>
              <a:ext uri="{FF2B5EF4-FFF2-40B4-BE49-F238E27FC236}">
                <a16:creationId xmlns:a16="http://schemas.microsoft.com/office/drawing/2014/main" id="{F0A072AA-78F2-4AC5-9883-0AC76112A3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131" y="990600"/>
            <a:ext cx="8209737" cy="467064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70CB03E-7C0B-4F4D-92CF-58DE96AEDF67}"/>
              </a:ext>
            </a:extLst>
          </p:cNvPr>
          <p:cNvSpPr txBox="1"/>
          <p:nvPr/>
        </p:nvSpPr>
        <p:spPr>
          <a:xfrm>
            <a:off x="1691680" y="5661248"/>
            <a:ext cx="7261820" cy="369332"/>
          </a:xfrm>
          <a:prstGeom prst="rect">
            <a:avLst/>
          </a:prstGeom>
          <a:noFill/>
        </p:spPr>
        <p:txBody>
          <a:bodyPr wrap="square">
            <a:spAutoFit/>
          </a:bodyPr>
          <a:lstStyle/>
          <a:p>
            <a:r>
              <a:rPr lang="en-US" sz="1800" b="0" i="0" u="none" strike="noStrike" dirty="0">
                <a:solidFill>
                  <a:srgbClr val="000000"/>
                </a:solidFill>
                <a:effectLst/>
                <a:latin typeface="Lato" panose="020F0502020204030203" pitchFamily="34" charset="0"/>
              </a:rPr>
              <a:t>Visualization of results from Twitter sentiment analysis dataset</a:t>
            </a:r>
            <a:endParaRPr lang="en-IN" dirty="0"/>
          </a:p>
        </p:txBody>
      </p:sp>
      <p:sp>
        <p:nvSpPr>
          <p:cNvPr id="10" name="Slide Number Placeholder 9">
            <a:extLst>
              <a:ext uri="{FF2B5EF4-FFF2-40B4-BE49-F238E27FC236}">
                <a16:creationId xmlns:a16="http://schemas.microsoft.com/office/drawing/2014/main" id="{2DDC37F8-B18D-4624-9219-B955DA54C117}"/>
              </a:ext>
            </a:extLst>
          </p:cNvPr>
          <p:cNvSpPr>
            <a:spLocks noGrp="1"/>
          </p:cNvSpPr>
          <p:nvPr>
            <p:ph type="sldNum" sz="quarter" idx="12"/>
          </p:nvPr>
        </p:nvSpPr>
        <p:spPr/>
        <p:txBody>
          <a:bodyPr/>
          <a:lstStyle/>
          <a:p>
            <a:pPr>
              <a:defRPr/>
            </a:pPr>
            <a:fld id="{2A66A362-4403-4718-B072-B01303837876}" type="slidenum">
              <a:rPr lang="en-US" smtClean="0"/>
              <a:pPr>
                <a:defRPr/>
              </a:pPr>
              <a:t>15</a:t>
            </a:fld>
            <a:endParaRPr lang="en-US"/>
          </a:p>
        </p:txBody>
      </p:sp>
      <p:sp>
        <p:nvSpPr>
          <p:cNvPr id="11" name="Date Placeholder 10">
            <a:extLst>
              <a:ext uri="{FF2B5EF4-FFF2-40B4-BE49-F238E27FC236}">
                <a16:creationId xmlns:a16="http://schemas.microsoft.com/office/drawing/2014/main" id="{35261B4A-BFC9-4872-9CCC-1E761E807552}"/>
              </a:ext>
            </a:extLst>
          </p:cNvPr>
          <p:cNvSpPr>
            <a:spLocks noGrp="1"/>
          </p:cNvSpPr>
          <p:nvPr>
            <p:ph type="dt" sz="half" idx="10"/>
          </p:nvPr>
        </p:nvSpPr>
        <p:spPr/>
        <p:txBody>
          <a:bodyPr/>
          <a:lstStyle/>
          <a:p>
            <a:pPr>
              <a:defRPr/>
            </a:pPr>
            <a:fld id="{89E992B4-FC74-46D4-ADA0-285D2989B7CE}" type="datetime5">
              <a:rPr lang="en-US" smtClean="0"/>
              <a:t>28-Dec-21</a:t>
            </a:fld>
            <a:endParaRPr lang="en-US" dirty="0"/>
          </a:p>
        </p:txBody>
      </p:sp>
      <p:sp>
        <p:nvSpPr>
          <p:cNvPr id="12" name="Footer Placeholder 11">
            <a:extLst>
              <a:ext uri="{FF2B5EF4-FFF2-40B4-BE49-F238E27FC236}">
                <a16:creationId xmlns:a16="http://schemas.microsoft.com/office/drawing/2014/main" id="{8E6BAC3D-3CD5-4A30-9D4D-13CDDBB1C0BA}"/>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356239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5FAE-6771-4266-8A6A-1792192CAEC3}"/>
              </a:ext>
            </a:extLst>
          </p:cNvPr>
          <p:cNvSpPr>
            <a:spLocks noGrp="1"/>
          </p:cNvSpPr>
          <p:nvPr>
            <p:ph type="title"/>
          </p:nvPr>
        </p:nvSpPr>
        <p:spPr/>
        <p:txBody>
          <a:bodyPr/>
          <a:lstStyle/>
          <a:p>
            <a:r>
              <a:rPr lang="en-US" dirty="0"/>
              <a:t>Results</a:t>
            </a:r>
            <a:endParaRPr lang="en-IN" dirty="0"/>
          </a:p>
        </p:txBody>
      </p:sp>
      <p:pic>
        <p:nvPicPr>
          <p:cNvPr id="4098" name="Picture 2">
            <a:extLst>
              <a:ext uri="{FF2B5EF4-FFF2-40B4-BE49-F238E27FC236}">
                <a16:creationId xmlns:a16="http://schemas.microsoft.com/office/drawing/2014/main" id="{F7326162-3B6B-47D6-B6E7-5EE43FA2C5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0687" y="973789"/>
            <a:ext cx="526732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9D0450C-7BA7-4EDF-BA0B-184453115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38314"/>
            <a:ext cx="4991100" cy="2266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F42B784-65A2-447F-8AB4-8AFF182932C3}"/>
              </a:ext>
            </a:extLst>
          </p:cNvPr>
          <p:cNvSpPr txBox="1"/>
          <p:nvPr/>
        </p:nvSpPr>
        <p:spPr>
          <a:xfrm>
            <a:off x="1475656" y="3207757"/>
            <a:ext cx="5977657" cy="369332"/>
          </a:xfrm>
          <a:prstGeom prst="rect">
            <a:avLst/>
          </a:prstGeom>
          <a:noFill/>
        </p:spPr>
        <p:txBody>
          <a:bodyPr wrap="square" rtlCol="0">
            <a:spAutoFit/>
          </a:bodyPr>
          <a:lstStyle/>
          <a:p>
            <a:r>
              <a:rPr lang="en-US" dirty="0"/>
              <a:t>Results of Twitter Sentiment dataset (used in paper)</a:t>
            </a:r>
            <a:endParaRPr lang="en-IN" dirty="0"/>
          </a:p>
        </p:txBody>
      </p:sp>
      <p:sp>
        <p:nvSpPr>
          <p:cNvPr id="10" name="TextBox 9">
            <a:extLst>
              <a:ext uri="{FF2B5EF4-FFF2-40B4-BE49-F238E27FC236}">
                <a16:creationId xmlns:a16="http://schemas.microsoft.com/office/drawing/2014/main" id="{71337398-6930-45B0-8E92-6376D1286926}"/>
              </a:ext>
            </a:extLst>
          </p:cNvPr>
          <p:cNvSpPr txBox="1"/>
          <p:nvPr/>
        </p:nvSpPr>
        <p:spPr>
          <a:xfrm>
            <a:off x="683568" y="5685882"/>
            <a:ext cx="7920880" cy="369332"/>
          </a:xfrm>
          <a:prstGeom prst="rect">
            <a:avLst/>
          </a:prstGeom>
          <a:noFill/>
        </p:spPr>
        <p:txBody>
          <a:bodyPr wrap="square" rtlCol="0">
            <a:spAutoFit/>
          </a:bodyPr>
          <a:lstStyle/>
          <a:p>
            <a:r>
              <a:rPr lang="en-US" dirty="0"/>
              <a:t>Stability measure of Women’s e-commerce clothing shopping dataset</a:t>
            </a:r>
            <a:endParaRPr lang="en-IN" dirty="0"/>
          </a:p>
        </p:txBody>
      </p:sp>
      <p:sp>
        <p:nvSpPr>
          <p:cNvPr id="9" name="Slide Number Placeholder 8">
            <a:extLst>
              <a:ext uri="{FF2B5EF4-FFF2-40B4-BE49-F238E27FC236}">
                <a16:creationId xmlns:a16="http://schemas.microsoft.com/office/drawing/2014/main" id="{5EB35AD1-0AA5-4C93-BDFE-A5B7011D810B}"/>
              </a:ext>
            </a:extLst>
          </p:cNvPr>
          <p:cNvSpPr>
            <a:spLocks noGrp="1"/>
          </p:cNvSpPr>
          <p:nvPr>
            <p:ph type="sldNum" sz="quarter" idx="12"/>
          </p:nvPr>
        </p:nvSpPr>
        <p:spPr/>
        <p:txBody>
          <a:bodyPr/>
          <a:lstStyle/>
          <a:p>
            <a:pPr>
              <a:defRPr/>
            </a:pPr>
            <a:fld id="{2A66A362-4403-4718-B072-B01303837876}" type="slidenum">
              <a:rPr lang="en-US" smtClean="0"/>
              <a:pPr>
                <a:defRPr/>
              </a:pPr>
              <a:t>16</a:t>
            </a:fld>
            <a:endParaRPr lang="en-US"/>
          </a:p>
        </p:txBody>
      </p:sp>
      <p:sp>
        <p:nvSpPr>
          <p:cNvPr id="11" name="Date Placeholder 10">
            <a:extLst>
              <a:ext uri="{FF2B5EF4-FFF2-40B4-BE49-F238E27FC236}">
                <a16:creationId xmlns:a16="http://schemas.microsoft.com/office/drawing/2014/main" id="{C23D31EA-11B4-4F2C-AEB8-8D7CF6E7C9EC}"/>
              </a:ext>
            </a:extLst>
          </p:cNvPr>
          <p:cNvSpPr>
            <a:spLocks noGrp="1"/>
          </p:cNvSpPr>
          <p:nvPr>
            <p:ph type="dt" sz="half" idx="10"/>
          </p:nvPr>
        </p:nvSpPr>
        <p:spPr/>
        <p:txBody>
          <a:bodyPr/>
          <a:lstStyle/>
          <a:p>
            <a:pPr>
              <a:defRPr/>
            </a:pPr>
            <a:fld id="{F827198D-A52E-40D0-AC34-A86E33B06ECA}" type="datetime5">
              <a:rPr lang="en-US" smtClean="0"/>
              <a:t>28-Dec-21</a:t>
            </a:fld>
            <a:endParaRPr lang="en-US" dirty="0"/>
          </a:p>
        </p:txBody>
      </p:sp>
      <p:sp>
        <p:nvSpPr>
          <p:cNvPr id="12" name="Footer Placeholder 11">
            <a:extLst>
              <a:ext uri="{FF2B5EF4-FFF2-40B4-BE49-F238E27FC236}">
                <a16:creationId xmlns:a16="http://schemas.microsoft.com/office/drawing/2014/main" id="{3D66BDF7-9AB1-45FD-AF37-BA273271D8E4}"/>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156701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8776-024F-4718-A5DC-936CB050FC8B}"/>
              </a:ext>
            </a:extLst>
          </p:cNvPr>
          <p:cNvSpPr>
            <a:spLocks noGrp="1"/>
          </p:cNvSpPr>
          <p:nvPr>
            <p:ph type="title"/>
          </p:nvPr>
        </p:nvSpPr>
        <p:spPr/>
        <p:txBody>
          <a:bodyPr/>
          <a:lstStyle/>
          <a:p>
            <a:r>
              <a:rPr lang="en-US" dirty="0"/>
              <a:t>Results</a:t>
            </a:r>
            <a:endParaRPr lang="en-IN" dirty="0"/>
          </a:p>
        </p:txBody>
      </p:sp>
      <p:pic>
        <p:nvPicPr>
          <p:cNvPr id="5122" name="Picture 2">
            <a:extLst>
              <a:ext uri="{FF2B5EF4-FFF2-40B4-BE49-F238E27FC236}">
                <a16:creationId xmlns:a16="http://schemas.microsoft.com/office/drawing/2014/main" id="{0942B1E5-E13C-4817-9794-00827BFCD4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5475" y="980728"/>
            <a:ext cx="4972050" cy="2171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AC1969F-BA5A-442E-9DD3-52AD7202E4CE}"/>
              </a:ext>
            </a:extLst>
          </p:cNvPr>
          <p:cNvSpPr txBox="1"/>
          <p:nvPr/>
        </p:nvSpPr>
        <p:spPr>
          <a:xfrm>
            <a:off x="170544" y="3230612"/>
            <a:ext cx="8937960" cy="369332"/>
          </a:xfrm>
          <a:prstGeom prst="rect">
            <a:avLst/>
          </a:prstGeom>
          <a:noFill/>
        </p:spPr>
        <p:txBody>
          <a:bodyPr wrap="square" rtlCol="0">
            <a:spAutoFit/>
          </a:bodyPr>
          <a:lstStyle/>
          <a:p>
            <a:r>
              <a:rPr lang="en-US" dirty="0"/>
              <a:t>Stability measure of Sentiment analysis on hatred speech detection on Twitter dataset</a:t>
            </a:r>
            <a:endParaRPr lang="en-IN" dirty="0"/>
          </a:p>
        </p:txBody>
      </p:sp>
      <p:sp>
        <p:nvSpPr>
          <p:cNvPr id="11" name="TextBox 10">
            <a:extLst>
              <a:ext uri="{FF2B5EF4-FFF2-40B4-BE49-F238E27FC236}">
                <a16:creationId xmlns:a16="http://schemas.microsoft.com/office/drawing/2014/main" id="{765DB442-82A4-4561-BBDD-94CA6E70F8EE}"/>
              </a:ext>
            </a:extLst>
          </p:cNvPr>
          <p:cNvSpPr txBox="1"/>
          <p:nvPr/>
        </p:nvSpPr>
        <p:spPr>
          <a:xfrm>
            <a:off x="2528886" y="5808541"/>
            <a:ext cx="4419377" cy="369332"/>
          </a:xfrm>
          <a:prstGeom prst="rect">
            <a:avLst/>
          </a:prstGeom>
          <a:noFill/>
        </p:spPr>
        <p:txBody>
          <a:bodyPr wrap="square" rtlCol="0">
            <a:spAutoFit/>
          </a:bodyPr>
          <a:lstStyle/>
          <a:p>
            <a:r>
              <a:rPr lang="en-US" dirty="0"/>
              <a:t>Results of Emotion Dataset (6 emotions)</a:t>
            </a:r>
            <a:endParaRPr lang="en-IN" dirty="0"/>
          </a:p>
        </p:txBody>
      </p:sp>
      <p:sp>
        <p:nvSpPr>
          <p:cNvPr id="9" name="Slide Number Placeholder 8">
            <a:extLst>
              <a:ext uri="{FF2B5EF4-FFF2-40B4-BE49-F238E27FC236}">
                <a16:creationId xmlns:a16="http://schemas.microsoft.com/office/drawing/2014/main" id="{9AAC56E5-1CAC-4886-A38E-761B45333159}"/>
              </a:ext>
            </a:extLst>
          </p:cNvPr>
          <p:cNvSpPr>
            <a:spLocks noGrp="1"/>
          </p:cNvSpPr>
          <p:nvPr>
            <p:ph type="sldNum" sz="quarter" idx="12"/>
          </p:nvPr>
        </p:nvSpPr>
        <p:spPr/>
        <p:txBody>
          <a:bodyPr/>
          <a:lstStyle/>
          <a:p>
            <a:pPr>
              <a:defRPr/>
            </a:pPr>
            <a:fld id="{2A66A362-4403-4718-B072-B01303837876}" type="slidenum">
              <a:rPr lang="en-US" smtClean="0"/>
              <a:pPr>
                <a:defRPr/>
              </a:pPr>
              <a:t>17</a:t>
            </a:fld>
            <a:endParaRPr lang="en-US"/>
          </a:p>
        </p:txBody>
      </p:sp>
      <p:sp>
        <p:nvSpPr>
          <p:cNvPr id="10" name="Date Placeholder 9">
            <a:extLst>
              <a:ext uri="{FF2B5EF4-FFF2-40B4-BE49-F238E27FC236}">
                <a16:creationId xmlns:a16="http://schemas.microsoft.com/office/drawing/2014/main" id="{46281C01-7E3B-4AE2-8EA9-895D3F630D9D}"/>
              </a:ext>
            </a:extLst>
          </p:cNvPr>
          <p:cNvSpPr>
            <a:spLocks noGrp="1"/>
          </p:cNvSpPr>
          <p:nvPr>
            <p:ph type="dt" sz="half" idx="10"/>
          </p:nvPr>
        </p:nvSpPr>
        <p:spPr/>
        <p:txBody>
          <a:bodyPr/>
          <a:lstStyle/>
          <a:p>
            <a:pPr>
              <a:defRPr/>
            </a:pPr>
            <a:fld id="{59734D48-77AA-423B-A331-9855BC9C857C}" type="datetime5">
              <a:rPr lang="en-US" smtClean="0"/>
              <a:t>28-Dec-21</a:t>
            </a:fld>
            <a:endParaRPr lang="en-US" dirty="0"/>
          </a:p>
        </p:txBody>
      </p:sp>
      <p:sp>
        <p:nvSpPr>
          <p:cNvPr id="12" name="Footer Placeholder 11">
            <a:extLst>
              <a:ext uri="{FF2B5EF4-FFF2-40B4-BE49-F238E27FC236}">
                <a16:creationId xmlns:a16="http://schemas.microsoft.com/office/drawing/2014/main" id="{6A02AB31-B4E3-442E-A77F-6FC6E420CB9F}"/>
              </a:ext>
            </a:extLst>
          </p:cNvPr>
          <p:cNvSpPr>
            <a:spLocks noGrp="1"/>
          </p:cNvSpPr>
          <p:nvPr>
            <p:ph type="ftr" sz="quarter" idx="11"/>
          </p:nvPr>
        </p:nvSpPr>
        <p:spPr/>
        <p:txBody>
          <a:bodyPr/>
          <a:lstStyle/>
          <a:p>
            <a:r>
              <a:rPr lang="en-US" altLang="en-US"/>
              <a:t>Mini Project 2nd Review</a:t>
            </a:r>
            <a:endParaRPr lang="en-US" altLang="en-US" dirty="0"/>
          </a:p>
        </p:txBody>
      </p:sp>
      <p:pic>
        <p:nvPicPr>
          <p:cNvPr id="14" name="Picture 13">
            <a:extLst>
              <a:ext uri="{FF2B5EF4-FFF2-40B4-BE49-F238E27FC236}">
                <a16:creationId xmlns:a16="http://schemas.microsoft.com/office/drawing/2014/main" id="{A189BD67-3564-4092-8CAE-2D53AEAFA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654316"/>
            <a:ext cx="5128220" cy="2179509"/>
          </a:xfrm>
          <a:prstGeom prst="rect">
            <a:avLst/>
          </a:prstGeom>
        </p:spPr>
      </p:pic>
    </p:spTree>
    <p:extLst>
      <p:ext uri="{BB962C8B-B14F-4D97-AF65-F5344CB8AC3E}">
        <p14:creationId xmlns:p14="http://schemas.microsoft.com/office/powerpoint/2010/main" val="1551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386A-B043-477B-8F6A-F621B72DAAA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F7B3356-3C95-4A53-A041-764709B487DA}"/>
              </a:ext>
            </a:extLst>
          </p:cNvPr>
          <p:cNvSpPr>
            <a:spLocks noGrp="1"/>
          </p:cNvSpPr>
          <p:nvPr>
            <p:ph idx="1"/>
          </p:nvPr>
        </p:nvSpPr>
        <p:spPr/>
        <p:txBody>
          <a:bodyPr/>
          <a:lstStyle/>
          <a:p>
            <a:pPr algn="just" rtl="0" fontAlgn="base">
              <a:spcBef>
                <a:spcPts val="0"/>
              </a:spcBef>
              <a:spcAft>
                <a:spcPts val="0"/>
              </a:spcAft>
              <a:buFont typeface="Arial" panose="020B0604020202020204" pitchFamily="34" charset="0"/>
              <a:buChar char="•"/>
            </a:pPr>
            <a:r>
              <a:rPr lang="en-US" sz="2000" b="0" i="0" u="none" strike="noStrike" dirty="0">
                <a:effectLst/>
              </a:rPr>
              <a:t>This paper proposed a novel combination of LR and SGD as a voting classifier for emotion recognition by classifying tweets as happy or unhappy.</a:t>
            </a:r>
          </a:p>
          <a:p>
            <a:pPr algn="just" rtl="0" fontAlgn="base">
              <a:spcBef>
                <a:spcPts val="0"/>
              </a:spcBef>
              <a:spcAft>
                <a:spcPts val="0"/>
              </a:spcAft>
              <a:buFont typeface="Arial" panose="020B0604020202020204" pitchFamily="34" charset="0"/>
              <a:buChar char="•"/>
            </a:pPr>
            <a:r>
              <a:rPr lang="en-US" sz="2000" b="0" i="0" u="none" strike="noStrike" dirty="0">
                <a:effectLst/>
              </a:rPr>
              <a:t>Our experiments showed that one can improve the performance of models by recognizing patterns efficiently and through effective averaging combination of models.</a:t>
            </a:r>
          </a:p>
          <a:p>
            <a:pPr algn="just" rtl="0" fontAlgn="base">
              <a:spcBef>
                <a:spcPts val="0"/>
              </a:spcBef>
              <a:spcAft>
                <a:spcPts val="0"/>
              </a:spcAft>
              <a:buFont typeface="Arial" panose="020B0604020202020204" pitchFamily="34" charset="0"/>
              <a:buChar char="•"/>
            </a:pPr>
            <a:r>
              <a:rPr lang="en-US" sz="2000" b="0" i="0" u="none" strike="noStrike" dirty="0">
                <a:effectLst/>
              </a:rPr>
              <a:t>Experiments are conducted to test seven machine learning models that are; (1) SVM, (2) RF, (3) GBM, (4) LR, (5) DT, (6) NB and (7) VC(LR-SGD).</a:t>
            </a:r>
          </a:p>
          <a:p>
            <a:pPr algn="just" rtl="0" fontAlgn="base">
              <a:spcBef>
                <a:spcPts val="0"/>
              </a:spcBef>
              <a:spcAft>
                <a:spcPts val="0"/>
              </a:spcAft>
              <a:buFont typeface="Arial" panose="020B0604020202020204" pitchFamily="34" charset="0"/>
              <a:buChar char="•"/>
            </a:pPr>
            <a:r>
              <a:rPr lang="en-US" sz="2000" b="0" i="0" u="none" strike="noStrike" dirty="0">
                <a:effectLst/>
              </a:rPr>
              <a:t>The results showed that all models performed well on tweet dataset but our proposed voting classifier VC(LR-SGD) outperforms by using both TF and TF-IDF among all.</a:t>
            </a:r>
          </a:p>
          <a:p>
            <a:pPr algn="just" rtl="0" fontAlgn="base">
              <a:spcBef>
                <a:spcPts val="0"/>
              </a:spcBef>
              <a:spcAft>
                <a:spcPts val="1200"/>
              </a:spcAft>
              <a:buFont typeface="Arial" panose="020B0604020202020204" pitchFamily="34" charset="0"/>
              <a:buChar char="•"/>
            </a:pPr>
            <a:r>
              <a:rPr lang="en-US" sz="2000" b="0" i="0" u="none" strike="noStrike" dirty="0">
                <a:effectLst/>
              </a:rPr>
              <a:t>Proposed model achieves the highest results using TF-IDF with 79% Accuracy, 84% Recall and 81% F1-score.</a:t>
            </a:r>
          </a:p>
          <a:p>
            <a:endParaRPr lang="en-IN" dirty="0"/>
          </a:p>
        </p:txBody>
      </p:sp>
      <p:sp>
        <p:nvSpPr>
          <p:cNvPr id="8" name="Slide Number Placeholder 7">
            <a:extLst>
              <a:ext uri="{FF2B5EF4-FFF2-40B4-BE49-F238E27FC236}">
                <a16:creationId xmlns:a16="http://schemas.microsoft.com/office/drawing/2014/main" id="{FF83C5A4-B076-4702-86E8-432171694876}"/>
              </a:ext>
            </a:extLst>
          </p:cNvPr>
          <p:cNvSpPr>
            <a:spLocks noGrp="1"/>
          </p:cNvSpPr>
          <p:nvPr>
            <p:ph type="sldNum" sz="quarter" idx="12"/>
          </p:nvPr>
        </p:nvSpPr>
        <p:spPr/>
        <p:txBody>
          <a:bodyPr/>
          <a:lstStyle/>
          <a:p>
            <a:pPr>
              <a:defRPr/>
            </a:pPr>
            <a:fld id="{2A66A362-4403-4718-B072-B01303837876}" type="slidenum">
              <a:rPr lang="en-US" smtClean="0"/>
              <a:pPr>
                <a:defRPr/>
              </a:pPr>
              <a:t>18</a:t>
            </a:fld>
            <a:endParaRPr lang="en-US"/>
          </a:p>
        </p:txBody>
      </p:sp>
      <p:sp>
        <p:nvSpPr>
          <p:cNvPr id="9" name="Date Placeholder 8">
            <a:extLst>
              <a:ext uri="{FF2B5EF4-FFF2-40B4-BE49-F238E27FC236}">
                <a16:creationId xmlns:a16="http://schemas.microsoft.com/office/drawing/2014/main" id="{95F8F73F-AE15-4D71-9068-671B0AD192D9}"/>
              </a:ext>
            </a:extLst>
          </p:cNvPr>
          <p:cNvSpPr>
            <a:spLocks noGrp="1"/>
          </p:cNvSpPr>
          <p:nvPr>
            <p:ph type="dt" sz="half" idx="10"/>
          </p:nvPr>
        </p:nvSpPr>
        <p:spPr/>
        <p:txBody>
          <a:bodyPr/>
          <a:lstStyle/>
          <a:p>
            <a:pPr>
              <a:defRPr/>
            </a:pPr>
            <a:fld id="{FA70B9A3-15D3-4B99-A936-F06A1157E843}" type="datetime5">
              <a:rPr lang="en-US" smtClean="0"/>
              <a:t>28-Dec-21</a:t>
            </a:fld>
            <a:endParaRPr lang="en-US" dirty="0"/>
          </a:p>
        </p:txBody>
      </p:sp>
      <p:sp>
        <p:nvSpPr>
          <p:cNvPr id="10" name="Footer Placeholder 9">
            <a:extLst>
              <a:ext uri="{FF2B5EF4-FFF2-40B4-BE49-F238E27FC236}">
                <a16:creationId xmlns:a16="http://schemas.microsoft.com/office/drawing/2014/main" id="{1FFF6321-7D92-40E1-98B6-82CA364C4DEB}"/>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1623703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Future Work</a:t>
            </a:r>
          </a:p>
        </p:txBody>
      </p:sp>
      <p:sp>
        <p:nvSpPr>
          <p:cNvPr id="3" name="Content Placeholder 2"/>
          <p:cNvSpPr>
            <a:spLocks noGrp="1"/>
          </p:cNvSpPr>
          <p:nvPr>
            <p:ph idx="1"/>
          </p:nvPr>
        </p:nvSpPr>
        <p:spPr>
          <a:xfrm>
            <a:off x="107504" y="1628800"/>
            <a:ext cx="8839200" cy="3086472"/>
          </a:xfrm>
        </p:spPr>
        <p:txBody>
          <a:bodyPr/>
          <a:lstStyle/>
          <a:p>
            <a:pPr rtl="0" fontAlgn="base">
              <a:spcBef>
                <a:spcPts val="0"/>
              </a:spcBef>
              <a:spcAft>
                <a:spcPts val="1200"/>
              </a:spcAft>
              <a:buFont typeface="Arial" panose="020B0604020202020204" pitchFamily="34" charset="0"/>
              <a:buChar char="•"/>
            </a:pPr>
            <a:r>
              <a:rPr lang="en-US" sz="2000" b="0" i="0" u="none" strike="noStrike" dirty="0">
                <a:effectLst/>
              </a:rPr>
              <a:t>The future work will compare more feature engineering techniques and explore more combinations of ensemble models to improve the performance.</a:t>
            </a:r>
          </a:p>
          <a:p>
            <a:pPr rtl="0" fontAlgn="base">
              <a:spcBef>
                <a:spcPts val="0"/>
              </a:spcBef>
              <a:spcAft>
                <a:spcPts val="0"/>
              </a:spcAft>
              <a:buFont typeface="Arial" panose="020B0604020202020204" pitchFamily="34" charset="0"/>
              <a:buChar char="•"/>
            </a:pPr>
            <a:r>
              <a:rPr lang="en-US" sz="2000" b="0" i="0" u="none" strike="noStrike" dirty="0">
                <a:effectLst/>
              </a:rPr>
              <a:t>In addition, emotions can be predicted from photos and videos through facial recognition.</a:t>
            </a:r>
          </a:p>
          <a:p>
            <a:pPr>
              <a:lnSpc>
                <a:spcPct val="150000"/>
              </a:lnSpc>
              <a:buClr>
                <a:srgbClr val="FFC000"/>
              </a:buClr>
              <a:buFont typeface="Wingdings" pitchFamily="2" charset="2"/>
              <a:buChar char="Ø"/>
            </a:pPr>
            <a:endParaRPr lang="en-US" sz="2000" dirty="0"/>
          </a:p>
        </p:txBody>
      </p:sp>
      <p:sp>
        <p:nvSpPr>
          <p:cNvPr id="5" name="Slide Number Placeholder 4">
            <a:extLst>
              <a:ext uri="{FF2B5EF4-FFF2-40B4-BE49-F238E27FC236}">
                <a16:creationId xmlns:a16="http://schemas.microsoft.com/office/drawing/2014/main" id="{C2076062-69B8-4D24-BF86-49AE05D5AE7B}"/>
              </a:ext>
            </a:extLst>
          </p:cNvPr>
          <p:cNvSpPr>
            <a:spLocks noGrp="1"/>
          </p:cNvSpPr>
          <p:nvPr>
            <p:ph type="sldNum" sz="quarter" idx="12"/>
          </p:nvPr>
        </p:nvSpPr>
        <p:spPr/>
        <p:txBody>
          <a:bodyPr/>
          <a:lstStyle/>
          <a:p>
            <a:pPr>
              <a:defRPr/>
            </a:pPr>
            <a:fld id="{2A66A362-4403-4718-B072-B01303837876}" type="slidenum">
              <a:rPr lang="en-US" smtClean="0"/>
              <a:pPr>
                <a:defRPr/>
              </a:pPr>
              <a:t>19</a:t>
            </a:fld>
            <a:endParaRPr lang="en-US"/>
          </a:p>
        </p:txBody>
      </p:sp>
      <p:sp>
        <p:nvSpPr>
          <p:cNvPr id="6" name="Date Placeholder 5">
            <a:extLst>
              <a:ext uri="{FF2B5EF4-FFF2-40B4-BE49-F238E27FC236}">
                <a16:creationId xmlns:a16="http://schemas.microsoft.com/office/drawing/2014/main" id="{B41813C8-7464-4E37-8707-B9B70F4F0801}"/>
              </a:ext>
            </a:extLst>
          </p:cNvPr>
          <p:cNvSpPr>
            <a:spLocks noGrp="1"/>
          </p:cNvSpPr>
          <p:nvPr>
            <p:ph type="dt" sz="half" idx="10"/>
          </p:nvPr>
        </p:nvSpPr>
        <p:spPr/>
        <p:txBody>
          <a:bodyPr/>
          <a:lstStyle/>
          <a:p>
            <a:pPr>
              <a:defRPr/>
            </a:pPr>
            <a:fld id="{39BAF282-4906-468D-924B-5B58B78B80E5}" type="datetime5">
              <a:rPr lang="en-US" smtClean="0"/>
              <a:t>28-Dec-21</a:t>
            </a:fld>
            <a:endParaRPr lang="en-US" dirty="0"/>
          </a:p>
        </p:txBody>
      </p:sp>
      <p:sp>
        <p:nvSpPr>
          <p:cNvPr id="7" name="Footer Placeholder 6">
            <a:extLst>
              <a:ext uri="{FF2B5EF4-FFF2-40B4-BE49-F238E27FC236}">
                <a16:creationId xmlns:a16="http://schemas.microsoft.com/office/drawing/2014/main" id="{91606D3E-6CD4-42DC-9750-67D5A64499F4}"/>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143618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7639-634A-4CBB-98CF-05D723AD97A6}"/>
              </a:ext>
            </a:extLst>
          </p:cNvPr>
          <p:cNvSpPr>
            <a:spLocks noGrp="1"/>
          </p:cNvSpPr>
          <p:nvPr>
            <p:ph type="title"/>
          </p:nvPr>
        </p:nvSpPr>
        <p:spPr/>
        <p:txBody>
          <a:bodyPr/>
          <a:lstStyle/>
          <a:p>
            <a:r>
              <a:rPr lang="en-US" dirty="0"/>
              <a:t>Base Paper Details</a:t>
            </a:r>
            <a:endParaRPr lang="en-IN" dirty="0"/>
          </a:p>
        </p:txBody>
      </p:sp>
      <p:sp>
        <p:nvSpPr>
          <p:cNvPr id="3" name="Content Placeholder 2">
            <a:extLst>
              <a:ext uri="{FF2B5EF4-FFF2-40B4-BE49-F238E27FC236}">
                <a16:creationId xmlns:a16="http://schemas.microsoft.com/office/drawing/2014/main" id="{3CB836FB-E968-4ECE-9C38-2C8847D59E94}"/>
              </a:ext>
            </a:extLst>
          </p:cNvPr>
          <p:cNvSpPr>
            <a:spLocks noGrp="1"/>
          </p:cNvSpPr>
          <p:nvPr>
            <p:ph idx="1"/>
          </p:nvPr>
        </p:nvSpPr>
        <p:spPr/>
        <p:txBody>
          <a:bodyPr/>
          <a:lstStyle/>
          <a:p>
            <a:r>
              <a:rPr lang="en-US" sz="2000" dirty="0"/>
              <a:t>Base Paper Title: Emotion Recognition by Textual Tweets Classification using Voting Classifier(LR-SGD)</a:t>
            </a:r>
          </a:p>
          <a:p>
            <a:endParaRPr lang="en-US" sz="2000" dirty="0"/>
          </a:p>
          <a:p>
            <a:r>
              <a:rPr lang="en-US" sz="2000" dirty="0"/>
              <a:t>Year of Publication: 2020</a:t>
            </a:r>
          </a:p>
          <a:p>
            <a:endParaRPr lang="en-US" sz="2000" dirty="0"/>
          </a:p>
          <a:p>
            <a:r>
              <a:rPr lang="en-US" sz="2000" dirty="0"/>
              <a:t>Base Paper Link: </a:t>
            </a:r>
            <a:r>
              <a:rPr lang="en-IN" sz="2000" b="0" i="0" u="sng" strike="noStrike" dirty="0">
                <a:solidFill>
                  <a:srgbClr val="000097"/>
                </a:solidFill>
                <a:effectLst/>
                <a:hlinkClick r:id="rId2">
                  <a:extLst>
                    <a:ext uri="{A12FA001-AC4F-418D-AE19-62706E023703}">
                      <ahyp:hlinkClr xmlns:ahyp="http://schemas.microsoft.com/office/drawing/2018/hyperlinkcolor" val="tx"/>
                    </a:ext>
                  </a:extLst>
                </a:hlinkClick>
              </a:rPr>
              <a:t>https://ieeexplore.ieee.org/document/9309291</a:t>
            </a:r>
            <a:r>
              <a:rPr lang="en-IN" sz="2000" u="sng" dirty="0"/>
              <a:t>.</a:t>
            </a:r>
          </a:p>
          <a:p>
            <a:endParaRPr lang="en-IN" sz="2000" u="sng" dirty="0"/>
          </a:p>
          <a:p>
            <a:r>
              <a:rPr lang="en-IN" sz="2000" i="0" u="none" strike="noStrike" dirty="0">
                <a:effectLst/>
              </a:rPr>
              <a:t>DOI:</a:t>
            </a:r>
            <a:r>
              <a:rPr lang="en-IN" sz="2000" b="1" i="0" u="none" strike="noStrike" dirty="0">
                <a:solidFill>
                  <a:srgbClr val="009999"/>
                </a:solidFill>
                <a:effectLst/>
                <a:hlinkClick r:id="rId3">
                  <a:extLst>
                    <a:ext uri="{A12FA001-AC4F-418D-AE19-62706E023703}">
                      <ahyp:hlinkClr xmlns:ahyp="http://schemas.microsoft.com/office/drawing/2018/hyperlinkcolor" val="tx"/>
                    </a:ext>
                  </a:extLst>
                </a:hlinkClick>
              </a:rPr>
              <a:t> </a:t>
            </a:r>
            <a:r>
              <a:rPr lang="en-IN" sz="2000" b="0" i="0" u="sng" strike="noStrike" dirty="0">
                <a:effectLst/>
                <a:hlinkClick r:id="rId3">
                  <a:extLst>
                    <a:ext uri="{A12FA001-AC4F-418D-AE19-62706E023703}">
                      <ahyp:hlinkClr xmlns:ahyp="http://schemas.microsoft.com/office/drawing/2018/hyperlinkcolor" val="tx"/>
                    </a:ext>
                  </a:extLst>
                </a:hlinkClick>
              </a:rPr>
              <a:t>10.1109/ACCESS.2020.3047831</a:t>
            </a:r>
            <a:endParaRPr lang="en-US" sz="2000" dirty="0"/>
          </a:p>
          <a:p>
            <a:pPr marL="0" indent="0">
              <a:buNone/>
            </a:pPr>
            <a:endParaRPr lang="en-US" sz="1800" b="0" i="0" u="sng" strike="noStrike" dirty="0">
              <a:solidFill>
                <a:srgbClr val="1C3678"/>
              </a:solidFill>
              <a:effectLst/>
              <a:latin typeface="Arial" panose="020B0604020202020204" pitchFamily="34" charset="0"/>
            </a:endParaRPr>
          </a:p>
          <a:p>
            <a:pPr marL="0" indent="0">
              <a:buNone/>
            </a:pPr>
            <a:endParaRPr lang="en-US" sz="1800" u="sng" dirty="0">
              <a:solidFill>
                <a:srgbClr val="1C3678"/>
              </a:solidFill>
              <a:latin typeface="Arial" panose="020B0604020202020204" pitchFamily="34" charset="0"/>
            </a:endParaRPr>
          </a:p>
          <a:p>
            <a:pPr marL="0" indent="0">
              <a:buNone/>
            </a:pPr>
            <a:endParaRPr lang="en-IN" dirty="0"/>
          </a:p>
        </p:txBody>
      </p:sp>
      <p:sp>
        <p:nvSpPr>
          <p:cNvPr id="8" name="Slide Number Placeholder 7">
            <a:extLst>
              <a:ext uri="{FF2B5EF4-FFF2-40B4-BE49-F238E27FC236}">
                <a16:creationId xmlns:a16="http://schemas.microsoft.com/office/drawing/2014/main" id="{AFD2EFFD-5A11-4B58-86E2-C9B3A67B5E16}"/>
              </a:ext>
            </a:extLst>
          </p:cNvPr>
          <p:cNvSpPr>
            <a:spLocks noGrp="1"/>
          </p:cNvSpPr>
          <p:nvPr>
            <p:ph type="sldNum" sz="quarter" idx="12"/>
          </p:nvPr>
        </p:nvSpPr>
        <p:spPr/>
        <p:txBody>
          <a:bodyPr/>
          <a:lstStyle/>
          <a:p>
            <a:pPr>
              <a:defRPr/>
            </a:pPr>
            <a:fld id="{2A66A362-4403-4718-B072-B01303837876}" type="slidenum">
              <a:rPr lang="en-US" smtClean="0"/>
              <a:pPr>
                <a:defRPr/>
              </a:pPr>
              <a:t>2</a:t>
            </a:fld>
            <a:endParaRPr lang="en-US"/>
          </a:p>
        </p:txBody>
      </p:sp>
      <p:sp>
        <p:nvSpPr>
          <p:cNvPr id="9" name="Date Placeholder 8">
            <a:extLst>
              <a:ext uri="{FF2B5EF4-FFF2-40B4-BE49-F238E27FC236}">
                <a16:creationId xmlns:a16="http://schemas.microsoft.com/office/drawing/2014/main" id="{A1D02DEC-6EC3-4D6D-AA60-808C658CAE52}"/>
              </a:ext>
            </a:extLst>
          </p:cNvPr>
          <p:cNvSpPr>
            <a:spLocks noGrp="1"/>
          </p:cNvSpPr>
          <p:nvPr>
            <p:ph type="dt" sz="half" idx="10"/>
          </p:nvPr>
        </p:nvSpPr>
        <p:spPr/>
        <p:txBody>
          <a:bodyPr/>
          <a:lstStyle/>
          <a:p>
            <a:pPr>
              <a:defRPr/>
            </a:pPr>
            <a:fld id="{8DB38FC9-56E6-4CCC-BC2B-63BECF07C8FD}" type="datetime5">
              <a:rPr lang="en-US" smtClean="0"/>
              <a:t>28-Dec-21</a:t>
            </a:fld>
            <a:endParaRPr lang="en-US" dirty="0"/>
          </a:p>
        </p:txBody>
      </p:sp>
      <p:sp>
        <p:nvSpPr>
          <p:cNvPr id="10" name="Footer Placeholder 9">
            <a:extLst>
              <a:ext uri="{FF2B5EF4-FFF2-40B4-BE49-F238E27FC236}">
                <a16:creationId xmlns:a16="http://schemas.microsoft.com/office/drawing/2014/main" id="{A1F764EF-6FC1-417D-9B89-8EC0E0D924B3}"/>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157385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5C31-0E2C-453F-9AE9-C0BDA45B680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83C16D9-5790-4B58-B975-2B7CBFF4240C}"/>
              </a:ext>
            </a:extLst>
          </p:cNvPr>
          <p:cNvSpPr>
            <a:spLocks noGrp="1"/>
          </p:cNvSpPr>
          <p:nvPr>
            <p:ph idx="1"/>
          </p:nvPr>
        </p:nvSpPr>
        <p:spPr/>
        <p:txBody>
          <a:bodyPr/>
          <a:lstStyle/>
          <a:p>
            <a:pPr algn="just"/>
            <a:r>
              <a:rPr lang="en-IN" sz="2000" dirty="0"/>
              <a:t>N. F. F. da Silva, E. R. </a:t>
            </a:r>
            <a:r>
              <a:rPr lang="en-IN" sz="2000" dirty="0" err="1"/>
              <a:t>Hruschka</a:t>
            </a:r>
            <a:r>
              <a:rPr lang="en-IN" sz="2000" dirty="0"/>
              <a:t>, and E. R. </a:t>
            </a:r>
            <a:r>
              <a:rPr lang="en-IN" sz="2000" dirty="0" err="1"/>
              <a:t>Hruschka</a:t>
            </a:r>
            <a:r>
              <a:rPr lang="en-IN" sz="2000" dirty="0"/>
              <a:t>, ‘‘Tweet sentiment analysis with classifier ensembles,’’ </a:t>
            </a:r>
            <a:r>
              <a:rPr lang="en-IN" sz="2000" dirty="0" err="1"/>
              <a:t>Decis</a:t>
            </a:r>
            <a:r>
              <a:rPr lang="en-IN" sz="2000" dirty="0"/>
              <a:t>. Support Syst., vol. 66, pp. 170–179.</a:t>
            </a:r>
          </a:p>
          <a:p>
            <a:pPr algn="just"/>
            <a:r>
              <a:rPr lang="en-IN" sz="2000" dirty="0"/>
              <a:t>H. </a:t>
            </a:r>
            <a:r>
              <a:rPr lang="en-IN" sz="2000" dirty="0" err="1"/>
              <a:t>Hakh</a:t>
            </a:r>
            <a:r>
              <a:rPr lang="en-IN" sz="2000" dirty="0"/>
              <a:t>, I. </a:t>
            </a:r>
            <a:r>
              <a:rPr lang="en-IN" sz="2000" dirty="0" err="1"/>
              <a:t>Aljarah</a:t>
            </a:r>
            <a:r>
              <a:rPr lang="en-IN" sz="2000" dirty="0"/>
              <a:t>, and B. Al-</a:t>
            </a:r>
            <a:r>
              <a:rPr lang="en-IN" sz="2000" dirty="0" err="1"/>
              <a:t>Shboul</a:t>
            </a:r>
            <a:r>
              <a:rPr lang="en-IN" sz="2000" dirty="0"/>
              <a:t>, ‘‘Online social media-based sentiment analysis for us airline companies,’’ in New Trends in Information Technology. Amman, Jordan: Univ. of Jordan.</a:t>
            </a:r>
          </a:p>
          <a:p>
            <a:pPr algn="just"/>
            <a:r>
              <a:rPr lang="en-IN" sz="2000" dirty="0"/>
              <a:t>S. Sadiq, A. Mehmood, S. Ullah, M. Ahmad, G. S. Choi, and B.-W. On, ‘‘Aggression detection through deep neural model on Twitter,’’ Future </a:t>
            </a:r>
            <a:r>
              <a:rPr lang="en-IN" sz="2000" dirty="0" err="1"/>
              <a:t>Gener</a:t>
            </a:r>
            <a:r>
              <a:rPr lang="en-IN" sz="2000" dirty="0"/>
              <a:t>. </a:t>
            </a:r>
            <a:r>
              <a:rPr lang="en-IN" sz="2000" dirty="0" err="1"/>
              <a:t>Comput</a:t>
            </a:r>
            <a:r>
              <a:rPr lang="en-IN" sz="2000" dirty="0"/>
              <a:t>. Syst., vol. 114, pp. 120–129, Jan. 2021.</a:t>
            </a:r>
          </a:p>
          <a:p>
            <a:pPr algn="just"/>
            <a:r>
              <a:rPr lang="en-IN" sz="2000" dirty="0"/>
              <a:t>D. Gamal, M. Alfonse, E.-S. M. El-</a:t>
            </a:r>
            <a:r>
              <a:rPr lang="en-IN" sz="2000" dirty="0" err="1"/>
              <a:t>Horbaty</a:t>
            </a:r>
            <a:r>
              <a:rPr lang="en-IN" sz="2000" dirty="0"/>
              <a:t>, and A.-B. M. Salem, ‘‘Twitter benchmark dataset for </a:t>
            </a:r>
            <a:r>
              <a:rPr lang="en-IN" sz="2000" dirty="0" err="1"/>
              <a:t>arabic</a:t>
            </a:r>
            <a:r>
              <a:rPr lang="en-IN" sz="2000" dirty="0"/>
              <a:t> sentiment analysis,’’ Int. J. Modern Edu. </a:t>
            </a:r>
            <a:r>
              <a:rPr lang="en-IN" sz="2000" dirty="0" err="1"/>
              <a:t>Comput</a:t>
            </a:r>
            <a:r>
              <a:rPr lang="en-IN" sz="2000" dirty="0"/>
              <a:t>. Sci., vol. 11, no. 1, pp. 33–38, Jan. 2019.</a:t>
            </a:r>
          </a:p>
        </p:txBody>
      </p:sp>
      <p:sp>
        <p:nvSpPr>
          <p:cNvPr id="4" name="Date Placeholder 3">
            <a:extLst>
              <a:ext uri="{FF2B5EF4-FFF2-40B4-BE49-F238E27FC236}">
                <a16:creationId xmlns:a16="http://schemas.microsoft.com/office/drawing/2014/main" id="{C58F68D9-4C81-47ED-9632-FEE2F3C8627E}"/>
              </a:ext>
            </a:extLst>
          </p:cNvPr>
          <p:cNvSpPr>
            <a:spLocks noGrp="1"/>
          </p:cNvSpPr>
          <p:nvPr>
            <p:ph type="dt" sz="half" idx="10"/>
          </p:nvPr>
        </p:nvSpPr>
        <p:spPr/>
        <p:txBody>
          <a:bodyPr/>
          <a:lstStyle/>
          <a:p>
            <a:pPr>
              <a:defRPr/>
            </a:pPr>
            <a:fld id="{1CA5F442-6051-4A9E-8D67-180D8D22C277}" type="datetime5">
              <a:rPr lang="en-US" smtClean="0"/>
              <a:t>28-Dec-21</a:t>
            </a:fld>
            <a:endParaRPr lang="en-US" dirty="0"/>
          </a:p>
        </p:txBody>
      </p:sp>
      <p:sp>
        <p:nvSpPr>
          <p:cNvPr id="5" name="Slide Number Placeholder 4">
            <a:extLst>
              <a:ext uri="{FF2B5EF4-FFF2-40B4-BE49-F238E27FC236}">
                <a16:creationId xmlns:a16="http://schemas.microsoft.com/office/drawing/2014/main" id="{D9D89DFB-4CF5-44CD-ACCA-A3C0A2C7B8C5}"/>
              </a:ext>
            </a:extLst>
          </p:cNvPr>
          <p:cNvSpPr>
            <a:spLocks noGrp="1"/>
          </p:cNvSpPr>
          <p:nvPr>
            <p:ph type="sldNum" sz="quarter" idx="12"/>
          </p:nvPr>
        </p:nvSpPr>
        <p:spPr/>
        <p:txBody>
          <a:bodyPr/>
          <a:lstStyle/>
          <a:p>
            <a:pPr>
              <a:defRPr/>
            </a:pPr>
            <a:fld id="{2A66A362-4403-4718-B072-B01303837876}" type="slidenum">
              <a:rPr lang="en-US" smtClean="0"/>
              <a:pPr>
                <a:defRPr/>
              </a:pPr>
              <a:t>20</a:t>
            </a:fld>
            <a:endParaRPr lang="en-US"/>
          </a:p>
        </p:txBody>
      </p:sp>
      <p:sp>
        <p:nvSpPr>
          <p:cNvPr id="6" name="Footer Placeholder 5">
            <a:extLst>
              <a:ext uri="{FF2B5EF4-FFF2-40B4-BE49-F238E27FC236}">
                <a16:creationId xmlns:a16="http://schemas.microsoft.com/office/drawing/2014/main" id="{8C707078-2388-4B6B-AD49-2E3DFDFD03B7}"/>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41061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20398DE-5B9E-4B52-975A-29BBEB0916E0}"/>
              </a:ext>
            </a:extLst>
          </p:cNvPr>
          <p:cNvSpPr>
            <a:spLocks noGrp="1"/>
          </p:cNvSpPr>
          <p:nvPr>
            <p:ph type="dt" sz="half" idx="10"/>
          </p:nvPr>
        </p:nvSpPr>
        <p:spPr/>
        <p:txBody>
          <a:bodyPr/>
          <a:lstStyle/>
          <a:p>
            <a:pPr>
              <a:defRPr/>
            </a:pPr>
            <a:fld id="{690D00EF-E886-4758-9E3D-7C646319B511}" type="datetime5">
              <a:rPr lang="en-US" smtClean="0"/>
              <a:t>28-Dec-21</a:t>
            </a:fld>
            <a:endParaRPr lang="en-US" dirty="0"/>
          </a:p>
        </p:txBody>
      </p:sp>
      <p:sp>
        <p:nvSpPr>
          <p:cNvPr id="5" name="Slide Number Placeholder 4">
            <a:extLst>
              <a:ext uri="{FF2B5EF4-FFF2-40B4-BE49-F238E27FC236}">
                <a16:creationId xmlns:a16="http://schemas.microsoft.com/office/drawing/2014/main" id="{3D454EFD-D0DA-4B96-AF59-13DB0AC03DFC}"/>
              </a:ext>
            </a:extLst>
          </p:cNvPr>
          <p:cNvSpPr>
            <a:spLocks noGrp="1"/>
          </p:cNvSpPr>
          <p:nvPr>
            <p:ph type="sldNum" sz="quarter" idx="12"/>
          </p:nvPr>
        </p:nvSpPr>
        <p:spPr/>
        <p:txBody>
          <a:bodyPr/>
          <a:lstStyle/>
          <a:p>
            <a:pPr>
              <a:defRPr/>
            </a:pPr>
            <a:fld id="{2A66A362-4403-4718-B072-B01303837876}" type="slidenum">
              <a:rPr lang="en-US" smtClean="0"/>
              <a:pPr>
                <a:defRPr/>
              </a:pPr>
              <a:t>21</a:t>
            </a:fld>
            <a:endParaRPr lang="en-US"/>
          </a:p>
        </p:txBody>
      </p:sp>
      <p:pic>
        <p:nvPicPr>
          <p:cNvPr id="6150" name="Picture 6" descr="Thank You Blue">
            <a:extLst>
              <a:ext uri="{FF2B5EF4-FFF2-40B4-BE49-F238E27FC236}">
                <a16:creationId xmlns:a16="http://schemas.microsoft.com/office/drawing/2014/main" id="{CA7B7FD1-795E-4335-AB57-127D29C373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1556792"/>
            <a:ext cx="5688631" cy="3816424"/>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741F9630-D3C7-49D8-B800-E99094C075B1}"/>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68763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38BA-AF2F-4697-89B8-0831F66F8D2B}"/>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6FC36454-CE0F-434E-AE39-6E8794F1FD33}"/>
              </a:ext>
            </a:extLst>
          </p:cNvPr>
          <p:cNvSpPr>
            <a:spLocks noGrp="1"/>
          </p:cNvSpPr>
          <p:nvPr>
            <p:ph idx="1"/>
          </p:nvPr>
        </p:nvSpPr>
        <p:spPr>
          <a:xfrm>
            <a:off x="152400" y="1916832"/>
            <a:ext cx="8839200" cy="3384376"/>
          </a:xfrm>
        </p:spPr>
        <p:txBody>
          <a:bodyPr/>
          <a:lstStyle/>
          <a:p>
            <a:pPr marL="0" indent="0" algn="just">
              <a:buNone/>
            </a:pPr>
            <a:r>
              <a:rPr lang="en-US" sz="2000" b="0" i="0" u="none" strike="noStrike" dirty="0">
                <a:effectLst/>
              </a:rPr>
              <a:t>Sentiment analysis is a technique used to analyze the attitude, emotions and opinions of different people towards anything, and it can be carried out on text to analyze public opinion on news, policies, social movements, and personalities. By employing Machine Learning models, opinion mining can be performed without reading tweets manually. Their results could assist governments and businesses in rolling out policies, products, and events. Machine Learning models are implemented for emotion recognition by classifying tweets as happy or unhappy. With an in-depth comparative performance analysis, it was observed that proposed voting classifier(LR-SGD) with TF-IDF produces .the most optimal result .</a:t>
            </a:r>
          </a:p>
        </p:txBody>
      </p:sp>
      <p:sp>
        <p:nvSpPr>
          <p:cNvPr id="8" name="Slide Number Placeholder 7">
            <a:extLst>
              <a:ext uri="{FF2B5EF4-FFF2-40B4-BE49-F238E27FC236}">
                <a16:creationId xmlns:a16="http://schemas.microsoft.com/office/drawing/2014/main" id="{B6AA3CAE-73FF-4848-BF3F-D993767DF492}"/>
              </a:ext>
            </a:extLst>
          </p:cNvPr>
          <p:cNvSpPr>
            <a:spLocks noGrp="1"/>
          </p:cNvSpPr>
          <p:nvPr>
            <p:ph type="sldNum" sz="quarter" idx="12"/>
          </p:nvPr>
        </p:nvSpPr>
        <p:spPr/>
        <p:txBody>
          <a:bodyPr/>
          <a:lstStyle/>
          <a:p>
            <a:pPr>
              <a:defRPr/>
            </a:pPr>
            <a:fld id="{2A66A362-4403-4718-B072-B01303837876}" type="slidenum">
              <a:rPr lang="en-US" smtClean="0"/>
              <a:pPr>
                <a:defRPr/>
              </a:pPr>
              <a:t>3</a:t>
            </a:fld>
            <a:endParaRPr lang="en-US"/>
          </a:p>
        </p:txBody>
      </p:sp>
      <p:sp>
        <p:nvSpPr>
          <p:cNvPr id="9" name="Date Placeholder 8">
            <a:extLst>
              <a:ext uri="{FF2B5EF4-FFF2-40B4-BE49-F238E27FC236}">
                <a16:creationId xmlns:a16="http://schemas.microsoft.com/office/drawing/2014/main" id="{081C5D98-C043-427D-ABFE-8525B011B5D3}"/>
              </a:ext>
            </a:extLst>
          </p:cNvPr>
          <p:cNvSpPr>
            <a:spLocks noGrp="1"/>
          </p:cNvSpPr>
          <p:nvPr>
            <p:ph type="dt" sz="half" idx="10"/>
          </p:nvPr>
        </p:nvSpPr>
        <p:spPr/>
        <p:txBody>
          <a:bodyPr/>
          <a:lstStyle/>
          <a:p>
            <a:pPr>
              <a:defRPr/>
            </a:pPr>
            <a:fld id="{0241738D-F511-45C7-ABB4-1B1DC42CBCC9}" type="datetime5">
              <a:rPr lang="en-US" smtClean="0"/>
              <a:t>28-Dec-21</a:t>
            </a:fld>
            <a:endParaRPr lang="en-US" dirty="0"/>
          </a:p>
        </p:txBody>
      </p:sp>
      <p:sp>
        <p:nvSpPr>
          <p:cNvPr id="10" name="Footer Placeholder 9">
            <a:extLst>
              <a:ext uri="{FF2B5EF4-FFF2-40B4-BE49-F238E27FC236}">
                <a16:creationId xmlns:a16="http://schemas.microsoft.com/office/drawing/2014/main" id="{A4C1EC93-F13D-4412-B59E-CC003C93A7CC}"/>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85543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8" name="Rectangle 7">
            <a:extLst>
              <a:ext uri="{FF2B5EF4-FFF2-40B4-BE49-F238E27FC236}">
                <a16:creationId xmlns:a16="http://schemas.microsoft.com/office/drawing/2014/main" id="{0AC9CB45-25E8-40AA-A649-31DB10F7A980}"/>
              </a:ext>
            </a:extLst>
          </p:cNvPr>
          <p:cNvSpPr/>
          <p:nvPr/>
        </p:nvSpPr>
        <p:spPr>
          <a:xfrm>
            <a:off x="114732" y="1484784"/>
            <a:ext cx="8963411" cy="400110"/>
          </a:xfrm>
          <a:prstGeom prst="rect">
            <a:avLst/>
          </a:prstGeom>
        </p:spPr>
        <p:txBody>
          <a:bodyPr wrap="square">
            <a:spAutoFit/>
          </a:bodyPr>
          <a:lstStyle/>
          <a:p>
            <a:pPr marL="342900" marR="0" lvl="0" indent="-342900" algn="just">
              <a:spcBef>
                <a:spcPts val="0"/>
              </a:spcBef>
              <a:spcAft>
                <a:spcPts val="1200"/>
              </a:spcAft>
              <a:buFont typeface="Symbol" panose="05050102010706020507" pitchFamily="18" charset="2"/>
              <a:buBlip>
                <a:blip r:embed="rId2"/>
              </a:buBlip>
            </a:pPr>
            <a:endParaRPr lang="en-US" sz="2000" dirty="0">
              <a:effectLst/>
              <a:latin typeface="+mn-lt"/>
              <a:ea typeface="Times New Roman" panose="02020603050405020304" pitchFamily="18" charset="0"/>
            </a:endParaRPr>
          </a:p>
        </p:txBody>
      </p:sp>
      <p:sp>
        <p:nvSpPr>
          <p:cNvPr id="3" name="TextBox 2">
            <a:extLst>
              <a:ext uri="{FF2B5EF4-FFF2-40B4-BE49-F238E27FC236}">
                <a16:creationId xmlns:a16="http://schemas.microsoft.com/office/drawing/2014/main" id="{A218800A-B72A-44B0-A76C-16667AC43D91}"/>
              </a:ext>
            </a:extLst>
          </p:cNvPr>
          <p:cNvSpPr txBox="1"/>
          <p:nvPr/>
        </p:nvSpPr>
        <p:spPr>
          <a:xfrm>
            <a:off x="163607" y="1228397"/>
            <a:ext cx="8914536" cy="4401205"/>
          </a:xfrm>
          <a:prstGeom prst="rect">
            <a:avLst/>
          </a:prstGeom>
          <a:noFill/>
        </p:spPr>
        <p:txBody>
          <a:bodyPr wrap="square" rtlCol="0">
            <a:spAutoFit/>
          </a:bodyPr>
          <a:lstStyle/>
          <a:p>
            <a:pPr marL="285750" indent="-285750">
              <a:buFont typeface="Arial" panose="020B0604020202020204" pitchFamily="34" charset="0"/>
              <a:buChar char="•"/>
            </a:pPr>
            <a:r>
              <a:rPr lang="en-US" sz="2000" b="0" i="0" u="none" strike="noStrike" dirty="0">
                <a:effectLst/>
                <a:latin typeface="+mn-lt"/>
              </a:rPr>
              <a:t>The proliferation of user-generated content on social media has made opinion mining an arduous job.</a:t>
            </a:r>
          </a:p>
          <a:p>
            <a:pPr marL="285750" indent="-285750">
              <a:buFont typeface="Arial" panose="020B0604020202020204" pitchFamily="34" charset="0"/>
              <a:buChar char="•"/>
            </a:pPr>
            <a:endParaRPr lang="en-US" sz="2000" b="0" i="0" u="none" strike="noStrike" dirty="0">
              <a:effectLst/>
              <a:latin typeface="+mn-lt"/>
            </a:endParaRPr>
          </a:p>
          <a:p>
            <a:pPr marL="285750" indent="-285750">
              <a:buFont typeface="Arial" panose="020B0604020202020204" pitchFamily="34" charset="0"/>
              <a:buChar char="•"/>
            </a:pPr>
            <a:r>
              <a:rPr lang="en-US" sz="2000" b="0" i="0" u="none" strike="noStrike" dirty="0">
                <a:effectLst/>
                <a:latin typeface="+mn-lt"/>
              </a:rPr>
              <a:t>Recently, social media platforms such as Twitter have generated enormous amounts of structured, unstructured and semi-structured data.</a:t>
            </a:r>
          </a:p>
          <a:p>
            <a:pPr marL="285750" indent="-285750">
              <a:buFont typeface="Arial" panose="020B0604020202020204" pitchFamily="34" charset="0"/>
              <a:buChar char="•"/>
            </a:pPr>
            <a:endParaRPr lang="en-US" sz="2000" dirty="0">
              <a:latin typeface="+mn-lt"/>
            </a:endParaRPr>
          </a:p>
          <a:p>
            <a:pPr marL="285750" indent="-285750">
              <a:buFont typeface="Arial" panose="020B0604020202020204" pitchFamily="34" charset="0"/>
              <a:buChar char="•"/>
            </a:pPr>
            <a:r>
              <a:rPr lang="en-US" sz="2000" b="0" i="0" u="none" strike="noStrike" dirty="0">
                <a:effectLst/>
                <a:latin typeface="+mn-lt"/>
              </a:rPr>
              <a:t>To perform such tasks, accurate NLP techniques and machine learning (ML) models for text classification are required.</a:t>
            </a:r>
          </a:p>
          <a:p>
            <a:pPr marL="285750" indent="-285750">
              <a:buFont typeface="Arial" panose="020B0604020202020204" pitchFamily="34" charset="0"/>
              <a:buChar char="•"/>
            </a:pPr>
            <a:endParaRPr lang="en-US" sz="2000" b="0" i="0" u="none" strike="noStrike" dirty="0">
              <a:effectLst/>
              <a:latin typeface="+mn-lt"/>
            </a:endParaRPr>
          </a:p>
          <a:p>
            <a:pPr marL="285750" indent="-285750">
              <a:buFont typeface="Arial" panose="020B0604020202020204" pitchFamily="34" charset="0"/>
              <a:buChar char="•"/>
            </a:pPr>
            <a:r>
              <a:rPr lang="en-US" sz="2000" b="0" i="0" u="none" strike="noStrike" dirty="0">
                <a:effectLst/>
                <a:latin typeface="+mn-lt"/>
              </a:rPr>
              <a:t>Twitter provides an opportunity to its users to analyze its data on a large and broader point of view.</a:t>
            </a:r>
          </a:p>
          <a:p>
            <a:pPr marL="285750" indent="-285750">
              <a:buFont typeface="Arial" panose="020B0604020202020204" pitchFamily="34" charset="0"/>
              <a:buChar char="•"/>
            </a:pPr>
            <a:endParaRPr lang="en-US" sz="2000" b="0" i="0" u="none" strike="noStrike" dirty="0">
              <a:effectLst/>
              <a:latin typeface="+mn-lt"/>
            </a:endParaRPr>
          </a:p>
          <a:p>
            <a:pPr marL="285750" indent="-285750">
              <a:buFont typeface="Arial" panose="020B0604020202020204" pitchFamily="34" charset="0"/>
              <a:buChar char="•"/>
            </a:pPr>
            <a:r>
              <a:rPr lang="en-US" sz="2000" b="0" i="0" u="none" strike="noStrike" dirty="0">
                <a:effectLst/>
                <a:latin typeface="+mn-lt"/>
              </a:rPr>
              <a:t>When a person shares experience about a product, it helps the owner to change their market strategy, selling schemes, and improving the quality.</a:t>
            </a:r>
            <a:endParaRPr lang="en-IN" sz="2000" dirty="0">
              <a:latin typeface="+mn-lt"/>
            </a:endParaRPr>
          </a:p>
        </p:txBody>
      </p:sp>
      <p:sp>
        <p:nvSpPr>
          <p:cNvPr id="5" name="Slide Number Placeholder 4">
            <a:extLst>
              <a:ext uri="{FF2B5EF4-FFF2-40B4-BE49-F238E27FC236}">
                <a16:creationId xmlns:a16="http://schemas.microsoft.com/office/drawing/2014/main" id="{46D1DDDE-45A3-4071-B20C-1EC5815F4219}"/>
              </a:ext>
            </a:extLst>
          </p:cNvPr>
          <p:cNvSpPr>
            <a:spLocks noGrp="1"/>
          </p:cNvSpPr>
          <p:nvPr>
            <p:ph type="sldNum" sz="quarter" idx="12"/>
          </p:nvPr>
        </p:nvSpPr>
        <p:spPr/>
        <p:txBody>
          <a:bodyPr/>
          <a:lstStyle/>
          <a:p>
            <a:pPr>
              <a:defRPr/>
            </a:pPr>
            <a:fld id="{2A66A362-4403-4718-B072-B01303837876}" type="slidenum">
              <a:rPr lang="en-US" smtClean="0"/>
              <a:pPr>
                <a:defRPr/>
              </a:pPr>
              <a:t>4</a:t>
            </a:fld>
            <a:endParaRPr lang="en-US"/>
          </a:p>
        </p:txBody>
      </p:sp>
      <p:sp>
        <p:nvSpPr>
          <p:cNvPr id="6" name="Date Placeholder 5">
            <a:extLst>
              <a:ext uri="{FF2B5EF4-FFF2-40B4-BE49-F238E27FC236}">
                <a16:creationId xmlns:a16="http://schemas.microsoft.com/office/drawing/2014/main" id="{C5154BE8-CC27-4DD0-B0D7-5604E73929E9}"/>
              </a:ext>
            </a:extLst>
          </p:cNvPr>
          <p:cNvSpPr>
            <a:spLocks noGrp="1"/>
          </p:cNvSpPr>
          <p:nvPr>
            <p:ph type="dt" sz="half" idx="10"/>
          </p:nvPr>
        </p:nvSpPr>
        <p:spPr/>
        <p:txBody>
          <a:bodyPr/>
          <a:lstStyle/>
          <a:p>
            <a:pPr>
              <a:defRPr/>
            </a:pPr>
            <a:fld id="{AC3A37FC-C12B-4D15-9241-4E3424231C67}" type="datetime5">
              <a:rPr lang="en-US" smtClean="0"/>
              <a:t>28-Dec-21</a:t>
            </a:fld>
            <a:endParaRPr lang="en-US" dirty="0"/>
          </a:p>
        </p:txBody>
      </p:sp>
      <p:sp>
        <p:nvSpPr>
          <p:cNvPr id="7" name="Footer Placeholder 6">
            <a:extLst>
              <a:ext uri="{FF2B5EF4-FFF2-40B4-BE49-F238E27FC236}">
                <a16:creationId xmlns:a16="http://schemas.microsoft.com/office/drawing/2014/main" id="{43BADCFE-E9C0-4164-84D5-798B8E7B76A6}"/>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111535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A0EC-C0FC-4DB1-A4E3-04C054A2D3B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011111C-3D8B-4899-8FE8-00722E76C676}"/>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2000" b="0" i="0" u="none" strike="noStrike" dirty="0">
                <a:effectLst/>
              </a:rPr>
              <a:t>Customer reviews serve as a feedback to the owners or manufacturers too.</a:t>
            </a:r>
          </a:p>
          <a:p>
            <a:pPr rtl="0" fontAlgn="base">
              <a:spcBef>
                <a:spcPts val="0"/>
              </a:spcBef>
              <a:spcAft>
                <a:spcPts val="0"/>
              </a:spcAft>
              <a:buFont typeface="Arial" panose="020B0604020202020204" pitchFamily="34" charset="0"/>
              <a:buChar char="•"/>
            </a:pPr>
            <a:endParaRPr lang="en-US" sz="2000" b="0" i="0" u="none" strike="noStrike" dirty="0">
              <a:effectLst/>
            </a:endParaRPr>
          </a:p>
          <a:p>
            <a:pPr rtl="0" fontAlgn="base">
              <a:spcBef>
                <a:spcPts val="0"/>
              </a:spcBef>
              <a:spcAft>
                <a:spcPts val="0"/>
              </a:spcAft>
              <a:buFont typeface="Arial" panose="020B0604020202020204" pitchFamily="34" charset="0"/>
              <a:buChar char="•"/>
            </a:pPr>
            <a:r>
              <a:rPr lang="en-US" sz="2000" b="0" i="0" u="none" strike="noStrike" dirty="0">
                <a:effectLst/>
              </a:rPr>
              <a:t>The data generated in such a way is of large amount and requires an analysis expert team to classify the customer sentiment from the reviews. </a:t>
            </a:r>
          </a:p>
          <a:p>
            <a:pPr rtl="0" fontAlgn="base">
              <a:spcBef>
                <a:spcPts val="0"/>
              </a:spcBef>
              <a:spcAft>
                <a:spcPts val="0"/>
              </a:spcAft>
              <a:buFont typeface="Arial" panose="020B0604020202020204" pitchFamily="34" charset="0"/>
              <a:buChar char="•"/>
            </a:pPr>
            <a:endParaRPr lang="en-US" sz="2000" b="0" i="0" u="none" strike="noStrike" dirty="0">
              <a:effectLst/>
            </a:endParaRPr>
          </a:p>
          <a:p>
            <a:pPr rtl="0" fontAlgn="base">
              <a:spcBef>
                <a:spcPts val="0"/>
              </a:spcBef>
              <a:spcAft>
                <a:spcPts val="0"/>
              </a:spcAft>
              <a:buFont typeface="Arial" panose="020B0604020202020204" pitchFamily="34" charset="0"/>
              <a:buChar char="•"/>
            </a:pPr>
            <a:r>
              <a:rPr lang="en-US" sz="2000" b="0" i="0" u="none" strike="noStrike" dirty="0">
                <a:effectLst/>
              </a:rPr>
              <a:t>Experts can make a human error in sentiment analysis, therefore it requires machine learning and ensemble learning classifiers to accurately classify the sentiment of the customers.</a:t>
            </a:r>
          </a:p>
          <a:p>
            <a:pPr rtl="0" fontAlgn="base">
              <a:spcBef>
                <a:spcPts val="0"/>
              </a:spcBef>
              <a:spcAft>
                <a:spcPts val="0"/>
              </a:spcAft>
              <a:buFont typeface="Arial" panose="020B0604020202020204" pitchFamily="34" charset="0"/>
              <a:buChar char="•"/>
            </a:pPr>
            <a:endParaRPr lang="en-US" sz="2000" b="0" i="0" u="none" strike="noStrike" dirty="0">
              <a:effectLst/>
            </a:endParaRPr>
          </a:p>
          <a:p>
            <a:pPr rtl="0" fontAlgn="base">
              <a:spcBef>
                <a:spcPts val="0"/>
              </a:spcBef>
              <a:spcAft>
                <a:spcPts val="1200"/>
              </a:spcAft>
              <a:buFont typeface="Arial" panose="020B0604020202020204" pitchFamily="34" charset="0"/>
              <a:buChar char="•"/>
            </a:pPr>
            <a:r>
              <a:rPr lang="en-US" sz="2000" b="0" i="0" u="none" strike="noStrike" dirty="0">
                <a:effectLst/>
              </a:rPr>
              <a:t>This research presents a voting classifier (LR-SGD) and aims to estimate the performance of famous ML classifiers on twitter datasets.</a:t>
            </a:r>
          </a:p>
          <a:p>
            <a:pPr rtl="0" fontAlgn="base">
              <a:spcBef>
                <a:spcPts val="0"/>
              </a:spcBef>
              <a:spcAft>
                <a:spcPts val="1200"/>
              </a:spcAft>
              <a:buFont typeface="Arial" panose="020B0604020202020204" pitchFamily="34" charset="0"/>
              <a:buChar char="•"/>
            </a:pPr>
            <a:endParaRPr lang="en-US" sz="2000" b="0" i="0" u="none" strike="noStrike" dirty="0">
              <a:effectLst/>
            </a:endParaRPr>
          </a:p>
          <a:p>
            <a:pPr rtl="0" fontAlgn="base">
              <a:spcBef>
                <a:spcPts val="0"/>
              </a:spcBef>
              <a:spcAft>
                <a:spcPts val="0"/>
              </a:spcAft>
              <a:buFont typeface="Arial" panose="020B0604020202020204" pitchFamily="34" charset="0"/>
              <a:buChar char="•"/>
            </a:pPr>
            <a:r>
              <a:rPr lang="en-US" sz="2000" b="0" i="0" u="none" strike="noStrike" dirty="0">
                <a:effectLst/>
              </a:rPr>
              <a:t>The ML algorithms include, SVM, Decision Tree Classifier, Naive-Bayes, Random Forest, Gradient-Boosting Machine, Logistic Regression.</a:t>
            </a:r>
          </a:p>
          <a:p>
            <a:endParaRPr lang="en-IN" dirty="0"/>
          </a:p>
        </p:txBody>
      </p:sp>
      <p:sp>
        <p:nvSpPr>
          <p:cNvPr id="8" name="Slide Number Placeholder 7">
            <a:extLst>
              <a:ext uri="{FF2B5EF4-FFF2-40B4-BE49-F238E27FC236}">
                <a16:creationId xmlns:a16="http://schemas.microsoft.com/office/drawing/2014/main" id="{366ACE80-746D-432E-99E1-CE59B9064A88}"/>
              </a:ext>
            </a:extLst>
          </p:cNvPr>
          <p:cNvSpPr>
            <a:spLocks noGrp="1"/>
          </p:cNvSpPr>
          <p:nvPr>
            <p:ph type="sldNum" sz="quarter" idx="12"/>
          </p:nvPr>
        </p:nvSpPr>
        <p:spPr/>
        <p:txBody>
          <a:bodyPr/>
          <a:lstStyle/>
          <a:p>
            <a:pPr>
              <a:defRPr/>
            </a:pPr>
            <a:fld id="{2A66A362-4403-4718-B072-B01303837876}" type="slidenum">
              <a:rPr lang="en-US" smtClean="0"/>
              <a:pPr>
                <a:defRPr/>
              </a:pPr>
              <a:t>5</a:t>
            </a:fld>
            <a:endParaRPr lang="en-US"/>
          </a:p>
        </p:txBody>
      </p:sp>
      <p:sp>
        <p:nvSpPr>
          <p:cNvPr id="9" name="Date Placeholder 8">
            <a:extLst>
              <a:ext uri="{FF2B5EF4-FFF2-40B4-BE49-F238E27FC236}">
                <a16:creationId xmlns:a16="http://schemas.microsoft.com/office/drawing/2014/main" id="{9160EE00-8323-4BD9-94F8-F850E6037378}"/>
              </a:ext>
            </a:extLst>
          </p:cNvPr>
          <p:cNvSpPr>
            <a:spLocks noGrp="1"/>
          </p:cNvSpPr>
          <p:nvPr>
            <p:ph type="dt" sz="half" idx="10"/>
          </p:nvPr>
        </p:nvSpPr>
        <p:spPr/>
        <p:txBody>
          <a:bodyPr/>
          <a:lstStyle/>
          <a:p>
            <a:pPr>
              <a:defRPr/>
            </a:pPr>
            <a:fld id="{07676358-43D9-4196-B370-7C0FECDC7D12}" type="datetime5">
              <a:rPr lang="en-US" smtClean="0"/>
              <a:t>28-Dec-21</a:t>
            </a:fld>
            <a:endParaRPr lang="en-US" dirty="0"/>
          </a:p>
        </p:txBody>
      </p:sp>
      <p:sp>
        <p:nvSpPr>
          <p:cNvPr id="10" name="Footer Placeholder 9">
            <a:extLst>
              <a:ext uri="{FF2B5EF4-FFF2-40B4-BE49-F238E27FC236}">
                <a16:creationId xmlns:a16="http://schemas.microsoft.com/office/drawing/2014/main" id="{8F4A6395-E35E-44FA-8F97-764B8C3C45B6}"/>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340062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828E-0E4B-490C-B187-350CB9F83CC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53B6425-7354-458E-AC67-8F7D3E88AAEC}"/>
              </a:ext>
            </a:extLst>
          </p:cNvPr>
          <p:cNvSpPr>
            <a:spLocks noGrp="1"/>
          </p:cNvSpPr>
          <p:nvPr>
            <p:ph idx="1"/>
          </p:nvPr>
        </p:nvSpPr>
        <p:spPr>
          <a:xfrm>
            <a:off x="152400" y="1916832"/>
            <a:ext cx="8839200" cy="4369668"/>
          </a:xfrm>
        </p:spPr>
        <p:txBody>
          <a:bodyPr/>
          <a:lstStyle/>
          <a:p>
            <a:pPr rtl="0" fontAlgn="base">
              <a:spcBef>
                <a:spcPts val="0"/>
              </a:spcBef>
              <a:spcAft>
                <a:spcPts val="1200"/>
              </a:spcAft>
              <a:buFont typeface="Arial" panose="020B0604020202020204" pitchFamily="34" charset="0"/>
              <a:buChar char="•"/>
            </a:pPr>
            <a:r>
              <a:rPr lang="en-US" sz="2000" b="0" i="0" u="none" strike="noStrike" dirty="0">
                <a:effectLst/>
              </a:rPr>
              <a:t>By employing Machine Learning models, opinion mining can be performed without reading text data manually.</a:t>
            </a:r>
          </a:p>
          <a:p>
            <a:pPr rtl="0" fontAlgn="base">
              <a:spcBef>
                <a:spcPts val="0"/>
              </a:spcBef>
              <a:spcAft>
                <a:spcPts val="0"/>
              </a:spcAft>
              <a:buFont typeface="Arial" panose="020B0604020202020204" pitchFamily="34" charset="0"/>
              <a:buChar char="•"/>
            </a:pPr>
            <a:r>
              <a:rPr lang="en-US" sz="2000" b="0" i="0" u="none" strike="noStrike" dirty="0">
                <a:effectLst/>
              </a:rPr>
              <a:t>The proposed model Voting Classifier(VC) is a cooperative learning which engages multiple individual classifiers and combines their predictions, which could attain better performance than a single classifier.</a:t>
            </a:r>
          </a:p>
          <a:p>
            <a:endParaRPr lang="en-IN" dirty="0"/>
          </a:p>
        </p:txBody>
      </p:sp>
      <p:sp>
        <p:nvSpPr>
          <p:cNvPr id="8" name="Slide Number Placeholder 7">
            <a:extLst>
              <a:ext uri="{FF2B5EF4-FFF2-40B4-BE49-F238E27FC236}">
                <a16:creationId xmlns:a16="http://schemas.microsoft.com/office/drawing/2014/main" id="{14E7C032-C9BA-4858-A259-3BA7521330F5}"/>
              </a:ext>
            </a:extLst>
          </p:cNvPr>
          <p:cNvSpPr>
            <a:spLocks noGrp="1"/>
          </p:cNvSpPr>
          <p:nvPr>
            <p:ph type="sldNum" sz="quarter" idx="12"/>
          </p:nvPr>
        </p:nvSpPr>
        <p:spPr/>
        <p:txBody>
          <a:bodyPr/>
          <a:lstStyle/>
          <a:p>
            <a:pPr>
              <a:defRPr/>
            </a:pPr>
            <a:fld id="{2A66A362-4403-4718-B072-B01303837876}" type="slidenum">
              <a:rPr lang="en-US" smtClean="0"/>
              <a:pPr>
                <a:defRPr/>
              </a:pPr>
              <a:t>6</a:t>
            </a:fld>
            <a:endParaRPr lang="en-US"/>
          </a:p>
        </p:txBody>
      </p:sp>
      <p:sp>
        <p:nvSpPr>
          <p:cNvPr id="9" name="Date Placeholder 8">
            <a:extLst>
              <a:ext uri="{FF2B5EF4-FFF2-40B4-BE49-F238E27FC236}">
                <a16:creationId xmlns:a16="http://schemas.microsoft.com/office/drawing/2014/main" id="{9B1B53AD-00CB-49FD-8774-CC7BB2B641DB}"/>
              </a:ext>
            </a:extLst>
          </p:cNvPr>
          <p:cNvSpPr>
            <a:spLocks noGrp="1"/>
          </p:cNvSpPr>
          <p:nvPr>
            <p:ph type="dt" sz="half" idx="10"/>
          </p:nvPr>
        </p:nvSpPr>
        <p:spPr/>
        <p:txBody>
          <a:bodyPr/>
          <a:lstStyle/>
          <a:p>
            <a:pPr>
              <a:defRPr/>
            </a:pPr>
            <a:fld id="{903D15EF-34CB-405A-9155-D1756E7508FE}" type="datetime5">
              <a:rPr lang="en-US" smtClean="0"/>
              <a:t>28-Dec-21</a:t>
            </a:fld>
            <a:endParaRPr lang="en-US" dirty="0"/>
          </a:p>
        </p:txBody>
      </p:sp>
      <p:sp>
        <p:nvSpPr>
          <p:cNvPr id="10" name="Footer Placeholder 9">
            <a:extLst>
              <a:ext uri="{FF2B5EF4-FFF2-40B4-BE49-F238E27FC236}">
                <a16:creationId xmlns:a16="http://schemas.microsoft.com/office/drawing/2014/main" id="{62C236CD-D400-41E9-B58D-9B644AB1E829}"/>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60362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440A-E7A1-2C49-AF44-6859E6166A48}"/>
              </a:ext>
            </a:extLst>
          </p:cNvPr>
          <p:cNvSpPr>
            <a:spLocks noGrp="1"/>
          </p:cNvSpPr>
          <p:nvPr>
            <p:ph type="title"/>
          </p:nvPr>
        </p:nvSpPr>
        <p:spPr/>
        <p:txBody>
          <a:bodyPr/>
          <a:lstStyle/>
          <a:p>
            <a:r>
              <a:rPr lang="en-US" b="1" dirty="0">
                <a:solidFill>
                  <a:srgbClr val="000097"/>
                </a:solidFill>
                <a:cs typeface="Arial"/>
              </a:rPr>
              <a:t>Literature Survey</a:t>
            </a:r>
            <a:endParaRPr lang="en-US" b="1" dirty="0">
              <a:solidFill>
                <a:srgbClr val="000097"/>
              </a:solidFill>
            </a:endParaRPr>
          </a:p>
        </p:txBody>
      </p:sp>
      <p:graphicFrame>
        <p:nvGraphicFramePr>
          <p:cNvPr id="3" name="Table 3">
            <a:extLst>
              <a:ext uri="{FF2B5EF4-FFF2-40B4-BE49-F238E27FC236}">
                <a16:creationId xmlns:a16="http://schemas.microsoft.com/office/drawing/2014/main" id="{3798BBB0-C854-4E74-A98C-129C9DED0F43}"/>
              </a:ext>
            </a:extLst>
          </p:cNvPr>
          <p:cNvGraphicFramePr>
            <a:graphicFrameLocks noGrp="1"/>
          </p:cNvGraphicFramePr>
          <p:nvPr>
            <p:extLst>
              <p:ext uri="{D42A27DB-BD31-4B8C-83A1-F6EECF244321}">
                <p14:modId xmlns:p14="http://schemas.microsoft.com/office/powerpoint/2010/main" val="2835263841"/>
              </p:ext>
            </p:extLst>
          </p:nvPr>
        </p:nvGraphicFramePr>
        <p:xfrm>
          <a:off x="-7890" y="980728"/>
          <a:ext cx="9151890" cy="5328592"/>
        </p:xfrm>
        <a:graphic>
          <a:graphicData uri="http://schemas.openxmlformats.org/drawingml/2006/table">
            <a:tbl>
              <a:tblPr firstRow="1" bandRow="1">
                <a:tableStyleId>{5C22544A-7EE6-4342-B048-85BDC9FD1C3A}</a:tableStyleId>
              </a:tblPr>
              <a:tblGrid>
                <a:gridCol w="1411538">
                  <a:extLst>
                    <a:ext uri="{9D8B030D-6E8A-4147-A177-3AD203B41FA5}">
                      <a16:colId xmlns:a16="http://schemas.microsoft.com/office/drawing/2014/main" val="2124612509"/>
                    </a:ext>
                  </a:extLst>
                </a:gridCol>
                <a:gridCol w="1800200">
                  <a:extLst>
                    <a:ext uri="{9D8B030D-6E8A-4147-A177-3AD203B41FA5}">
                      <a16:colId xmlns:a16="http://schemas.microsoft.com/office/drawing/2014/main" val="210745701"/>
                    </a:ext>
                  </a:extLst>
                </a:gridCol>
                <a:gridCol w="792088">
                  <a:extLst>
                    <a:ext uri="{9D8B030D-6E8A-4147-A177-3AD203B41FA5}">
                      <a16:colId xmlns:a16="http://schemas.microsoft.com/office/drawing/2014/main" val="3224410765"/>
                    </a:ext>
                  </a:extLst>
                </a:gridCol>
                <a:gridCol w="1656184">
                  <a:extLst>
                    <a:ext uri="{9D8B030D-6E8A-4147-A177-3AD203B41FA5}">
                      <a16:colId xmlns:a16="http://schemas.microsoft.com/office/drawing/2014/main" val="1239492243"/>
                    </a:ext>
                  </a:extLst>
                </a:gridCol>
                <a:gridCol w="3491880">
                  <a:extLst>
                    <a:ext uri="{9D8B030D-6E8A-4147-A177-3AD203B41FA5}">
                      <a16:colId xmlns:a16="http://schemas.microsoft.com/office/drawing/2014/main" val="2627901935"/>
                    </a:ext>
                  </a:extLst>
                </a:gridCol>
              </a:tblGrid>
              <a:tr h="1044680">
                <a:tc>
                  <a:txBody>
                    <a:bodyPr/>
                    <a:lstStyle/>
                    <a:p>
                      <a:r>
                        <a:rPr lang="en-US" sz="1800" b="0" i="0" u="none" strike="noStrike" kern="1200" dirty="0">
                          <a:solidFill>
                            <a:schemeClr val="lt1"/>
                          </a:solidFill>
                          <a:effectLst/>
                          <a:latin typeface="+mn-lt"/>
                          <a:ea typeface="+mn-ea"/>
                          <a:cs typeface="+mn-cs"/>
                        </a:rPr>
                        <a:t>A</a:t>
                      </a:r>
                      <a:r>
                        <a:rPr lang="en-IN" sz="1800" b="0" i="0" u="none" strike="noStrike" kern="1200" dirty="0" err="1">
                          <a:solidFill>
                            <a:schemeClr val="lt1"/>
                          </a:solidFill>
                          <a:effectLst/>
                          <a:latin typeface="+mn-lt"/>
                          <a:ea typeface="+mn-ea"/>
                          <a:cs typeface="+mn-cs"/>
                        </a:rPr>
                        <a:t>uthor</a:t>
                      </a:r>
                      <a:endParaRPr lang="en-IN" dirty="0"/>
                    </a:p>
                  </a:txBody>
                  <a:tcPr/>
                </a:tc>
                <a:tc>
                  <a:txBody>
                    <a:bodyPr/>
                    <a:lstStyle/>
                    <a:p>
                      <a:r>
                        <a:rPr lang="en-US" dirty="0"/>
                        <a:t>Title</a:t>
                      </a:r>
                      <a:endParaRPr lang="en-IN" dirty="0"/>
                    </a:p>
                  </a:txBody>
                  <a:tcPr/>
                </a:tc>
                <a:tc>
                  <a:txBody>
                    <a:bodyPr/>
                    <a:lstStyle/>
                    <a:p>
                      <a:r>
                        <a:rPr lang="en-US" dirty="0"/>
                        <a:t>Year</a:t>
                      </a:r>
                      <a:endParaRPr lang="en-IN" dirty="0"/>
                    </a:p>
                  </a:txBody>
                  <a:tcPr/>
                </a:tc>
                <a:tc>
                  <a:txBody>
                    <a:bodyPr/>
                    <a:lstStyle/>
                    <a:p>
                      <a:r>
                        <a:rPr lang="en-US" dirty="0"/>
                        <a:t>Type of Paper</a:t>
                      </a:r>
                      <a:endParaRPr lang="en-IN" dirty="0"/>
                    </a:p>
                  </a:txBody>
                  <a:tcPr/>
                </a:tc>
                <a:tc>
                  <a:txBody>
                    <a:bodyPr/>
                    <a:lstStyle/>
                    <a:p>
                      <a:r>
                        <a:rPr lang="en-US" dirty="0"/>
                        <a:t>Work</a:t>
                      </a:r>
                      <a:endParaRPr lang="en-IN" dirty="0"/>
                    </a:p>
                  </a:txBody>
                  <a:tcPr/>
                </a:tc>
                <a:extLst>
                  <a:ext uri="{0D108BD9-81ED-4DB2-BD59-A6C34878D82A}">
                    <a16:rowId xmlns:a16="http://schemas.microsoft.com/office/drawing/2014/main" val="3739164892"/>
                  </a:ext>
                </a:extLst>
              </a:tr>
              <a:tr h="2077049">
                <a:tc>
                  <a:txBody>
                    <a:bodyPr/>
                    <a:lstStyle/>
                    <a:p>
                      <a:r>
                        <a:rPr lang="de-DE" sz="1800" b="0" i="0" u="none" strike="noStrike" kern="1200" dirty="0">
                          <a:solidFill>
                            <a:schemeClr val="dk1"/>
                          </a:solidFill>
                          <a:effectLst/>
                          <a:latin typeface="+mn-lt"/>
                          <a:ea typeface="+mn-ea"/>
                          <a:cs typeface="+mn-cs"/>
                        </a:rPr>
                        <a:t> N. F. F. da Silva, E. R. Hruschka, and E. R. Hruschka</a:t>
                      </a:r>
                      <a:endParaRPr lang="en-IN" dirty="0"/>
                    </a:p>
                  </a:txBody>
                  <a:tcPr/>
                </a:tc>
                <a:tc>
                  <a:txBody>
                    <a:bodyPr/>
                    <a:lstStyle/>
                    <a:p>
                      <a:r>
                        <a:rPr lang="en-IN" sz="1800" b="0" i="0" u="none" strike="noStrike" kern="1200" dirty="0">
                          <a:solidFill>
                            <a:schemeClr val="dk1"/>
                          </a:solidFill>
                          <a:effectLst/>
                          <a:latin typeface="+mn-lt"/>
                          <a:ea typeface="+mn-ea"/>
                          <a:cs typeface="+mn-cs"/>
                        </a:rPr>
                        <a:t>Tweet sentiment analysis with classifier ensembles</a:t>
                      </a:r>
                      <a:endParaRPr lang="en-IN" dirty="0"/>
                    </a:p>
                  </a:txBody>
                  <a:tcPr/>
                </a:tc>
                <a:tc>
                  <a:txBody>
                    <a:bodyPr/>
                    <a:lstStyle/>
                    <a:p>
                      <a:r>
                        <a:rPr lang="en-US" dirty="0"/>
                        <a:t>2014</a:t>
                      </a:r>
                      <a:endParaRPr lang="en-IN" dirty="0"/>
                    </a:p>
                  </a:txBody>
                  <a:tcPr/>
                </a:tc>
                <a:tc>
                  <a:txBody>
                    <a:bodyPr/>
                    <a:lstStyle/>
                    <a:p>
                      <a:r>
                        <a:rPr lang="en-US" dirty="0"/>
                        <a:t>Conference</a:t>
                      </a:r>
                      <a:endParaRPr lang="en-IN" dirty="0"/>
                    </a:p>
                  </a:txBody>
                  <a:tcPr/>
                </a:tc>
                <a:tc>
                  <a:txBody>
                    <a:bodyPr/>
                    <a:lstStyle/>
                    <a:p>
                      <a:r>
                        <a:rPr lang="en-US" sz="1400" b="0" i="0" u="none" strike="noStrike" kern="1200" dirty="0">
                          <a:solidFill>
                            <a:schemeClr val="dk1"/>
                          </a:solidFill>
                          <a:effectLst/>
                          <a:latin typeface="+mn-lt"/>
                          <a:ea typeface="+mn-ea"/>
                          <a:cs typeface="+mn-cs"/>
                        </a:rPr>
                        <a:t>The authors combine  efficiently existing sentiment analysis  methods  and  resources  focused  the  main  scopes discussed above. Their goal is to improve two major sentiment analysis  tasks: 1)  Subjectivity classification,  and 2)  Polarity classification</a:t>
                      </a:r>
                      <a:endParaRPr lang="en-IN" sz="1400" dirty="0"/>
                    </a:p>
                  </a:txBody>
                  <a:tcPr/>
                </a:tc>
                <a:extLst>
                  <a:ext uri="{0D108BD9-81ED-4DB2-BD59-A6C34878D82A}">
                    <a16:rowId xmlns:a16="http://schemas.microsoft.com/office/drawing/2014/main" val="1625391007"/>
                  </a:ext>
                </a:extLst>
              </a:tr>
              <a:tr h="2206863">
                <a:tc>
                  <a:txBody>
                    <a:bodyPr/>
                    <a:lstStyle/>
                    <a:p>
                      <a:pPr rtl="0"/>
                      <a:r>
                        <a:rPr lang="en-US" sz="1800" b="0" i="0" u="none" strike="noStrike" kern="1200" dirty="0">
                          <a:solidFill>
                            <a:schemeClr val="dk1"/>
                          </a:solidFill>
                          <a:effectLst/>
                          <a:latin typeface="+mn-lt"/>
                          <a:ea typeface="+mn-ea"/>
                          <a:cs typeface="+mn-cs"/>
                        </a:rPr>
                        <a:t>C. </a:t>
                      </a:r>
                      <a:r>
                        <a:rPr lang="en-US" sz="1800" b="0" i="0" u="none" strike="noStrike" kern="1200" dirty="0" err="1">
                          <a:solidFill>
                            <a:schemeClr val="dk1"/>
                          </a:solidFill>
                          <a:effectLst/>
                          <a:latin typeface="+mn-lt"/>
                          <a:ea typeface="+mn-ea"/>
                          <a:cs typeface="+mn-cs"/>
                        </a:rPr>
                        <a:t>Kariya</a:t>
                      </a:r>
                      <a:r>
                        <a:rPr lang="en-US" sz="1800" b="0" i="0" u="none" strike="noStrike" kern="1200" dirty="0">
                          <a:solidFill>
                            <a:schemeClr val="dk1"/>
                          </a:solidFill>
                          <a:effectLst/>
                          <a:latin typeface="+mn-lt"/>
                          <a:ea typeface="+mn-ea"/>
                          <a:cs typeface="+mn-cs"/>
                        </a:rPr>
                        <a:t> and P. </a:t>
                      </a:r>
                      <a:r>
                        <a:rPr lang="en-US" sz="1800" b="0" i="0" u="none" strike="noStrike" kern="1200" dirty="0" err="1">
                          <a:solidFill>
                            <a:schemeClr val="dk1"/>
                          </a:solidFill>
                          <a:effectLst/>
                          <a:latin typeface="+mn-lt"/>
                          <a:ea typeface="+mn-ea"/>
                          <a:cs typeface="+mn-cs"/>
                        </a:rPr>
                        <a:t>Khodke</a:t>
                      </a:r>
                      <a:endParaRPr lang="en-US" b="0" dirty="0">
                        <a:effectLst/>
                      </a:endParaRPr>
                    </a:p>
                    <a:p>
                      <a:br>
                        <a:rPr lang="en-US" dirty="0"/>
                      </a:br>
                      <a:endParaRPr lang="en-IN" dirty="0"/>
                    </a:p>
                  </a:txBody>
                  <a:tcPr/>
                </a:tc>
                <a:tc>
                  <a:txBody>
                    <a:bodyPr/>
                    <a:lstStyle/>
                    <a:p>
                      <a:pPr rtl="0"/>
                      <a:r>
                        <a:rPr lang="en-IN" sz="1800" b="0" i="0" u="none" strike="noStrike" kern="1200" dirty="0">
                          <a:solidFill>
                            <a:schemeClr val="dk1"/>
                          </a:solidFill>
                          <a:effectLst/>
                          <a:latin typeface="+mn-lt"/>
                          <a:ea typeface="+mn-ea"/>
                          <a:cs typeface="+mn-cs"/>
                        </a:rPr>
                        <a:t>Twitter sentiment analysis</a:t>
                      </a:r>
                      <a:endParaRPr lang="en-IN" b="0" dirty="0">
                        <a:effectLst/>
                      </a:endParaRPr>
                    </a:p>
                    <a:p>
                      <a:br>
                        <a:rPr lang="en-IN" dirty="0"/>
                      </a:br>
                      <a:endParaRPr lang="en-IN" dirty="0"/>
                    </a:p>
                  </a:txBody>
                  <a:tcPr/>
                </a:tc>
                <a:tc>
                  <a:txBody>
                    <a:bodyPr/>
                    <a:lstStyle/>
                    <a:p>
                      <a:r>
                        <a:rPr lang="en-US" dirty="0"/>
                        <a:t>2020</a:t>
                      </a:r>
                      <a:endParaRPr lang="en-IN" dirty="0"/>
                    </a:p>
                  </a:txBody>
                  <a:tcPr/>
                </a:tc>
                <a:tc>
                  <a:txBody>
                    <a:bodyPr/>
                    <a:lstStyle/>
                    <a:p>
                      <a:r>
                        <a:rPr lang="en-US" dirty="0"/>
                        <a:t>Conference</a:t>
                      </a:r>
                      <a:endParaRPr lang="en-IN" dirty="0"/>
                    </a:p>
                  </a:txBody>
                  <a:tcPr/>
                </a:tc>
                <a:tc>
                  <a:txBody>
                    <a:bodyPr/>
                    <a:lstStyle/>
                    <a:p>
                      <a:pPr rtl="0"/>
                      <a:r>
                        <a:rPr lang="en-US" sz="1400" b="0" i="0" u="none" strike="noStrike" kern="1200" dirty="0">
                          <a:solidFill>
                            <a:schemeClr val="dk1"/>
                          </a:solidFill>
                          <a:effectLst/>
                          <a:latin typeface="+mn-lt"/>
                          <a:ea typeface="+mn-ea"/>
                          <a:cs typeface="+mn-cs"/>
                        </a:rPr>
                        <a:t>Efficient methods are important to automatically label text data due to its noisy </a:t>
                      </a:r>
                      <a:r>
                        <a:rPr lang="en-US" sz="1400" b="0" i="0" u="none" strike="noStrike" kern="1200" dirty="0" err="1">
                          <a:solidFill>
                            <a:schemeClr val="dk1"/>
                          </a:solidFill>
                          <a:effectLst/>
                          <a:latin typeface="+mn-lt"/>
                          <a:ea typeface="+mn-ea"/>
                          <a:cs typeface="+mn-cs"/>
                        </a:rPr>
                        <a:t>nature.As</a:t>
                      </a:r>
                      <a:r>
                        <a:rPr lang="en-US" sz="1400" b="0" i="0" u="none" strike="noStrike" kern="1200" dirty="0">
                          <a:solidFill>
                            <a:schemeClr val="dk1"/>
                          </a:solidFill>
                          <a:effectLst/>
                          <a:latin typeface="+mn-lt"/>
                          <a:ea typeface="+mn-ea"/>
                          <a:cs typeface="+mn-cs"/>
                        </a:rPr>
                        <a:t> Twitter is very fast and an efficient micro-blogging examination that facilitates the end users to transmit small posts are said to be tweets.</a:t>
                      </a:r>
                      <a:endParaRPr lang="en-IN" dirty="0"/>
                    </a:p>
                  </a:txBody>
                  <a:tcPr/>
                </a:tc>
                <a:extLst>
                  <a:ext uri="{0D108BD9-81ED-4DB2-BD59-A6C34878D82A}">
                    <a16:rowId xmlns:a16="http://schemas.microsoft.com/office/drawing/2014/main" val="2170413109"/>
                  </a:ext>
                </a:extLst>
              </a:tr>
            </a:tbl>
          </a:graphicData>
        </a:graphic>
      </p:graphicFrame>
      <p:sp>
        <p:nvSpPr>
          <p:cNvPr id="7" name="Slide Number Placeholder 6">
            <a:extLst>
              <a:ext uri="{FF2B5EF4-FFF2-40B4-BE49-F238E27FC236}">
                <a16:creationId xmlns:a16="http://schemas.microsoft.com/office/drawing/2014/main" id="{49980657-1623-4DD8-B69D-ED695881CE1F}"/>
              </a:ext>
            </a:extLst>
          </p:cNvPr>
          <p:cNvSpPr>
            <a:spLocks noGrp="1"/>
          </p:cNvSpPr>
          <p:nvPr>
            <p:ph type="sldNum" sz="quarter" idx="12"/>
          </p:nvPr>
        </p:nvSpPr>
        <p:spPr/>
        <p:txBody>
          <a:bodyPr/>
          <a:lstStyle/>
          <a:p>
            <a:pPr>
              <a:defRPr/>
            </a:pPr>
            <a:fld id="{2A66A362-4403-4718-B072-B01303837876}" type="slidenum">
              <a:rPr lang="en-US" smtClean="0"/>
              <a:pPr>
                <a:defRPr/>
              </a:pPr>
              <a:t>7</a:t>
            </a:fld>
            <a:endParaRPr lang="en-US"/>
          </a:p>
        </p:txBody>
      </p:sp>
      <p:sp>
        <p:nvSpPr>
          <p:cNvPr id="8" name="Date Placeholder 7">
            <a:extLst>
              <a:ext uri="{FF2B5EF4-FFF2-40B4-BE49-F238E27FC236}">
                <a16:creationId xmlns:a16="http://schemas.microsoft.com/office/drawing/2014/main" id="{A79F19C4-3EE8-4FB1-9EBE-68B6AA32BAFF}"/>
              </a:ext>
            </a:extLst>
          </p:cNvPr>
          <p:cNvSpPr>
            <a:spLocks noGrp="1"/>
          </p:cNvSpPr>
          <p:nvPr>
            <p:ph type="dt" sz="half" idx="10"/>
          </p:nvPr>
        </p:nvSpPr>
        <p:spPr/>
        <p:txBody>
          <a:bodyPr/>
          <a:lstStyle/>
          <a:p>
            <a:pPr>
              <a:defRPr/>
            </a:pPr>
            <a:fld id="{94CA495C-2FCA-4BA1-9496-0F4797A8AE20}" type="datetime5">
              <a:rPr lang="en-US" smtClean="0"/>
              <a:t>28-Dec-21</a:t>
            </a:fld>
            <a:endParaRPr lang="en-US" dirty="0"/>
          </a:p>
        </p:txBody>
      </p:sp>
      <p:sp>
        <p:nvSpPr>
          <p:cNvPr id="10" name="Footer Placeholder 9">
            <a:extLst>
              <a:ext uri="{FF2B5EF4-FFF2-40B4-BE49-F238E27FC236}">
                <a16:creationId xmlns:a16="http://schemas.microsoft.com/office/drawing/2014/main" id="{514503B9-D559-46FD-8C24-074B8433D9F9}"/>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270097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440A-E7A1-2C49-AF44-6859E6166A48}"/>
              </a:ext>
            </a:extLst>
          </p:cNvPr>
          <p:cNvSpPr>
            <a:spLocks noGrp="1"/>
          </p:cNvSpPr>
          <p:nvPr>
            <p:ph type="title"/>
          </p:nvPr>
        </p:nvSpPr>
        <p:spPr/>
        <p:txBody>
          <a:bodyPr/>
          <a:lstStyle/>
          <a:p>
            <a:r>
              <a:rPr lang="en-US" b="1" dirty="0">
                <a:solidFill>
                  <a:srgbClr val="000097"/>
                </a:solidFill>
                <a:cs typeface="Arial"/>
              </a:rPr>
              <a:t>Literature Survey</a:t>
            </a:r>
            <a:endParaRPr lang="en-US" b="1" dirty="0">
              <a:solidFill>
                <a:srgbClr val="000097"/>
              </a:solidFill>
            </a:endParaRPr>
          </a:p>
        </p:txBody>
      </p:sp>
      <p:graphicFrame>
        <p:nvGraphicFramePr>
          <p:cNvPr id="3" name="Table 3">
            <a:extLst>
              <a:ext uri="{FF2B5EF4-FFF2-40B4-BE49-F238E27FC236}">
                <a16:creationId xmlns:a16="http://schemas.microsoft.com/office/drawing/2014/main" id="{3798BBB0-C854-4E74-A98C-129C9DED0F43}"/>
              </a:ext>
            </a:extLst>
          </p:cNvPr>
          <p:cNvGraphicFramePr>
            <a:graphicFrameLocks noGrp="1"/>
          </p:cNvGraphicFramePr>
          <p:nvPr>
            <p:extLst>
              <p:ext uri="{D42A27DB-BD31-4B8C-83A1-F6EECF244321}">
                <p14:modId xmlns:p14="http://schemas.microsoft.com/office/powerpoint/2010/main" val="3101543467"/>
              </p:ext>
            </p:extLst>
          </p:nvPr>
        </p:nvGraphicFramePr>
        <p:xfrm>
          <a:off x="-7890" y="908720"/>
          <a:ext cx="9151890" cy="5790984"/>
        </p:xfrm>
        <a:graphic>
          <a:graphicData uri="http://schemas.openxmlformats.org/drawingml/2006/table">
            <a:tbl>
              <a:tblPr firstRow="1" bandRow="1">
                <a:tableStyleId>{5C22544A-7EE6-4342-B048-85BDC9FD1C3A}</a:tableStyleId>
              </a:tblPr>
              <a:tblGrid>
                <a:gridCol w="1411538">
                  <a:extLst>
                    <a:ext uri="{9D8B030D-6E8A-4147-A177-3AD203B41FA5}">
                      <a16:colId xmlns:a16="http://schemas.microsoft.com/office/drawing/2014/main" val="2124612509"/>
                    </a:ext>
                  </a:extLst>
                </a:gridCol>
                <a:gridCol w="1800200">
                  <a:extLst>
                    <a:ext uri="{9D8B030D-6E8A-4147-A177-3AD203B41FA5}">
                      <a16:colId xmlns:a16="http://schemas.microsoft.com/office/drawing/2014/main" val="210745701"/>
                    </a:ext>
                  </a:extLst>
                </a:gridCol>
                <a:gridCol w="792088">
                  <a:extLst>
                    <a:ext uri="{9D8B030D-6E8A-4147-A177-3AD203B41FA5}">
                      <a16:colId xmlns:a16="http://schemas.microsoft.com/office/drawing/2014/main" val="3224410765"/>
                    </a:ext>
                  </a:extLst>
                </a:gridCol>
                <a:gridCol w="1656184">
                  <a:extLst>
                    <a:ext uri="{9D8B030D-6E8A-4147-A177-3AD203B41FA5}">
                      <a16:colId xmlns:a16="http://schemas.microsoft.com/office/drawing/2014/main" val="1239492243"/>
                    </a:ext>
                  </a:extLst>
                </a:gridCol>
                <a:gridCol w="3491880">
                  <a:extLst>
                    <a:ext uri="{9D8B030D-6E8A-4147-A177-3AD203B41FA5}">
                      <a16:colId xmlns:a16="http://schemas.microsoft.com/office/drawing/2014/main" val="2627901935"/>
                    </a:ext>
                  </a:extLst>
                </a:gridCol>
              </a:tblGrid>
              <a:tr h="670344">
                <a:tc>
                  <a:txBody>
                    <a:bodyPr/>
                    <a:lstStyle/>
                    <a:p>
                      <a:r>
                        <a:rPr lang="en-US" sz="1800" b="0" i="0" u="none" strike="noStrike" kern="1200" dirty="0">
                          <a:solidFill>
                            <a:schemeClr val="lt1"/>
                          </a:solidFill>
                          <a:effectLst/>
                          <a:latin typeface="+mn-lt"/>
                          <a:ea typeface="+mn-ea"/>
                          <a:cs typeface="+mn-cs"/>
                        </a:rPr>
                        <a:t>A</a:t>
                      </a:r>
                      <a:r>
                        <a:rPr lang="en-IN" sz="1800" b="0" i="0" u="none" strike="noStrike" kern="1200" dirty="0" err="1">
                          <a:solidFill>
                            <a:schemeClr val="lt1"/>
                          </a:solidFill>
                          <a:effectLst/>
                          <a:latin typeface="+mn-lt"/>
                          <a:ea typeface="+mn-ea"/>
                          <a:cs typeface="+mn-cs"/>
                        </a:rPr>
                        <a:t>uthor</a:t>
                      </a:r>
                      <a:endParaRPr lang="en-IN" dirty="0"/>
                    </a:p>
                  </a:txBody>
                  <a:tcPr/>
                </a:tc>
                <a:tc>
                  <a:txBody>
                    <a:bodyPr/>
                    <a:lstStyle/>
                    <a:p>
                      <a:r>
                        <a:rPr lang="en-US" dirty="0"/>
                        <a:t>Title</a:t>
                      </a:r>
                      <a:endParaRPr lang="en-IN" dirty="0"/>
                    </a:p>
                  </a:txBody>
                  <a:tcPr/>
                </a:tc>
                <a:tc>
                  <a:txBody>
                    <a:bodyPr/>
                    <a:lstStyle/>
                    <a:p>
                      <a:r>
                        <a:rPr lang="en-US" dirty="0"/>
                        <a:t>Year</a:t>
                      </a:r>
                      <a:endParaRPr lang="en-IN" dirty="0"/>
                    </a:p>
                  </a:txBody>
                  <a:tcPr/>
                </a:tc>
                <a:tc>
                  <a:txBody>
                    <a:bodyPr/>
                    <a:lstStyle/>
                    <a:p>
                      <a:r>
                        <a:rPr lang="en-US" dirty="0"/>
                        <a:t>Type of Paper</a:t>
                      </a:r>
                      <a:endParaRPr lang="en-IN" dirty="0"/>
                    </a:p>
                  </a:txBody>
                  <a:tcPr/>
                </a:tc>
                <a:tc>
                  <a:txBody>
                    <a:bodyPr/>
                    <a:lstStyle/>
                    <a:p>
                      <a:r>
                        <a:rPr lang="en-US" dirty="0"/>
                        <a:t>Work</a:t>
                      </a:r>
                      <a:endParaRPr lang="en-IN" dirty="0"/>
                    </a:p>
                  </a:txBody>
                  <a:tcPr/>
                </a:tc>
                <a:extLst>
                  <a:ext uri="{0D108BD9-81ED-4DB2-BD59-A6C34878D82A}">
                    <a16:rowId xmlns:a16="http://schemas.microsoft.com/office/drawing/2014/main" val="3739164892"/>
                  </a:ext>
                </a:extLst>
              </a:tr>
              <a:tr h="1669594">
                <a:tc>
                  <a:txBody>
                    <a:bodyPr/>
                    <a:lstStyle/>
                    <a:p>
                      <a:pPr rtl="0"/>
                      <a:r>
                        <a:rPr lang="it-IT" sz="1800" b="0" i="0" u="none" strike="noStrike" kern="1200" dirty="0">
                          <a:solidFill>
                            <a:schemeClr val="dk1"/>
                          </a:solidFill>
                          <a:effectLst/>
                          <a:latin typeface="+mn-lt"/>
                          <a:ea typeface="+mn-ea"/>
                          <a:cs typeface="+mn-cs"/>
                        </a:rPr>
                        <a:t>A. Al saeedi &amp; M. Zubair</a:t>
                      </a:r>
                      <a:endParaRPr lang="it-IT" b="0" dirty="0">
                        <a:effectLst/>
                      </a:endParaRPr>
                    </a:p>
                    <a:p>
                      <a:br>
                        <a:rPr lang="it-IT" dirty="0"/>
                      </a:br>
                      <a:endParaRPr lang="en-IN" dirty="0"/>
                    </a:p>
                  </a:txBody>
                  <a:tcPr/>
                </a:tc>
                <a:tc>
                  <a:txBody>
                    <a:bodyPr/>
                    <a:lstStyle/>
                    <a:p>
                      <a:pPr rtl="0"/>
                      <a:r>
                        <a:rPr lang="en-US" sz="1800" b="0" i="0" u="none" strike="noStrike" kern="1200" dirty="0">
                          <a:solidFill>
                            <a:schemeClr val="dk1"/>
                          </a:solidFill>
                          <a:effectLst/>
                          <a:latin typeface="+mn-lt"/>
                          <a:ea typeface="+mn-ea"/>
                          <a:cs typeface="+mn-cs"/>
                        </a:rPr>
                        <a:t>A study on sentiment analysis Techniques of Twitter Data</a:t>
                      </a:r>
                      <a:endParaRPr lang="en-US" b="0" dirty="0">
                        <a:effectLst/>
                      </a:endParaRPr>
                    </a:p>
                    <a:p>
                      <a:br>
                        <a:rPr lang="en-US" dirty="0"/>
                      </a:br>
                      <a:endParaRPr lang="en-IN" dirty="0"/>
                    </a:p>
                  </a:txBody>
                  <a:tcPr/>
                </a:tc>
                <a:tc>
                  <a:txBody>
                    <a:bodyPr/>
                    <a:lstStyle/>
                    <a:p>
                      <a:r>
                        <a:rPr lang="en-US" dirty="0"/>
                        <a:t>2019</a:t>
                      </a:r>
                      <a:endParaRPr lang="en-IN" dirty="0"/>
                    </a:p>
                  </a:txBody>
                  <a:tcPr/>
                </a:tc>
                <a:tc>
                  <a:txBody>
                    <a:bodyPr/>
                    <a:lstStyle/>
                    <a:p>
                      <a:r>
                        <a:rPr lang="en-US" dirty="0"/>
                        <a:t>Journal</a:t>
                      </a:r>
                      <a:endParaRPr lang="en-IN" dirty="0"/>
                    </a:p>
                  </a:txBody>
                  <a:tcPr/>
                </a:tc>
                <a:tc>
                  <a:txBody>
                    <a:bodyPr/>
                    <a:lstStyle/>
                    <a:p>
                      <a:pPr rtl="0"/>
                      <a:r>
                        <a:rPr lang="en-US" sz="1400" b="0" i="0" u="none" strike="noStrike" kern="1200" dirty="0">
                          <a:solidFill>
                            <a:schemeClr val="dk1"/>
                          </a:solidFill>
                          <a:effectLst/>
                          <a:latin typeface="+mn-lt"/>
                          <a:ea typeface="+mn-ea"/>
                          <a:cs typeface="+mn-cs"/>
                        </a:rPr>
                        <a:t>The authors analyzed various kinds of sentiment analysis that is applied on to Twitter dataset and its conclusions. The distinct approaches and conclusions of algorithm performance were compared.</a:t>
                      </a:r>
                      <a:endParaRPr lang="en-US" sz="1400" b="0" dirty="0">
                        <a:effectLst/>
                      </a:endParaRPr>
                    </a:p>
                    <a:p>
                      <a:pPr rtl="0"/>
                      <a:r>
                        <a:rPr lang="en-US" sz="1400" b="0" i="0" u="none" strike="noStrike" kern="1200" dirty="0">
                          <a:solidFill>
                            <a:schemeClr val="dk1"/>
                          </a:solidFill>
                          <a:effectLst/>
                          <a:latin typeface="+mn-lt"/>
                          <a:ea typeface="+mn-ea"/>
                          <a:cs typeface="+mn-cs"/>
                        </a:rPr>
                        <a:t>Methods used are Naive Bayes, Maximum entropy, </a:t>
                      </a:r>
                      <a:r>
                        <a:rPr lang="en-US" sz="1400" b="0" i="0" u="none" strike="noStrike" kern="1200" dirty="0" err="1">
                          <a:solidFill>
                            <a:schemeClr val="dk1"/>
                          </a:solidFill>
                          <a:effectLst/>
                          <a:latin typeface="+mn-lt"/>
                          <a:ea typeface="+mn-ea"/>
                          <a:cs typeface="+mn-cs"/>
                        </a:rPr>
                        <a:t>svm</a:t>
                      </a:r>
                      <a:r>
                        <a:rPr lang="en-US" sz="1400" b="0" i="0" u="none" strike="noStrike" kern="1200" dirty="0">
                          <a:solidFill>
                            <a:schemeClr val="dk1"/>
                          </a:solidFill>
                          <a:effectLst/>
                          <a:latin typeface="+mn-lt"/>
                          <a:ea typeface="+mn-ea"/>
                          <a:cs typeface="+mn-cs"/>
                        </a:rPr>
                        <a:t>.</a:t>
                      </a:r>
                      <a:endParaRPr lang="en-US" sz="1400" b="0" dirty="0">
                        <a:effectLst/>
                      </a:endParaRPr>
                    </a:p>
                  </a:txBody>
                  <a:tcPr/>
                </a:tc>
                <a:extLst>
                  <a:ext uri="{0D108BD9-81ED-4DB2-BD59-A6C34878D82A}">
                    <a16:rowId xmlns:a16="http://schemas.microsoft.com/office/drawing/2014/main" val="1625391007"/>
                  </a:ext>
                </a:extLst>
              </a:tr>
              <a:tr h="2580282">
                <a:tc>
                  <a:txBody>
                    <a:bodyPr/>
                    <a:lstStyle/>
                    <a:p>
                      <a:pPr rtl="0"/>
                      <a:r>
                        <a:rPr lang="en-IN" sz="1800" b="0" i="0" u="none" strike="noStrike" kern="1200" dirty="0">
                          <a:solidFill>
                            <a:schemeClr val="dk1"/>
                          </a:solidFill>
                          <a:effectLst/>
                          <a:latin typeface="+mn-lt"/>
                          <a:ea typeface="+mn-ea"/>
                          <a:cs typeface="+mn-cs"/>
                        </a:rPr>
                        <a:t> A. </a:t>
                      </a:r>
                      <a:r>
                        <a:rPr lang="en-IN" sz="1800" b="0" i="0" u="none" strike="noStrike" kern="1200" dirty="0" err="1">
                          <a:solidFill>
                            <a:schemeClr val="dk1"/>
                          </a:solidFill>
                          <a:effectLst/>
                          <a:latin typeface="+mn-lt"/>
                          <a:ea typeface="+mn-ea"/>
                          <a:cs typeface="+mn-cs"/>
                        </a:rPr>
                        <a:t>Bandhakavi</a:t>
                      </a:r>
                      <a:r>
                        <a:rPr lang="en-IN" sz="1800" b="0" i="0" u="none" strike="noStrike" kern="1200" dirty="0">
                          <a:solidFill>
                            <a:schemeClr val="dk1"/>
                          </a:solidFill>
                          <a:effectLst/>
                          <a:latin typeface="+mn-lt"/>
                          <a:ea typeface="+mn-ea"/>
                          <a:cs typeface="+mn-cs"/>
                        </a:rPr>
                        <a:t>, N. </a:t>
                      </a:r>
                      <a:r>
                        <a:rPr lang="en-IN" sz="1800" b="0" i="0" u="none" strike="noStrike" kern="1200" dirty="0" err="1">
                          <a:solidFill>
                            <a:schemeClr val="dk1"/>
                          </a:solidFill>
                          <a:effectLst/>
                          <a:latin typeface="+mn-lt"/>
                          <a:ea typeface="+mn-ea"/>
                          <a:cs typeface="+mn-cs"/>
                        </a:rPr>
                        <a:t>Wiratunga</a:t>
                      </a:r>
                      <a:r>
                        <a:rPr lang="en-IN" sz="1800" b="0" i="0" u="none" strike="noStrike" kern="1200" dirty="0">
                          <a:solidFill>
                            <a:schemeClr val="dk1"/>
                          </a:solidFill>
                          <a:effectLst/>
                          <a:latin typeface="+mn-lt"/>
                          <a:ea typeface="+mn-ea"/>
                          <a:cs typeface="+mn-cs"/>
                        </a:rPr>
                        <a:t>, D. Padmanabhan, and S. Massie</a:t>
                      </a:r>
                      <a:endParaRPr lang="en-IN" b="0" dirty="0">
                        <a:effectLst/>
                      </a:endParaRPr>
                    </a:p>
                    <a:p>
                      <a:br>
                        <a:rPr lang="en-IN" dirty="0"/>
                      </a:br>
                      <a:br>
                        <a:rPr lang="en-US" dirty="0"/>
                      </a:br>
                      <a:endParaRPr lang="en-IN" dirty="0"/>
                    </a:p>
                  </a:txBody>
                  <a:tcPr/>
                </a:tc>
                <a:tc>
                  <a:txBody>
                    <a:bodyPr/>
                    <a:lstStyle/>
                    <a:p>
                      <a:pPr rtl="0"/>
                      <a:r>
                        <a:rPr lang="en-US" sz="1800" b="0" i="0" u="none" strike="noStrike" kern="1200" dirty="0">
                          <a:solidFill>
                            <a:schemeClr val="dk1"/>
                          </a:solidFill>
                          <a:effectLst/>
                          <a:latin typeface="+mn-lt"/>
                          <a:ea typeface="+mn-ea"/>
                          <a:cs typeface="+mn-cs"/>
                        </a:rPr>
                        <a:t>Lexicon based feature extraction for emotion text classification</a:t>
                      </a:r>
                      <a:endParaRPr lang="en-US" b="0" dirty="0">
                        <a:effectLst/>
                      </a:endParaRPr>
                    </a:p>
                    <a:p>
                      <a:br>
                        <a:rPr lang="en-US" b="0" dirty="0">
                          <a:effectLst/>
                        </a:rPr>
                      </a:br>
                      <a:br>
                        <a:rPr lang="en-IN" dirty="0"/>
                      </a:br>
                      <a:endParaRPr lang="en-IN" dirty="0"/>
                    </a:p>
                  </a:txBody>
                  <a:tcPr/>
                </a:tc>
                <a:tc>
                  <a:txBody>
                    <a:bodyPr/>
                    <a:lstStyle/>
                    <a:p>
                      <a:r>
                        <a:rPr lang="en-US" dirty="0"/>
                        <a:t>2017</a:t>
                      </a:r>
                      <a:endParaRPr lang="en-IN" dirty="0"/>
                    </a:p>
                  </a:txBody>
                  <a:tcPr/>
                </a:tc>
                <a:tc>
                  <a:txBody>
                    <a:bodyPr/>
                    <a:lstStyle/>
                    <a:p>
                      <a:r>
                        <a:rPr lang="en-US" dirty="0"/>
                        <a:t>Journal</a:t>
                      </a:r>
                      <a:endParaRPr lang="en-IN" dirty="0"/>
                    </a:p>
                  </a:txBody>
                  <a:tcPr/>
                </a:tc>
                <a:tc>
                  <a:txBody>
                    <a:bodyPr/>
                    <a:lstStyle/>
                    <a:p>
                      <a:pPr rtl="0"/>
                      <a:r>
                        <a:rPr lang="en-US" sz="1400" b="0" i="0" u="none" strike="noStrike" kern="1200" dirty="0">
                          <a:solidFill>
                            <a:schemeClr val="dk1"/>
                          </a:solidFill>
                          <a:effectLst/>
                          <a:latin typeface="+mn-lt"/>
                          <a:ea typeface="+mn-ea"/>
                          <a:cs typeface="+mn-cs"/>
                        </a:rPr>
                        <a:t>The authors performed emotion-based feature extraction using domain specific lexicon generation. They captured association of words and emotions using a unigram mixture model. They used tweets that are weakly labelled to classify emotions. Their proposed architecture outperformed other state-of-the art approaches such as Latent Dirichlet Allocation and Pointwise Mutual Information.</a:t>
                      </a:r>
                      <a:endParaRPr lang="en-US" sz="1400" b="0" dirty="0">
                        <a:effectLst/>
                      </a:endParaRPr>
                    </a:p>
                    <a:p>
                      <a:br>
                        <a:rPr lang="en-US" sz="1400" dirty="0"/>
                      </a:br>
                      <a:r>
                        <a:rPr lang="en-US" sz="1400" b="0" i="0" u="none" strike="noStrike"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2170413109"/>
                  </a:ext>
                </a:extLst>
              </a:tr>
            </a:tbl>
          </a:graphicData>
        </a:graphic>
      </p:graphicFrame>
      <p:sp>
        <p:nvSpPr>
          <p:cNvPr id="5" name="Slide Number Placeholder 4">
            <a:extLst>
              <a:ext uri="{FF2B5EF4-FFF2-40B4-BE49-F238E27FC236}">
                <a16:creationId xmlns:a16="http://schemas.microsoft.com/office/drawing/2014/main" id="{C27EC811-0201-4C8B-9577-19070AC65A2B}"/>
              </a:ext>
            </a:extLst>
          </p:cNvPr>
          <p:cNvSpPr>
            <a:spLocks noGrp="1"/>
          </p:cNvSpPr>
          <p:nvPr>
            <p:ph type="sldNum" sz="quarter" idx="12"/>
          </p:nvPr>
        </p:nvSpPr>
        <p:spPr/>
        <p:txBody>
          <a:bodyPr/>
          <a:lstStyle/>
          <a:p>
            <a:pPr>
              <a:defRPr/>
            </a:pPr>
            <a:fld id="{2A66A362-4403-4718-B072-B01303837876}" type="slidenum">
              <a:rPr lang="en-US" smtClean="0"/>
              <a:pPr>
                <a:defRPr/>
              </a:pPr>
              <a:t>8</a:t>
            </a:fld>
            <a:endParaRPr lang="en-US"/>
          </a:p>
        </p:txBody>
      </p:sp>
      <p:sp>
        <p:nvSpPr>
          <p:cNvPr id="6" name="Date Placeholder 5">
            <a:extLst>
              <a:ext uri="{FF2B5EF4-FFF2-40B4-BE49-F238E27FC236}">
                <a16:creationId xmlns:a16="http://schemas.microsoft.com/office/drawing/2014/main" id="{190D0F9A-5F54-4F88-BDD3-F7C99E2210C7}"/>
              </a:ext>
            </a:extLst>
          </p:cNvPr>
          <p:cNvSpPr>
            <a:spLocks noGrp="1"/>
          </p:cNvSpPr>
          <p:nvPr>
            <p:ph type="dt" sz="half" idx="10"/>
          </p:nvPr>
        </p:nvSpPr>
        <p:spPr/>
        <p:txBody>
          <a:bodyPr/>
          <a:lstStyle/>
          <a:p>
            <a:pPr>
              <a:defRPr/>
            </a:pPr>
            <a:fld id="{CC96713A-C8FD-4643-81C4-C8B008219F85}" type="datetime5">
              <a:rPr lang="en-US" smtClean="0"/>
              <a:t>28-Dec-21</a:t>
            </a:fld>
            <a:endParaRPr lang="en-US" dirty="0"/>
          </a:p>
        </p:txBody>
      </p:sp>
      <p:sp>
        <p:nvSpPr>
          <p:cNvPr id="7" name="Footer Placeholder 6">
            <a:extLst>
              <a:ext uri="{FF2B5EF4-FFF2-40B4-BE49-F238E27FC236}">
                <a16:creationId xmlns:a16="http://schemas.microsoft.com/office/drawing/2014/main" id="{7D938FF9-2CB7-416D-836E-AC77AE9A4EF9}"/>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2186353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328C-5778-4BBD-8DCE-3A75E8EB1D56}"/>
              </a:ext>
            </a:extLst>
          </p:cNvPr>
          <p:cNvSpPr>
            <a:spLocks noGrp="1"/>
          </p:cNvSpPr>
          <p:nvPr>
            <p:ph type="title"/>
          </p:nvPr>
        </p:nvSpPr>
        <p:spPr/>
        <p:txBody>
          <a:bodyPr/>
          <a:lstStyle/>
          <a:p>
            <a:r>
              <a:rPr lang="en-US" dirty="0"/>
              <a:t>Implementation of methodology</a:t>
            </a:r>
            <a:endParaRPr lang="en-IN" dirty="0"/>
          </a:p>
        </p:txBody>
      </p:sp>
      <p:pic>
        <p:nvPicPr>
          <p:cNvPr id="8" name="Picture 7">
            <a:extLst>
              <a:ext uri="{FF2B5EF4-FFF2-40B4-BE49-F238E27FC236}">
                <a16:creationId xmlns:a16="http://schemas.microsoft.com/office/drawing/2014/main" id="{2B2CF310-982A-45A7-AB9B-F520222DAC0C}"/>
              </a:ext>
            </a:extLst>
          </p:cNvPr>
          <p:cNvPicPr>
            <a:picLocks noChangeAspect="1"/>
          </p:cNvPicPr>
          <p:nvPr/>
        </p:nvPicPr>
        <p:blipFill>
          <a:blip r:embed="rId2"/>
          <a:stretch>
            <a:fillRect/>
          </a:stretch>
        </p:blipFill>
        <p:spPr>
          <a:xfrm>
            <a:off x="683568" y="1040371"/>
            <a:ext cx="7592485" cy="4991797"/>
          </a:xfrm>
          <a:prstGeom prst="rect">
            <a:avLst/>
          </a:prstGeom>
        </p:spPr>
      </p:pic>
      <p:sp>
        <p:nvSpPr>
          <p:cNvPr id="10" name="Slide Number Placeholder 9">
            <a:extLst>
              <a:ext uri="{FF2B5EF4-FFF2-40B4-BE49-F238E27FC236}">
                <a16:creationId xmlns:a16="http://schemas.microsoft.com/office/drawing/2014/main" id="{E13C240E-57DB-43CF-9069-982FDA994D0B}"/>
              </a:ext>
            </a:extLst>
          </p:cNvPr>
          <p:cNvSpPr>
            <a:spLocks noGrp="1"/>
          </p:cNvSpPr>
          <p:nvPr>
            <p:ph type="sldNum" sz="quarter" idx="12"/>
          </p:nvPr>
        </p:nvSpPr>
        <p:spPr/>
        <p:txBody>
          <a:bodyPr/>
          <a:lstStyle/>
          <a:p>
            <a:pPr>
              <a:defRPr/>
            </a:pPr>
            <a:fld id="{2A66A362-4403-4718-B072-B01303837876}" type="slidenum">
              <a:rPr lang="en-US" smtClean="0"/>
              <a:pPr>
                <a:defRPr/>
              </a:pPr>
              <a:t>9</a:t>
            </a:fld>
            <a:endParaRPr lang="en-US"/>
          </a:p>
        </p:txBody>
      </p:sp>
      <p:sp>
        <p:nvSpPr>
          <p:cNvPr id="11" name="Date Placeholder 10">
            <a:extLst>
              <a:ext uri="{FF2B5EF4-FFF2-40B4-BE49-F238E27FC236}">
                <a16:creationId xmlns:a16="http://schemas.microsoft.com/office/drawing/2014/main" id="{9642CC8B-BEF8-4CC2-8558-A87CF4880550}"/>
              </a:ext>
            </a:extLst>
          </p:cNvPr>
          <p:cNvSpPr>
            <a:spLocks noGrp="1"/>
          </p:cNvSpPr>
          <p:nvPr>
            <p:ph type="dt" sz="half" idx="10"/>
          </p:nvPr>
        </p:nvSpPr>
        <p:spPr/>
        <p:txBody>
          <a:bodyPr/>
          <a:lstStyle/>
          <a:p>
            <a:pPr>
              <a:defRPr/>
            </a:pPr>
            <a:fld id="{144D83BC-2DF3-49F8-B3D5-00962CC9ADCB}" type="datetime5">
              <a:rPr lang="en-US" smtClean="0"/>
              <a:t>28-Dec-21</a:t>
            </a:fld>
            <a:endParaRPr lang="en-US" dirty="0"/>
          </a:p>
        </p:txBody>
      </p:sp>
      <p:sp>
        <p:nvSpPr>
          <p:cNvPr id="12" name="Footer Placeholder 11">
            <a:extLst>
              <a:ext uri="{FF2B5EF4-FFF2-40B4-BE49-F238E27FC236}">
                <a16:creationId xmlns:a16="http://schemas.microsoft.com/office/drawing/2014/main" id="{DA42AFE9-607D-4E0D-B601-1D41A1BF334A}"/>
              </a:ext>
            </a:extLst>
          </p:cNvPr>
          <p:cNvSpPr>
            <a:spLocks noGrp="1"/>
          </p:cNvSpPr>
          <p:nvPr>
            <p:ph type="ftr" sz="quarter" idx="11"/>
          </p:nvPr>
        </p:nvSpPr>
        <p:spPr/>
        <p:txBody>
          <a:bodyPr/>
          <a:lstStyle/>
          <a:p>
            <a:r>
              <a:rPr lang="en-US" altLang="en-US"/>
              <a:t>Mini Project 2nd Review</a:t>
            </a:r>
            <a:endParaRPr lang="en-US" altLang="en-US" dirty="0"/>
          </a:p>
        </p:txBody>
      </p:sp>
    </p:spTree>
    <p:extLst>
      <p:ext uri="{BB962C8B-B14F-4D97-AF65-F5344CB8AC3E}">
        <p14:creationId xmlns:p14="http://schemas.microsoft.com/office/powerpoint/2010/main" val="31663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TotalTime>
  <Words>1780</Words>
  <Application>Microsoft Office PowerPoint</Application>
  <PresentationFormat>On-screen Show (4:3)</PresentationFormat>
  <Paragraphs>211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French Script MT</vt:lpstr>
      <vt:lpstr>Lato</vt:lpstr>
      <vt:lpstr>Symbol</vt:lpstr>
      <vt:lpstr>Wingdings</vt:lpstr>
      <vt:lpstr>Default Design</vt:lpstr>
      <vt:lpstr>Emotion Recognition from Text Data Using Classification Algorithms &amp; Voting Classifier (LR-SGD)</vt:lpstr>
      <vt:lpstr>Base Paper Details</vt:lpstr>
      <vt:lpstr>Abstract</vt:lpstr>
      <vt:lpstr>Introduction</vt:lpstr>
      <vt:lpstr>Introduction</vt:lpstr>
      <vt:lpstr>Problem Statement</vt:lpstr>
      <vt:lpstr>Literature Survey</vt:lpstr>
      <vt:lpstr>Literature Survey</vt:lpstr>
      <vt:lpstr>Implementation of methodology</vt:lpstr>
      <vt:lpstr>Implementation of methodology</vt:lpstr>
      <vt:lpstr>Code</vt:lpstr>
      <vt:lpstr>Datasets</vt:lpstr>
      <vt:lpstr>Datasets</vt:lpstr>
      <vt:lpstr>Datasets</vt:lpstr>
      <vt:lpstr>Results</vt:lpstr>
      <vt:lpstr>Results</vt:lpstr>
      <vt:lpstr>Results</vt:lpstr>
      <vt:lpstr>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P.R.Naren</dc:creator>
  <cp:lastModifiedBy>Batchu Sumanth</cp:lastModifiedBy>
  <cp:revision>479</cp:revision>
  <cp:lastPrinted>2013-10-18T20:10:45Z</cp:lastPrinted>
  <dcterms:created xsi:type="dcterms:W3CDTF">1601-01-01T00:00:00Z</dcterms:created>
  <dcterms:modified xsi:type="dcterms:W3CDTF">2021-12-28T19:56:46Z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