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737374"/>
    <a:srgbClr val="CBCDCD"/>
    <a:srgbClr val="744B87"/>
    <a:srgbClr val="2E5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6C7663-ADB8-45BB-9F1D-CA219AB88578}" type="doc">
      <dgm:prSet loTypeId="urn:microsoft.com/office/officeart/2005/8/layout/hProcess9" loCatId="process" qsTypeId="urn:microsoft.com/office/officeart/2005/8/quickstyle/simple1" qsCatId="simple" csTypeId="urn:microsoft.com/office/officeart/2005/8/colors/accent1_2" csCatId="accent1" phldr="1"/>
      <dgm:spPr/>
    </dgm:pt>
    <dgm:pt modelId="{1FEB2150-75E0-4823-9DC1-8D7CC506F5AC}">
      <dgm:prSet phldrT="[Text]" custT="1"/>
      <dgm:spPr>
        <a:solidFill>
          <a:srgbClr val="FFC000"/>
        </a:solidFill>
      </dgm:spPr>
      <dgm:t>
        <a:bodyPr/>
        <a:lstStyle/>
        <a:p>
          <a:r>
            <a:rPr lang="en-IN" sz="1400" dirty="0" smtClean="0"/>
            <a:t>Host Authentication</a:t>
          </a:r>
          <a:endParaRPr lang="en-IN" sz="1400" dirty="0"/>
        </a:p>
      </dgm:t>
    </dgm:pt>
    <dgm:pt modelId="{C075CD4A-E8F6-4391-887C-0776D1359C94}" type="parTrans" cxnId="{86D72D10-FB68-460D-A76A-25A9C712154C}">
      <dgm:prSet/>
      <dgm:spPr/>
      <dgm:t>
        <a:bodyPr/>
        <a:lstStyle/>
        <a:p>
          <a:endParaRPr lang="en-IN"/>
        </a:p>
      </dgm:t>
    </dgm:pt>
    <dgm:pt modelId="{CF866CAB-239B-448F-8D5E-5BA59D78CF13}" type="sibTrans" cxnId="{86D72D10-FB68-460D-A76A-25A9C712154C}">
      <dgm:prSet/>
      <dgm:spPr/>
      <dgm:t>
        <a:bodyPr/>
        <a:lstStyle/>
        <a:p>
          <a:endParaRPr lang="en-IN"/>
        </a:p>
      </dgm:t>
    </dgm:pt>
    <dgm:pt modelId="{FED7054E-9427-447D-83EE-1904338760AF}">
      <dgm:prSet phldrT="[Text]" custT="1"/>
      <dgm:spPr>
        <a:solidFill>
          <a:schemeClr val="tx2">
            <a:lumMod val="60000"/>
            <a:lumOff val="40000"/>
          </a:schemeClr>
        </a:solidFill>
      </dgm:spPr>
      <dgm:t>
        <a:bodyPr/>
        <a:lstStyle/>
        <a:p>
          <a:r>
            <a:rPr lang="en-IN" sz="1400" dirty="0" smtClean="0"/>
            <a:t>OTP verification through SMTP mail </a:t>
          </a:r>
          <a:endParaRPr lang="en-IN" sz="1400" dirty="0"/>
        </a:p>
      </dgm:t>
    </dgm:pt>
    <dgm:pt modelId="{DED23FD9-D6B2-4705-B3CC-3E5B38E01B46}" type="parTrans" cxnId="{E735F495-8224-4500-A417-FCA8A81DD334}">
      <dgm:prSet/>
      <dgm:spPr/>
      <dgm:t>
        <a:bodyPr/>
        <a:lstStyle/>
        <a:p>
          <a:endParaRPr lang="en-IN"/>
        </a:p>
      </dgm:t>
    </dgm:pt>
    <dgm:pt modelId="{80A3BADB-2E90-4602-8E73-BC69FE78C63A}" type="sibTrans" cxnId="{E735F495-8224-4500-A417-FCA8A81DD334}">
      <dgm:prSet/>
      <dgm:spPr/>
      <dgm:t>
        <a:bodyPr/>
        <a:lstStyle/>
        <a:p>
          <a:endParaRPr lang="en-IN"/>
        </a:p>
      </dgm:t>
    </dgm:pt>
    <dgm:pt modelId="{5DACC198-5732-486A-9EA2-9E0F3973B943}">
      <dgm:prSet phldrT="[Text]" custT="1"/>
      <dgm:spPr>
        <a:solidFill>
          <a:srgbClr val="92D050"/>
        </a:solidFill>
      </dgm:spPr>
      <dgm:t>
        <a:bodyPr/>
        <a:lstStyle/>
        <a:p>
          <a:r>
            <a:rPr lang="en-IN" sz="1400" dirty="0" smtClean="0"/>
            <a:t>Chat room created &amp; </a:t>
          </a:r>
          <a:r>
            <a:rPr lang="en-IN" sz="1400" dirty="0" err="1" smtClean="0"/>
            <a:t>binded</a:t>
          </a:r>
          <a:r>
            <a:rPr lang="en-IN" sz="1400" dirty="0" smtClean="0"/>
            <a:t> to local IP</a:t>
          </a:r>
          <a:endParaRPr lang="en-IN" sz="1400" dirty="0"/>
        </a:p>
      </dgm:t>
    </dgm:pt>
    <dgm:pt modelId="{6E5DFE52-B231-4E4A-A76D-25F5015DC39A}" type="parTrans" cxnId="{21B5276C-4285-4CF3-9A49-12C0303C439C}">
      <dgm:prSet/>
      <dgm:spPr/>
      <dgm:t>
        <a:bodyPr/>
        <a:lstStyle/>
        <a:p>
          <a:endParaRPr lang="en-IN"/>
        </a:p>
      </dgm:t>
    </dgm:pt>
    <dgm:pt modelId="{C76455BB-70EB-437C-B4D7-7B402CA55FFD}" type="sibTrans" cxnId="{21B5276C-4285-4CF3-9A49-12C0303C439C}">
      <dgm:prSet/>
      <dgm:spPr/>
      <dgm:t>
        <a:bodyPr/>
        <a:lstStyle/>
        <a:p>
          <a:endParaRPr lang="en-IN"/>
        </a:p>
      </dgm:t>
    </dgm:pt>
    <dgm:pt modelId="{DDD9367F-23CC-4A6A-AEFC-EE6270447BA5}" type="pres">
      <dgm:prSet presAssocID="{296C7663-ADB8-45BB-9F1D-CA219AB88578}" presName="CompostProcess" presStyleCnt="0">
        <dgm:presLayoutVars>
          <dgm:dir/>
          <dgm:resizeHandles val="exact"/>
        </dgm:presLayoutVars>
      </dgm:prSet>
      <dgm:spPr/>
    </dgm:pt>
    <dgm:pt modelId="{B17C3421-9CD8-4468-AC73-3EB7DD7EC33D}" type="pres">
      <dgm:prSet presAssocID="{296C7663-ADB8-45BB-9F1D-CA219AB88578}" presName="arrow" presStyleLbl="bgShp" presStyleIdx="0" presStyleCnt="1" custLinFactNeighborX="-1759" custLinFactNeighborY="19273"/>
      <dgm:spPr>
        <a:blipFill rotWithShape="0">
          <a:blip xmlns:r="http://schemas.openxmlformats.org/officeDocument/2006/relationships" r:embed="rId1"/>
          <a:stretch>
            <a:fillRect/>
          </a:stretch>
        </a:blipFill>
      </dgm:spPr>
      <dgm:t>
        <a:bodyPr/>
        <a:lstStyle/>
        <a:p>
          <a:endParaRPr lang="en-IN"/>
        </a:p>
      </dgm:t>
    </dgm:pt>
    <dgm:pt modelId="{6E8B96F2-8B9E-44F3-9DEF-620577FD7853}" type="pres">
      <dgm:prSet presAssocID="{296C7663-ADB8-45BB-9F1D-CA219AB88578}" presName="linearProcess" presStyleCnt="0"/>
      <dgm:spPr/>
    </dgm:pt>
    <dgm:pt modelId="{7BBA7E12-19A8-4225-A501-87D9902B8410}" type="pres">
      <dgm:prSet presAssocID="{1FEB2150-75E0-4823-9DC1-8D7CC506F5AC}" presName="textNode" presStyleLbl="node1" presStyleIdx="0" presStyleCnt="3" custScaleY="130000">
        <dgm:presLayoutVars>
          <dgm:bulletEnabled val="1"/>
        </dgm:presLayoutVars>
      </dgm:prSet>
      <dgm:spPr/>
      <dgm:t>
        <a:bodyPr/>
        <a:lstStyle/>
        <a:p>
          <a:endParaRPr lang="en-IN"/>
        </a:p>
      </dgm:t>
    </dgm:pt>
    <dgm:pt modelId="{5743E7C6-756C-4DEE-A1F8-F198F2D513CC}" type="pres">
      <dgm:prSet presAssocID="{CF866CAB-239B-448F-8D5E-5BA59D78CF13}" presName="sibTrans" presStyleCnt="0"/>
      <dgm:spPr/>
    </dgm:pt>
    <dgm:pt modelId="{03498314-FD14-4C1C-9F25-405C5BB10F9A}" type="pres">
      <dgm:prSet presAssocID="{FED7054E-9427-447D-83EE-1904338760AF}" presName="textNode" presStyleLbl="node1" presStyleIdx="1" presStyleCnt="3" custScaleY="137272">
        <dgm:presLayoutVars>
          <dgm:bulletEnabled val="1"/>
        </dgm:presLayoutVars>
      </dgm:prSet>
      <dgm:spPr/>
      <dgm:t>
        <a:bodyPr/>
        <a:lstStyle/>
        <a:p>
          <a:endParaRPr lang="en-IN"/>
        </a:p>
      </dgm:t>
    </dgm:pt>
    <dgm:pt modelId="{62DA6D3A-8811-4909-A920-CCAE360A5C8E}" type="pres">
      <dgm:prSet presAssocID="{80A3BADB-2E90-4602-8E73-BC69FE78C63A}" presName="sibTrans" presStyleCnt="0"/>
      <dgm:spPr/>
    </dgm:pt>
    <dgm:pt modelId="{86C608EB-CCAC-4072-AFB0-99FD055AB76D}" type="pres">
      <dgm:prSet presAssocID="{5DACC198-5732-486A-9EA2-9E0F3973B943}" presName="textNode" presStyleLbl="node1" presStyleIdx="2" presStyleCnt="3" custScaleY="146884">
        <dgm:presLayoutVars>
          <dgm:bulletEnabled val="1"/>
        </dgm:presLayoutVars>
      </dgm:prSet>
      <dgm:spPr/>
      <dgm:t>
        <a:bodyPr/>
        <a:lstStyle/>
        <a:p>
          <a:endParaRPr lang="en-IN"/>
        </a:p>
      </dgm:t>
    </dgm:pt>
  </dgm:ptLst>
  <dgm:cxnLst>
    <dgm:cxn modelId="{E38596A6-BA3A-450D-8BE4-3A4F4C3D5A1C}" type="presOf" srcId="{FED7054E-9427-447D-83EE-1904338760AF}" destId="{03498314-FD14-4C1C-9F25-405C5BB10F9A}" srcOrd="0" destOrd="0" presId="urn:microsoft.com/office/officeart/2005/8/layout/hProcess9"/>
    <dgm:cxn modelId="{E735F495-8224-4500-A417-FCA8A81DD334}" srcId="{296C7663-ADB8-45BB-9F1D-CA219AB88578}" destId="{FED7054E-9427-447D-83EE-1904338760AF}" srcOrd="1" destOrd="0" parTransId="{DED23FD9-D6B2-4705-B3CC-3E5B38E01B46}" sibTransId="{80A3BADB-2E90-4602-8E73-BC69FE78C63A}"/>
    <dgm:cxn modelId="{2F97217C-0A89-4B82-A2E1-C0B417F7F827}" type="presOf" srcId="{1FEB2150-75E0-4823-9DC1-8D7CC506F5AC}" destId="{7BBA7E12-19A8-4225-A501-87D9902B8410}" srcOrd="0" destOrd="0" presId="urn:microsoft.com/office/officeart/2005/8/layout/hProcess9"/>
    <dgm:cxn modelId="{22505E09-B2EC-47BB-AC32-CF70C8880DAC}" type="presOf" srcId="{5DACC198-5732-486A-9EA2-9E0F3973B943}" destId="{86C608EB-CCAC-4072-AFB0-99FD055AB76D}" srcOrd="0" destOrd="0" presId="urn:microsoft.com/office/officeart/2005/8/layout/hProcess9"/>
    <dgm:cxn modelId="{86D72D10-FB68-460D-A76A-25A9C712154C}" srcId="{296C7663-ADB8-45BB-9F1D-CA219AB88578}" destId="{1FEB2150-75E0-4823-9DC1-8D7CC506F5AC}" srcOrd="0" destOrd="0" parTransId="{C075CD4A-E8F6-4391-887C-0776D1359C94}" sibTransId="{CF866CAB-239B-448F-8D5E-5BA59D78CF13}"/>
    <dgm:cxn modelId="{21B5276C-4285-4CF3-9A49-12C0303C439C}" srcId="{296C7663-ADB8-45BB-9F1D-CA219AB88578}" destId="{5DACC198-5732-486A-9EA2-9E0F3973B943}" srcOrd="2" destOrd="0" parTransId="{6E5DFE52-B231-4E4A-A76D-25F5015DC39A}" sibTransId="{C76455BB-70EB-437C-B4D7-7B402CA55FFD}"/>
    <dgm:cxn modelId="{C0236308-0033-4C74-B8A2-B751E31CF2F3}" type="presOf" srcId="{296C7663-ADB8-45BB-9F1D-CA219AB88578}" destId="{DDD9367F-23CC-4A6A-AEFC-EE6270447BA5}" srcOrd="0" destOrd="0" presId="urn:microsoft.com/office/officeart/2005/8/layout/hProcess9"/>
    <dgm:cxn modelId="{5B209DE5-B5B7-424B-A8B6-93CBA119C77B}" type="presParOf" srcId="{DDD9367F-23CC-4A6A-AEFC-EE6270447BA5}" destId="{B17C3421-9CD8-4468-AC73-3EB7DD7EC33D}" srcOrd="0" destOrd="0" presId="urn:microsoft.com/office/officeart/2005/8/layout/hProcess9"/>
    <dgm:cxn modelId="{EC7F979C-07E9-4667-A568-66BE5E54A0F8}" type="presParOf" srcId="{DDD9367F-23CC-4A6A-AEFC-EE6270447BA5}" destId="{6E8B96F2-8B9E-44F3-9DEF-620577FD7853}" srcOrd="1" destOrd="0" presId="urn:microsoft.com/office/officeart/2005/8/layout/hProcess9"/>
    <dgm:cxn modelId="{CA11E7AE-B9EB-46C5-BB5E-544BBC4961BD}" type="presParOf" srcId="{6E8B96F2-8B9E-44F3-9DEF-620577FD7853}" destId="{7BBA7E12-19A8-4225-A501-87D9902B8410}" srcOrd="0" destOrd="0" presId="urn:microsoft.com/office/officeart/2005/8/layout/hProcess9"/>
    <dgm:cxn modelId="{C4D8A5E0-B9A6-4A3F-8FD5-AD3AFFD926B9}" type="presParOf" srcId="{6E8B96F2-8B9E-44F3-9DEF-620577FD7853}" destId="{5743E7C6-756C-4DEE-A1F8-F198F2D513CC}" srcOrd="1" destOrd="0" presId="urn:microsoft.com/office/officeart/2005/8/layout/hProcess9"/>
    <dgm:cxn modelId="{CAD1C6C3-AA21-4CE1-B87B-A3DDF373DB05}" type="presParOf" srcId="{6E8B96F2-8B9E-44F3-9DEF-620577FD7853}" destId="{03498314-FD14-4C1C-9F25-405C5BB10F9A}" srcOrd="2" destOrd="0" presId="urn:microsoft.com/office/officeart/2005/8/layout/hProcess9"/>
    <dgm:cxn modelId="{06F46E2D-9845-42A0-A67F-56443947FDA3}" type="presParOf" srcId="{6E8B96F2-8B9E-44F3-9DEF-620577FD7853}" destId="{62DA6D3A-8811-4909-A920-CCAE360A5C8E}" srcOrd="3" destOrd="0" presId="urn:microsoft.com/office/officeart/2005/8/layout/hProcess9"/>
    <dgm:cxn modelId="{019F7935-3FFF-4D7E-89C1-9BE52312EC95}" type="presParOf" srcId="{6E8B96F2-8B9E-44F3-9DEF-620577FD7853}" destId="{86C608EB-CCAC-4072-AFB0-99FD055AB76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6C7663-ADB8-45BB-9F1D-CA219AB88578}" type="doc">
      <dgm:prSet loTypeId="urn:microsoft.com/office/officeart/2005/8/layout/hProcess9" loCatId="process" qsTypeId="urn:microsoft.com/office/officeart/2005/8/quickstyle/simple1" qsCatId="simple" csTypeId="urn:microsoft.com/office/officeart/2005/8/colors/accent1_2" csCatId="accent1" phldr="1"/>
      <dgm:spPr/>
    </dgm:pt>
    <dgm:pt modelId="{1FEB2150-75E0-4823-9DC1-8D7CC506F5AC}">
      <dgm:prSet phldrT="[Text]" custT="1"/>
      <dgm:spPr>
        <a:solidFill>
          <a:srgbClr val="FFC000"/>
        </a:solidFill>
      </dgm:spPr>
      <dgm:t>
        <a:bodyPr/>
        <a:lstStyle/>
        <a:p>
          <a:r>
            <a:rPr lang="en-IN" sz="1400" dirty="0" smtClean="0"/>
            <a:t>Client Authentication</a:t>
          </a:r>
          <a:endParaRPr lang="en-IN" sz="1400" dirty="0"/>
        </a:p>
      </dgm:t>
    </dgm:pt>
    <dgm:pt modelId="{C075CD4A-E8F6-4391-887C-0776D1359C94}" type="parTrans" cxnId="{86D72D10-FB68-460D-A76A-25A9C712154C}">
      <dgm:prSet/>
      <dgm:spPr/>
      <dgm:t>
        <a:bodyPr/>
        <a:lstStyle/>
        <a:p>
          <a:endParaRPr lang="en-IN"/>
        </a:p>
      </dgm:t>
    </dgm:pt>
    <dgm:pt modelId="{CF866CAB-239B-448F-8D5E-5BA59D78CF13}" type="sibTrans" cxnId="{86D72D10-FB68-460D-A76A-25A9C712154C}">
      <dgm:prSet/>
      <dgm:spPr/>
      <dgm:t>
        <a:bodyPr/>
        <a:lstStyle/>
        <a:p>
          <a:endParaRPr lang="en-IN"/>
        </a:p>
      </dgm:t>
    </dgm:pt>
    <dgm:pt modelId="{FED7054E-9427-447D-83EE-1904338760AF}">
      <dgm:prSet phldrT="[Text]" custT="1"/>
      <dgm:spPr>
        <a:solidFill>
          <a:schemeClr val="tx2">
            <a:lumMod val="60000"/>
            <a:lumOff val="40000"/>
          </a:schemeClr>
        </a:solidFill>
      </dgm:spPr>
      <dgm:t>
        <a:bodyPr/>
        <a:lstStyle/>
        <a:p>
          <a:r>
            <a:rPr lang="en-IN" sz="1400" dirty="0" smtClean="0"/>
            <a:t>OTP verification through </a:t>
          </a:r>
          <a:r>
            <a:rPr lang="en-IN" sz="1400" dirty="0" err="1" smtClean="0"/>
            <a:t>smtp</a:t>
          </a:r>
          <a:r>
            <a:rPr lang="en-IN" sz="1400" dirty="0" smtClean="0"/>
            <a:t> mail </a:t>
          </a:r>
          <a:endParaRPr lang="en-IN" sz="1400" dirty="0"/>
        </a:p>
      </dgm:t>
    </dgm:pt>
    <dgm:pt modelId="{DED23FD9-D6B2-4705-B3CC-3E5B38E01B46}" type="parTrans" cxnId="{E735F495-8224-4500-A417-FCA8A81DD334}">
      <dgm:prSet/>
      <dgm:spPr/>
      <dgm:t>
        <a:bodyPr/>
        <a:lstStyle/>
        <a:p>
          <a:endParaRPr lang="en-IN"/>
        </a:p>
      </dgm:t>
    </dgm:pt>
    <dgm:pt modelId="{80A3BADB-2E90-4602-8E73-BC69FE78C63A}" type="sibTrans" cxnId="{E735F495-8224-4500-A417-FCA8A81DD334}">
      <dgm:prSet/>
      <dgm:spPr/>
      <dgm:t>
        <a:bodyPr/>
        <a:lstStyle/>
        <a:p>
          <a:endParaRPr lang="en-IN"/>
        </a:p>
      </dgm:t>
    </dgm:pt>
    <dgm:pt modelId="{5DACC198-5732-486A-9EA2-9E0F3973B943}">
      <dgm:prSet phldrT="[Text]" custT="1"/>
      <dgm:spPr>
        <a:solidFill>
          <a:srgbClr val="92D050"/>
        </a:solidFill>
      </dgm:spPr>
      <dgm:t>
        <a:bodyPr/>
        <a:lstStyle/>
        <a:p>
          <a:r>
            <a:rPr lang="en-IN" sz="1400" dirty="0" smtClean="0"/>
            <a:t>Client joined in the chatroom and enter his details</a:t>
          </a:r>
          <a:endParaRPr lang="en-IN" sz="1400" dirty="0"/>
        </a:p>
      </dgm:t>
    </dgm:pt>
    <dgm:pt modelId="{6E5DFE52-B231-4E4A-A76D-25F5015DC39A}" type="parTrans" cxnId="{21B5276C-4285-4CF3-9A49-12C0303C439C}">
      <dgm:prSet/>
      <dgm:spPr/>
      <dgm:t>
        <a:bodyPr/>
        <a:lstStyle/>
        <a:p>
          <a:endParaRPr lang="en-IN"/>
        </a:p>
      </dgm:t>
    </dgm:pt>
    <dgm:pt modelId="{C76455BB-70EB-437C-B4D7-7B402CA55FFD}" type="sibTrans" cxnId="{21B5276C-4285-4CF3-9A49-12C0303C439C}">
      <dgm:prSet/>
      <dgm:spPr/>
      <dgm:t>
        <a:bodyPr/>
        <a:lstStyle/>
        <a:p>
          <a:endParaRPr lang="en-IN"/>
        </a:p>
      </dgm:t>
    </dgm:pt>
    <dgm:pt modelId="{DDD9367F-23CC-4A6A-AEFC-EE6270447BA5}" type="pres">
      <dgm:prSet presAssocID="{296C7663-ADB8-45BB-9F1D-CA219AB88578}" presName="CompostProcess" presStyleCnt="0">
        <dgm:presLayoutVars>
          <dgm:dir/>
          <dgm:resizeHandles val="exact"/>
        </dgm:presLayoutVars>
      </dgm:prSet>
      <dgm:spPr/>
    </dgm:pt>
    <dgm:pt modelId="{B17C3421-9CD8-4468-AC73-3EB7DD7EC33D}" type="pres">
      <dgm:prSet presAssocID="{296C7663-ADB8-45BB-9F1D-CA219AB88578}" presName="arrow" presStyleLbl="bgShp" presStyleIdx="0" presStyleCnt="1" custLinFactX="7130" custLinFactNeighborX="100000" custLinFactNeighborY="-8598"/>
      <dgm:spPr>
        <a:blipFill rotWithShape="0">
          <a:blip xmlns:r="http://schemas.openxmlformats.org/officeDocument/2006/relationships" r:embed="rId1"/>
          <a:stretch>
            <a:fillRect/>
          </a:stretch>
        </a:blipFill>
      </dgm:spPr>
      <dgm:t>
        <a:bodyPr/>
        <a:lstStyle/>
        <a:p>
          <a:endParaRPr lang="en-IN"/>
        </a:p>
      </dgm:t>
    </dgm:pt>
    <dgm:pt modelId="{6E8B96F2-8B9E-44F3-9DEF-620577FD7853}" type="pres">
      <dgm:prSet presAssocID="{296C7663-ADB8-45BB-9F1D-CA219AB88578}" presName="linearProcess" presStyleCnt="0"/>
      <dgm:spPr/>
    </dgm:pt>
    <dgm:pt modelId="{7BBA7E12-19A8-4225-A501-87D9902B8410}" type="pres">
      <dgm:prSet presAssocID="{1FEB2150-75E0-4823-9DC1-8D7CC506F5AC}" presName="textNode" presStyleLbl="node1" presStyleIdx="0" presStyleCnt="3" custScaleY="130000">
        <dgm:presLayoutVars>
          <dgm:bulletEnabled val="1"/>
        </dgm:presLayoutVars>
      </dgm:prSet>
      <dgm:spPr/>
      <dgm:t>
        <a:bodyPr/>
        <a:lstStyle/>
        <a:p>
          <a:endParaRPr lang="en-IN"/>
        </a:p>
      </dgm:t>
    </dgm:pt>
    <dgm:pt modelId="{5743E7C6-756C-4DEE-A1F8-F198F2D513CC}" type="pres">
      <dgm:prSet presAssocID="{CF866CAB-239B-448F-8D5E-5BA59D78CF13}" presName="sibTrans" presStyleCnt="0"/>
      <dgm:spPr/>
    </dgm:pt>
    <dgm:pt modelId="{03498314-FD14-4C1C-9F25-405C5BB10F9A}" type="pres">
      <dgm:prSet presAssocID="{FED7054E-9427-447D-83EE-1904338760AF}" presName="textNode" presStyleLbl="node1" presStyleIdx="1" presStyleCnt="3" custScaleY="137272" custLinFactNeighborX="6800">
        <dgm:presLayoutVars>
          <dgm:bulletEnabled val="1"/>
        </dgm:presLayoutVars>
      </dgm:prSet>
      <dgm:spPr/>
      <dgm:t>
        <a:bodyPr/>
        <a:lstStyle/>
        <a:p>
          <a:endParaRPr lang="en-IN"/>
        </a:p>
      </dgm:t>
    </dgm:pt>
    <dgm:pt modelId="{62DA6D3A-8811-4909-A920-CCAE360A5C8E}" type="pres">
      <dgm:prSet presAssocID="{80A3BADB-2E90-4602-8E73-BC69FE78C63A}" presName="sibTrans" presStyleCnt="0"/>
      <dgm:spPr/>
    </dgm:pt>
    <dgm:pt modelId="{86C608EB-CCAC-4072-AFB0-99FD055AB76D}" type="pres">
      <dgm:prSet presAssocID="{5DACC198-5732-486A-9EA2-9E0F3973B943}" presName="textNode" presStyleLbl="node1" presStyleIdx="2" presStyleCnt="3" custScaleX="114256" custScaleY="146884">
        <dgm:presLayoutVars>
          <dgm:bulletEnabled val="1"/>
        </dgm:presLayoutVars>
      </dgm:prSet>
      <dgm:spPr/>
      <dgm:t>
        <a:bodyPr/>
        <a:lstStyle/>
        <a:p>
          <a:endParaRPr lang="en-IN"/>
        </a:p>
      </dgm:t>
    </dgm:pt>
  </dgm:ptLst>
  <dgm:cxnLst>
    <dgm:cxn modelId="{E735F495-8224-4500-A417-FCA8A81DD334}" srcId="{296C7663-ADB8-45BB-9F1D-CA219AB88578}" destId="{FED7054E-9427-447D-83EE-1904338760AF}" srcOrd="1" destOrd="0" parTransId="{DED23FD9-D6B2-4705-B3CC-3E5B38E01B46}" sibTransId="{80A3BADB-2E90-4602-8E73-BC69FE78C63A}"/>
    <dgm:cxn modelId="{86D72D10-FB68-460D-A76A-25A9C712154C}" srcId="{296C7663-ADB8-45BB-9F1D-CA219AB88578}" destId="{1FEB2150-75E0-4823-9DC1-8D7CC506F5AC}" srcOrd="0" destOrd="0" parTransId="{C075CD4A-E8F6-4391-887C-0776D1359C94}" sibTransId="{CF866CAB-239B-448F-8D5E-5BA59D78CF13}"/>
    <dgm:cxn modelId="{21B5276C-4285-4CF3-9A49-12C0303C439C}" srcId="{296C7663-ADB8-45BB-9F1D-CA219AB88578}" destId="{5DACC198-5732-486A-9EA2-9E0F3973B943}" srcOrd="2" destOrd="0" parTransId="{6E5DFE52-B231-4E4A-A76D-25F5015DC39A}" sibTransId="{C76455BB-70EB-437C-B4D7-7B402CA55FFD}"/>
    <dgm:cxn modelId="{13F7C666-FB45-4208-8A93-38966C9F4FC9}" type="presOf" srcId="{FED7054E-9427-447D-83EE-1904338760AF}" destId="{03498314-FD14-4C1C-9F25-405C5BB10F9A}" srcOrd="0" destOrd="0" presId="urn:microsoft.com/office/officeart/2005/8/layout/hProcess9"/>
    <dgm:cxn modelId="{A2330C44-FF77-4002-A6B3-DDEF30CF7924}" type="presOf" srcId="{5DACC198-5732-486A-9EA2-9E0F3973B943}" destId="{86C608EB-CCAC-4072-AFB0-99FD055AB76D}" srcOrd="0" destOrd="0" presId="urn:microsoft.com/office/officeart/2005/8/layout/hProcess9"/>
    <dgm:cxn modelId="{78672BEB-1B6A-4E1F-BB6B-1E97585289A2}" type="presOf" srcId="{296C7663-ADB8-45BB-9F1D-CA219AB88578}" destId="{DDD9367F-23CC-4A6A-AEFC-EE6270447BA5}" srcOrd="0" destOrd="0" presId="urn:microsoft.com/office/officeart/2005/8/layout/hProcess9"/>
    <dgm:cxn modelId="{8B2EF5FD-94CD-4021-A929-1A44F319F3E0}" type="presOf" srcId="{1FEB2150-75E0-4823-9DC1-8D7CC506F5AC}" destId="{7BBA7E12-19A8-4225-A501-87D9902B8410}" srcOrd="0" destOrd="0" presId="urn:microsoft.com/office/officeart/2005/8/layout/hProcess9"/>
    <dgm:cxn modelId="{24C8CC9A-2470-44C3-A413-43978AAB4842}" type="presParOf" srcId="{DDD9367F-23CC-4A6A-AEFC-EE6270447BA5}" destId="{B17C3421-9CD8-4468-AC73-3EB7DD7EC33D}" srcOrd="0" destOrd="0" presId="urn:microsoft.com/office/officeart/2005/8/layout/hProcess9"/>
    <dgm:cxn modelId="{D5755EE7-E2D4-4520-A711-1209CE2F85B5}" type="presParOf" srcId="{DDD9367F-23CC-4A6A-AEFC-EE6270447BA5}" destId="{6E8B96F2-8B9E-44F3-9DEF-620577FD7853}" srcOrd="1" destOrd="0" presId="urn:microsoft.com/office/officeart/2005/8/layout/hProcess9"/>
    <dgm:cxn modelId="{1E2CBEA5-9F8E-4248-9D17-6D970A61B4F9}" type="presParOf" srcId="{6E8B96F2-8B9E-44F3-9DEF-620577FD7853}" destId="{7BBA7E12-19A8-4225-A501-87D9902B8410}" srcOrd="0" destOrd="0" presId="urn:microsoft.com/office/officeart/2005/8/layout/hProcess9"/>
    <dgm:cxn modelId="{477D9745-7698-45D6-9912-719DDEE4E54D}" type="presParOf" srcId="{6E8B96F2-8B9E-44F3-9DEF-620577FD7853}" destId="{5743E7C6-756C-4DEE-A1F8-F198F2D513CC}" srcOrd="1" destOrd="0" presId="urn:microsoft.com/office/officeart/2005/8/layout/hProcess9"/>
    <dgm:cxn modelId="{21A2F4C0-6BB3-4E18-9DA0-1FCC22C839C9}" type="presParOf" srcId="{6E8B96F2-8B9E-44F3-9DEF-620577FD7853}" destId="{03498314-FD14-4C1C-9F25-405C5BB10F9A}" srcOrd="2" destOrd="0" presId="urn:microsoft.com/office/officeart/2005/8/layout/hProcess9"/>
    <dgm:cxn modelId="{CDD3468A-453B-42E2-9D7A-3FB2102F6784}" type="presParOf" srcId="{6E8B96F2-8B9E-44F3-9DEF-620577FD7853}" destId="{62DA6D3A-8811-4909-A920-CCAE360A5C8E}" srcOrd="3" destOrd="0" presId="urn:microsoft.com/office/officeart/2005/8/layout/hProcess9"/>
    <dgm:cxn modelId="{6BEE094C-57C4-41C7-B43B-41590D402627}" type="presParOf" srcId="{6E8B96F2-8B9E-44F3-9DEF-620577FD7853}" destId="{86C608EB-CCAC-4072-AFB0-99FD055AB76D}"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C7663-ADB8-45BB-9F1D-CA219AB88578}" type="doc">
      <dgm:prSet loTypeId="urn:microsoft.com/office/officeart/2005/8/layout/hProcess9" loCatId="process" qsTypeId="urn:microsoft.com/office/officeart/2005/8/quickstyle/simple1" qsCatId="simple" csTypeId="urn:microsoft.com/office/officeart/2005/8/colors/accent1_2" csCatId="accent1" phldr="1"/>
      <dgm:spPr/>
    </dgm:pt>
    <dgm:pt modelId="{1FEB2150-75E0-4823-9DC1-8D7CC506F5AC}">
      <dgm:prSet phldrT="[Text]" custT="1"/>
      <dgm:spPr>
        <a:solidFill>
          <a:srgbClr val="FFC000"/>
        </a:solidFill>
      </dgm:spPr>
      <dgm:t>
        <a:bodyPr/>
        <a:lstStyle/>
        <a:p>
          <a:r>
            <a:rPr lang="en-IN" sz="1400" dirty="0" smtClean="0"/>
            <a:t>All the participant’s</a:t>
          </a:r>
        </a:p>
        <a:p>
          <a:r>
            <a:rPr lang="en-IN" sz="1400" dirty="0" smtClean="0"/>
            <a:t>of the chatroom receives the message </a:t>
          </a:r>
        </a:p>
      </dgm:t>
    </dgm:pt>
    <dgm:pt modelId="{C075CD4A-E8F6-4391-887C-0776D1359C94}" type="parTrans" cxnId="{86D72D10-FB68-460D-A76A-25A9C712154C}">
      <dgm:prSet/>
      <dgm:spPr/>
      <dgm:t>
        <a:bodyPr/>
        <a:lstStyle/>
        <a:p>
          <a:endParaRPr lang="en-IN"/>
        </a:p>
      </dgm:t>
    </dgm:pt>
    <dgm:pt modelId="{CF866CAB-239B-448F-8D5E-5BA59D78CF13}" type="sibTrans" cxnId="{86D72D10-FB68-460D-A76A-25A9C712154C}">
      <dgm:prSet/>
      <dgm:spPr/>
      <dgm:t>
        <a:bodyPr/>
        <a:lstStyle/>
        <a:p>
          <a:endParaRPr lang="en-IN"/>
        </a:p>
      </dgm:t>
    </dgm:pt>
    <dgm:pt modelId="{FED7054E-9427-447D-83EE-1904338760AF}">
      <dgm:prSet phldrT="[Text]" custT="1"/>
      <dgm:spPr>
        <a:solidFill>
          <a:schemeClr val="tx2">
            <a:lumMod val="60000"/>
            <a:lumOff val="40000"/>
          </a:schemeClr>
        </a:solidFill>
      </dgm:spPr>
      <dgm:t>
        <a:bodyPr/>
        <a:lstStyle/>
        <a:p>
          <a:r>
            <a:rPr lang="en-IN" sz="1400" dirty="0" smtClean="0"/>
            <a:t>The message will be decrypted using the user key </a:t>
          </a:r>
          <a:endParaRPr lang="en-IN" sz="1400" dirty="0"/>
        </a:p>
      </dgm:t>
    </dgm:pt>
    <dgm:pt modelId="{DED23FD9-D6B2-4705-B3CC-3E5B38E01B46}" type="parTrans" cxnId="{E735F495-8224-4500-A417-FCA8A81DD334}">
      <dgm:prSet/>
      <dgm:spPr/>
      <dgm:t>
        <a:bodyPr/>
        <a:lstStyle/>
        <a:p>
          <a:endParaRPr lang="en-IN"/>
        </a:p>
      </dgm:t>
    </dgm:pt>
    <dgm:pt modelId="{80A3BADB-2E90-4602-8E73-BC69FE78C63A}" type="sibTrans" cxnId="{E735F495-8224-4500-A417-FCA8A81DD334}">
      <dgm:prSet/>
      <dgm:spPr/>
      <dgm:t>
        <a:bodyPr/>
        <a:lstStyle/>
        <a:p>
          <a:endParaRPr lang="en-IN"/>
        </a:p>
      </dgm:t>
    </dgm:pt>
    <dgm:pt modelId="{5DACC198-5732-486A-9EA2-9E0F3973B943}">
      <dgm:prSet phldrT="[Text]" custT="1"/>
      <dgm:spPr>
        <a:solidFill>
          <a:srgbClr val="92D050"/>
        </a:solidFill>
      </dgm:spPr>
      <dgm:t>
        <a:bodyPr/>
        <a:lstStyle/>
        <a:p>
          <a:r>
            <a:rPr lang="en-IN" sz="1400" dirty="0" smtClean="0"/>
            <a:t>The message along with the sender’s name get’s added to all the chat boxes</a:t>
          </a:r>
          <a:endParaRPr lang="en-IN" sz="1400" dirty="0"/>
        </a:p>
      </dgm:t>
    </dgm:pt>
    <dgm:pt modelId="{6E5DFE52-B231-4E4A-A76D-25F5015DC39A}" type="parTrans" cxnId="{21B5276C-4285-4CF3-9A49-12C0303C439C}">
      <dgm:prSet/>
      <dgm:spPr/>
      <dgm:t>
        <a:bodyPr/>
        <a:lstStyle/>
        <a:p>
          <a:endParaRPr lang="en-IN"/>
        </a:p>
      </dgm:t>
    </dgm:pt>
    <dgm:pt modelId="{C76455BB-70EB-437C-B4D7-7B402CA55FFD}" type="sibTrans" cxnId="{21B5276C-4285-4CF3-9A49-12C0303C439C}">
      <dgm:prSet/>
      <dgm:spPr/>
      <dgm:t>
        <a:bodyPr/>
        <a:lstStyle/>
        <a:p>
          <a:endParaRPr lang="en-IN"/>
        </a:p>
      </dgm:t>
    </dgm:pt>
    <dgm:pt modelId="{DDD9367F-23CC-4A6A-AEFC-EE6270447BA5}" type="pres">
      <dgm:prSet presAssocID="{296C7663-ADB8-45BB-9F1D-CA219AB88578}" presName="CompostProcess" presStyleCnt="0">
        <dgm:presLayoutVars>
          <dgm:dir/>
          <dgm:resizeHandles val="exact"/>
        </dgm:presLayoutVars>
      </dgm:prSet>
      <dgm:spPr/>
    </dgm:pt>
    <dgm:pt modelId="{B17C3421-9CD8-4468-AC73-3EB7DD7EC33D}" type="pres">
      <dgm:prSet presAssocID="{296C7663-ADB8-45BB-9F1D-CA219AB88578}" presName="arrow" presStyleLbl="bgShp" presStyleIdx="0" presStyleCnt="1" custLinFactX="7130" custLinFactNeighborX="100000" custLinFactNeighborY="-8598"/>
      <dgm:spPr>
        <a:blipFill rotWithShape="0">
          <a:blip xmlns:r="http://schemas.openxmlformats.org/officeDocument/2006/relationships" r:embed="rId1"/>
          <a:stretch>
            <a:fillRect/>
          </a:stretch>
        </a:blipFill>
      </dgm:spPr>
      <dgm:t>
        <a:bodyPr/>
        <a:lstStyle/>
        <a:p>
          <a:endParaRPr lang="en-IN"/>
        </a:p>
      </dgm:t>
    </dgm:pt>
    <dgm:pt modelId="{6E8B96F2-8B9E-44F3-9DEF-620577FD7853}" type="pres">
      <dgm:prSet presAssocID="{296C7663-ADB8-45BB-9F1D-CA219AB88578}" presName="linearProcess" presStyleCnt="0"/>
      <dgm:spPr/>
    </dgm:pt>
    <dgm:pt modelId="{7BBA7E12-19A8-4225-A501-87D9902B8410}" type="pres">
      <dgm:prSet presAssocID="{1FEB2150-75E0-4823-9DC1-8D7CC506F5AC}" presName="textNode" presStyleLbl="node1" presStyleIdx="0" presStyleCnt="3" custScaleX="145884" custScaleY="161950">
        <dgm:presLayoutVars>
          <dgm:bulletEnabled val="1"/>
        </dgm:presLayoutVars>
      </dgm:prSet>
      <dgm:spPr/>
      <dgm:t>
        <a:bodyPr/>
        <a:lstStyle/>
        <a:p>
          <a:endParaRPr lang="en-IN"/>
        </a:p>
      </dgm:t>
    </dgm:pt>
    <dgm:pt modelId="{5743E7C6-756C-4DEE-A1F8-F198F2D513CC}" type="pres">
      <dgm:prSet presAssocID="{CF866CAB-239B-448F-8D5E-5BA59D78CF13}" presName="sibTrans" presStyleCnt="0"/>
      <dgm:spPr/>
    </dgm:pt>
    <dgm:pt modelId="{03498314-FD14-4C1C-9F25-405C5BB10F9A}" type="pres">
      <dgm:prSet presAssocID="{FED7054E-9427-447D-83EE-1904338760AF}" presName="textNode" presStyleLbl="node1" presStyleIdx="1" presStyleCnt="3" custScaleX="137007" custScaleY="158314" custLinFactNeighborX="6800">
        <dgm:presLayoutVars>
          <dgm:bulletEnabled val="1"/>
        </dgm:presLayoutVars>
      </dgm:prSet>
      <dgm:spPr/>
      <dgm:t>
        <a:bodyPr/>
        <a:lstStyle/>
        <a:p>
          <a:endParaRPr lang="en-IN"/>
        </a:p>
      </dgm:t>
    </dgm:pt>
    <dgm:pt modelId="{62DA6D3A-8811-4909-A920-CCAE360A5C8E}" type="pres">
      <dgm:prSet presAssocID="{80A3BADB-2E90-4602-8E73-BC69FE78C63A}" presName="sibTrans" presStyleCnt="0"/>
      <dgm:spPr/>
    </dgm:pt>
    <dgm:pt modelId="{86C608EB-CCAC-4072-AFB0-99FD055AB76D}" type="pres">
      <dgm:prSet presAssocID="{5DACC198-5732-486A-9EA2-9E0F3973B943}" presName="textNode" presStyleLbl="node1" presStyleIdx="2" presStyleCnt="3" custScaleX="124073" custScaleY="203768">
        <dgm:presLayoutVars>
          <dgm:bulletEnabled val="1"/>
        </dgm:presLayoutVars>
      </dgm:prSet>
      <dgm:spPr/>
      <dgm:t>
        <a:bodyPr/>
        <a:lstStyle/>
        <a:p>
          <a:endParaRPr lang="en-IN"/>
        </a:p>
      </dgm:t>
    </dgm:pt>
  </dgm:ptLst>
  <dgm:cxnLst>
    <dgm:cxn modelId="{006B0B4F-0286-401C-8BA5-2C58BC17C0F4}" type="presOf" srcId="{FED7054E-9427-447D-83EE-1904338760AF}" destId="{03498314-FD14-4C1C-9F25-405C5BB10F9A}" srcOrd="0" destOrd="0" presId="urn:microsoft.com/office/officeart/2005/8/layout/hProcess9"/>
    <dgm:cxn modelId="{E735F495-8224-4500-A417-FCA8A81DD334}" srcId="{296C7663-ADB8-45BB-9F1D-CA219AB88578}" destId="{FED7054E-9427-447D-83EE-1904338760AF}" srcOrd="1" destOrd="0" parTransId="{DED23FD9-D6B2-4705-B3CC-3E5B38E01B46}" sibTransId="{80A3BADB-2E90-4602-8E73-BC69FE78C63A}"/>
    <dgm:cxn modelId="{BC5F5372-1F7D-47D0-9A89-A9BF9C907A23}" type="presOf" srcId="{296C7663-ADB8-45BB-9F1D-CA219AB88578}" destId="{DDD9367F-23CC-4A6A-AEFC-EE6270447BA5}" srcOrd="0" destOrd="0" presId="urn:microsoft.com/office/officeart/2005/8/layout/hProcess9"/>
    <dgm:cxn modelId="{B1F30FD2-964A-4BDA-8ADC-57586942B709}" type="presOf" srcId="{1FEB2150-75E0-4823-9DC1-8D7CC506F5AC}" destId="{7BBA7E12-19A8-4225-A501-87D9902B8410}" srcOrd="0" destOrd="0" presId="urn:microsoft.com/office/officeart/2005/8/layout/hProcess9"/>
    <dgm:cxn modelId="{86D72D10-FB68-460D-A76A-25A9C712154C}" srcId="{296C7663-ADB8-45BB-9F1D-CA219AB88578}" destId="{1FEB2150-75E0-4823-9DC1-8D7CC506F5AC}" srcOrd="0" destOrd="0" parTransId="{C075CD4A-E8F6-4391-887C-0776D1359C94}" sibTransId="{CF866CAB-239B-448F-8D5E-5BA59D78CF13}"/>
    <dgm:cxn modelId="{21B5276C-4285-4CF3-9A49-12C0303C439C}" srcId="{296C7663-ADB8-45BB-9F1D-CA219AB88578}" destId="{5DACC198-5732-486A-9EA2-9E0F3973B943}" srcOrd="2" destOrd="0" parTransId="{6E5DFE52-B231-4E4A-A76D-25F5015DC39A}" sibTransId="{C76455BB-70EB-437C-B4D7-7B402CA55FFD}"/>
    <dgm:cxn modelId="{09BEABD4-FB20-4A2D-A6A3-4BAE43FA280F}" type="presOf" srcId="{5DACC198-5732-486A-9EA2-9E0F3973B943}" destId="{86C608EB-CCAC-4072-AFB0-99FD055AB76D}" srcOrd="0" destOrd="0" presId="urn:microsoft.com/office/officeart/2005/8/layout/hProcess9"/>
    <dgm:cxn modelId="{57160C68-BCB4-4D59-98AA-9FBE7E782CBA}" type="presParOf" srcId="{DDD9367F-23CC-4A6A-AEFC-EE6270447BA5}" destId="{B17C3421-9CD8-4468-AC73-3EB7DD7EC33D}" srcOrd="0" destOrd="0" presId="urn:microsoft.com/office/officeart/2005/8/layout/hProcess9"/>
    <dgm:cxn modelId="{3ED86A2F-856B-437F-B9DF-7C882462C9BF}" type="presParOf" srcId="{DDD9367F-23CC-4A6A-AEFC-EE6270447BA5}" destId="{6E8B96F2-8B9E-44F3-9DEF-620577FD7853}" srcOrd="1" destOrd="0" presId="urn:microsoft.com/office/officeart/2005/8/layout/hProcess9"/>
    <dgm:cxn modelId="{229ADD9A-3484-4C56-AF40-84C0AB22E263}" type="presParOf" srcId="{6E8B96F2-8B9E-44F3-9DEF-620577FD7853}" destId="{7BBA7E12-19A8-4225-A501-87D9902B8410}" srcOrd="0" destOrd="0" presId="urn:microsoft.com/office/officeart/2005/8/layout/hProcess9"/>
    <dgm:cxn modelId="{BEFC2641-73D9-4618-B08F-A996D47FA76E}" type="presParOf" srcId="{6E8B96F2-8B9E-44F3-9DEF-620577FD7853}" destId="{5743E7C6-756C-4DEE-A1F8-F198F2D513CC}" srcOrd="1" destOrd="0" presId="urn:microsoft.com/office/officeart/2005/8/layout/hProcess9"/>
    <dgm:cxn modelId="{AF5A8DBB-7345-4287-A3F8-16885D0F5F97}" type="presParOf" srcId="{6E8B96F2-8B9E-44F3-9DEF-620577FD7853}" destId="{03498314-FD14-4C1C-9F25-405C5BB10F9A}" srcOrd="2" destOrd="0" presId="urn:microsoft.com/office/officeart/2005/8/layout/hProcess9"/>
    <dgm:cxn modelId="{F7B45410-8D65-4D27-8BC1-56D03CB511AC}" type="presParOf" srcId="{6E8B96F2-8B9E-44F3-9DEF-620577FD7853}" destId="{62DA6D3A-8811-4909-A920-CCAE360A5C8E}" srcOrd="3" destOrd="0" presId="urn:microsoft.com/office/officeart/2005/8/layout/hProcess9"/>
    <dgm:cxn modelId="{68812151-7715-48BA-A6B6-FA3948CDE1F7}" type="presParOf" srcId="{6E8B96F2-8B9E-44F3-9DEF-620577FD7853}" destId="{86C608EB-CCAC-4072-AFB0-99FD055AB76D}" srcOrd="4"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6C7663-ADB8-45BB-9F1D-CA219AB88578}" type="doc">
      <dgm:prSet loTypeId="urn:microsoft.com/office/officeart/2005/8/layout/hProcess9" loCatId="process" qsTypeId="urn:microsoft.com/office/officeart/2005/8/quickstyle/simple1" qsCatId="simple" csTypeId="urn:microsoft.com/office/officeart/2005/8/colors/accent1_2" csCatId="accent1" phldr="1"/>
      <dgm:spPr/>
    </dgm:pt>
    <dgm:pt modelId="{1FEB2150-75E0-4823-9DC1-8D7CC506F5AC}">
      <dgm:prSet phldrT="[Text]" custT="1"/>
      <dgm:spPr>
        <a:solidFill>
          <a:srgbClr val="FFC000"/>
        </a:solidFill>
      </dgm:spPr>
      <dgm:t>
        <a:bodyPr/>
        <a:lstStyle/>
        <a:p>
          <a:r>
            <a:rPr lang="en-IN" sz="1400" dirty="0" smtClean="0"/>
            <a:t>The  User types the message and presses send</a:t>
          </a:r>
          <a:endParaRPr lang="en-IN" sz="1400" dirty="0"/>
        </a:p>
      </dgm:t>
    </dgm:pt>
    <dgm:pt modelId="{C075CD4A-E8F6-4391-887C-0776D1359C94}" type="parTrans" cxnId="{86D72D10-FB68-460D-A76A-25A9C712154C}">
      <dgm:prSet/>
      <dgm:spPr/>
      <dgm:t>
        <a:bodyPr/>
        <a:lstStyle/>
        <a:p>
          <a:endParaRPr lang="en-IN"/>
        </a:p>
      </dgm:t>
    </dgm:pt>
    <dgm:pt modelId="{CF866CAB-239B-448F-8D5E-5BA59D78CF13}" type="sibTrans" cxnId="{86D72D10-FB68-460D-A76A-25A9C712154C}">
      <dgm:prSet/>
      <dgm:spPr/>
      <dgm:t>
        <a:bodyPr/>
        <a:lstStyle/>
        <a:p>
          <a:endParaRPr lang="en-IN"/>
        </a:p>
      </dgm:t>
    </dgm:pt>
    <dgm:pt modelId="{FED7054E-9427-447D-83EE-1904338760AF}">
      <dgm:prSet phldrT="[Text]" custT="1"/>
      <dgm:spPr>
        <a:solidFill>
          <a:schemeClr val="tx2">
            <a:lumMod val="60000"/>
            <a:lumOff val="40000"/>
          </a:schemeClr>
        </a:solidFill>
      </dgm:spPr>
      <dgm:t>
        <a:bodyPr/>
        <a:lstStyle/>
        <a:p>
          <a:r>
            <a:rPr lang="en-IN" sz="1400" dirty="0" smtClean="0"/>
            <a:t>The message typed will be encrypted  </a:t>
          </a:r>
          <a:endParaRPr lang="en-IN" sz="1400" dirty="0"/>
        </a:p>
      </dgm:t>
    </dgm:pt>
    <dgm:pt modelId="{DED23FD9-D6B2-4705-B3CC-3E5B38E01B46}" type="parTrans" cxnId="{E735F495-8224-4500-A417-FCA8A81DD334}">
      <dgm:prSet/>
      <dgm:spPr/>
      <dgm:t>
        <a:bodyPr/>
        <a:lstStyle/>
        <a:p>
          <a:endParaRPr lang="en-IN"/>
        </a:p>
      </dgm:t>
    </dgm:pt>
    <dgm:pt modelId="{80A3BADB-2E90-4602-8E73-BC69FE78C63A}" type="sibTrans" cxnId="{E735F495-8224-4500-A417-FCA8A81DD334}">
      <dgm:prSet/>
      <dgm:spPr/>
      <dgm:t>
        <a:bodyPr/>
        <a:lstStyle/>
        <a:p>
          <a:endParaRPr lang="en-IN"/>
        </a:p>
      </dgm:t>
    </dgm:pt>
    <dgm:pt modelId="{5DACC198-5732-486A-9EA2-9E0F3973B943}">
      <dgm:prSet phldrT="[Text]" custT="1"/>
      <dgm:spPr>
        <a:solidFill>
          <a:srgbClr val="92D050"/>
        </a:solidFill>
      </dgm:spPr>
      <dgm:t>
        <a:bodyPr/>
        <a:lstStyle/>
        <a:p>
          <a:r>
            <a:rPr lang="en-IN" sz="1400" baseline="0" dirty="0" smtClean="0"/>
            <a:t>The message will be sent to everyone in the chatroom</a:t>
          </a:r>
          <a:endParaRPr lang="en-IN" sz="1400" dirty="0"/>
        </a:p>
      </dgm:t>
    </dgm:pt>
    <dgm:pt modelId="{6E5DFE52-B231-4E4A-A76D-25F5015DC39A}" type="parTrans" cxnId="{21B5276C-4285-4CF3-9A49-12C0303C439C}">
      <dgm:prSet/>
      <dgm:spPr/>
      <dgm:t>
        <a:bodyPr/>
        <a:lstStyle/>
        <a:p>
          <a:endParaRPr lang="en-IN"/>
        </a:p>
      </dgm:t>
    </dgm:pt>
    <dgm:pt modelId="{C76455BB-70EB-437C-B4D7-7B402CA55FFD}" type="sibTrans" cxnId="{21B5276C-4285-4CF3-9A49-12C0303C439C}">
      <dgm:prSet/>
      <dgm:spPr/>
      <dgm:t>
        <a:bodyPr/>
        <a:lstStyle/>
        <a:p>
          <a:endParaRPr lang="en-IN"/>
        </a:p>
      </dgm:t>
    </dgm:pt>
    <dgm:pt modelId="{DDD9367F-23CC-4A6A-AEFC-EE6270447BA5}" type="pres">
      <dgm:prSet presAssocID="{296C7663-ADB8-45BB-9F1D-CA219AB88578}" presName="CompostProcess" presStyleCnt="0">
        <dgm:presLayoutVars>
          <dgm:dir/>
          <dgm:resizeHandles val="exact"/>
        </dgm:presLayoutVars>
      </dgm:prSet>
      <dgm:spPr/>
    </dgm:pt>
    <dgm:pt modelId="{B17C3421-9CD8-4468-AC73-3EB7DD7EC33D}" type="pres">
      <dgm:prSet presAssocID="{296C7663-ADB8-45BB-9F1D-CA219AB88578}" presName="arrow" presStyleLbl="bgShp" presStyleIdx="0" presStyleCnt="1" custLinFactNeighborX="-1759" custLinFactNeighborY="19273"/>
      <dgm:spPr>
        <a:blipFill rotWithShape="0">
          <a:blip xmlns:r="http://schemas.openxmlformats.org/officeDocument/2006/relationships" r:embed="rId1"/>
          <a:stretch>
            <a:fillRect/>
          </a:stretch>
        </a:blipFill>
      </dgm:spPr>
      <dgm:t>
        <a:bodyPr/>
        <a:lstStyle/>
        <a:p>
          <a:endParaRPr lang="en-IN"/>
        </a:p>
      </dgm:t>
    </dgm:pt>
    <dgm:pt modelId="{6E8B96F2-8B9E-44F3-9DEF-620577FD7853}" type="pres">
      <dgm:prSet presAssocID="{296C7663-ADB8-45BB-9F1D-CA219AB88578}" presName="linearProcess" presStyleCnt="0"/>
      <dgm:spPr/>
    </dgm:pt>
    <dgm:pt modelId="{7BBA7E12-19A8-4225-A501-87D9902B8410}" type="pres">
      <dgm:prSet presAssocID="{1FEB2150-75E0-4823-9DC1-8D7CC506F5AC}" presName="textNode" presStyleLbl="node1" presStyleIdx="0" presStyleCnt="3" custScaleX="119228" custScaleY="130000">
        <dgm:presLayoutVars>
          <dgm:bulletEnabled val="1"/>
        </dgm:presLayoutVars>
      </dgm:prSet>
      <dgm:spPr/>
      <dgm:t>
        <a:bodyPr/>
        <a:lstStyle/>
        <a:p>
          <a:endParaRPr lang="en-IN"/>
        </a:p>
      </dgm:t>
    </dgm:pt>
    <dgm:pt modelId="{5743E7C6-756C-4DEE-A1F8-F198F2D513CC}" type="pres">
      <dgm:prSet presAssocID="{CF866CAB-239B-448F-8D5E-5BA59D78CF13}" presName="sibTrans" presStyleCnt="0"/>
      <dgm:spPr/>
    </dgm:pt>
    <dgm:pt modelId="{03498314-FD14-4C1C-9F25-405C5BB10F9A}" type="pres">
      <dgm:prSet presAssocID="{FED7054E-9427-447D-83EE-1904338760AF}" presName="textNode" presStyleLbl="node1" presStyleIdx="1" presStyleCnt="3" custScaleX="123242" custScaleY="137272">
        <dgm:presLayoutVars>
          <dgm:bulletEnabled val="1"/>
        </dgm:presLayoutVars>
      </dgm:prSet>
      <dgm:spPr/>
      <dgm:t>
        <a:bodyPr/>
        <a:lstStyle/>
        <a:p>
          <a:endParaRPr lang="en-IN"/>
        </a:p>
      </dgm:t>
    </dgm:pt>
    <dgm:pt modelId="{62DA6D3A-8811-4909-A920-CCAE360A5C8E}" type="pres">
      <dgm:prSet presAssocID="{80A3BADB-2E90-4602-8E73-BC69FE78C63A}" presName="sibTrans" presStyleCnt="0"/>
      <dgm:spPr/>
    </dgm:pt>
    <dgm:pt modelId="{86C608EB-CCAC-4072-AFB0-99FD055AB76D}" type="pres">
      <dgm:prSet presAssocID="{5DACC198-5732-486A-9EA2-9E0F3973B943}" presName="textNode" presStyleLbl="node1" presStyleIdx="2" presStyleCnt="3" custScaleX="107871" custScaleY="146884">
        <dgm:presLayoutVars>
          <dgm:bulletEnabled val="1"/>
        </dgm:presLayoutVars>
      </dgm:prSet>
      <dgm:spPr/>
      <dgm:t>
        <a:bodyPr/>
        <a:lstStyle/>
        <a:p>
          <a:endParaRPr lang="en-IN"/>
        </a:p>
      </dgm:t>
    </dgm:pt>
  </dgm:ptLst>
  <dgm:cxnLst>
    <dgm:cxn modelId="{E735F495-8224-4500-A417-FCA8A81DD334}" srcId="{296C7663-ADB8-45BB-9F1D-CA219AB88578}" destId="{FED7054E-9427-447D-83EE-1904338760AF}" srcOrd="1" destOrd="0" parTransId="{DED23FD9-D6B2-4705-B3CC-3E5B38E01B46}" sibTransId="{80A3BADB-2E90-4602-8E73-BC69FE78C63A}"/>
    <dgm:cxn modelId="{0F9E110D-9F06-4CEB-BD59-EE74C3F2516C}" type="presOf" srcId="{5DACC198-5732-486A-9EA2-9E0F3973B943}" destId="{86C608EB-CCAC-4072-AFB0-99FD055AB76D}" srcOrd="0" destOrd="0" presId="urn:microsoft.com/office/officeart/2005/8/layout/hProcess9"/>
    <dgm:cxn modelId="{E24CB663-B9E5-46E9-8735-5951BADE792D}" type="presOf" srcId="{1FEB2150-75E0-4823-9DC1-8D7CC506F5AC}" destId="{7BBA7E12-19A8-4225-A501-87D9902B8410}" srcOrd="0" destOrd="0" presId="urn:microsoft.com/office/officeart/2005/8/layout/hProcess9"/>
    <dgm:cxn modelId="{86D72D10-FB68-460D-A76A-25A9C712154C}" srcId="{296C7663-ADB8-45BB-9F1D-CA219AB88578}" destId="{1FEB2150-75E0-4823-9DC1-8D7CC506F5AC}" srcOrd="0" destOrd="0" parTransId="{C075CD4A-E8F6-4391-887C-0776D1359C94}" sibTransId="{CF866CAB-239B-448F-8D5E-5BA59D78CF13}"/>
    <dgm:cxn modelId="{11AC99E9-E3B6-4F66-91C4-190D9FE413F2}" type="presOf" srcId="{296C7663-ADB8-45BB-9F1D-CA219AB88578}" destId="{DDD9367F-23CC-4A6A-AEFC-EE6270447BA5}" srcOrd="0" destOrd="0" presId="urn:microsoft.com/office/officeart/2005/8/layout/hProcess9"/>
    <dgm:cxn modelId="{21B5276C-4285-4CF3-9A49-12C0303C439C}" srcId="{296C7663-ADB8-45BB-9F1D-CA219AB88578}" destId="{5DACC198-5732-486A-9EA2-9E0F3973B943}" srcOrd="2" destOrd="0" parTransId="{6E5DFE52-B231-4E4A-A76D-25F5015DC39A}" sibTransId="{C76455BB-70EB-437C-B4D7-7B402CA55FFD}"/>
    <dgm:cxn modelId="{FBFF4E9F-72A2-47C3-8911-078424048774}" type="presOf" srcId="{FED7054E-9427-447D-83EE-1904338760AF}" destId="{03498314-FD14-4C1C-9F25-405C5BB10F9A}" srcOrd="0" destOrd="0" presId="urn:microsoft.com/office/officeart/2005/8/layout/hProcess9"/>
    <dgm:cxn modelId="{1E8DD3AB-282B-4A66-9912-8DCD770298B8}" type="presParOf" srcId="{DDD9367F-23CC-4A6A-AEFC-EE6270447BA5}" destId="{B17C3421-9CD8-4468-AC73-3EB7DD7EC33D}" srcOrd="0" destOrd="0" presId="urn:microsoft.com/office/officeart/2005/8/layout/hProcess9"/>
    <dgm:cxn modelId="{B920399F-11FF-4077-B49C-A3BE81685083}" type="presParOf" srcId="{DDD9367F-23CC-4A6A-AEFC-EE6270447BA5}" destId="{6E8B96F2-8B9E-44F3-9DEF-620577FD7853}" srcOrd="1" destOrd="0" presId="urn:microsoft.com/office/officeart/2005/8/layout/hProcess9"/>
    <dgm:cxn modelId="{55FB99A7-1B53-44C9-9964-F7B082BBBD62}" type="presParOf" srcId="{6E8B96F2-8B9E-44F3-9DEF-620577FD7853}" destId="{7BBA7E12-19A8-4225-A501-87D9902B8410}" srcOrd="0" destOrd="0" presId="urn:microsoft.com/office/officeart/2005/8/layout/hProcess9"/>
    <dgm:cxn modelId="{6E6DDA74-E69D-4194-AB4C-5C754DC20C13}" type="presParOf" srcId="{6E8B96F2-8B9E-44F3-9DEF-620577FD7853}" destId="{5743E7C6-756C-4DEE-A1F8-F198F2D513CC}" srcOrd="1" destOrd="0" presId="urn:microsoft.com/office/officeart/2005/8/layout/hProcess9"/>
    <dgm:cxn modelId="{F855CD32-45F4-41B0-89FE-A465C3E2E1B8}" type="presParOf" srcId="{6E8B96F2-8B9E-44F3-9DEF-620577FD7853}" destId="{03498314-FD14-4C1C-9F25-405C5BB10F9A}" srcOrd="2" destOrd="0" presId="urn:microsoft.com/office/officeart/2005/8/layout/hProcess9"/>
    <dgm:cxn modelId="{311245E7-C974-456D-80F2-36D57630B2C0}" type="presParOf" srcId="{6E8B96F2-8B9E-44F3-9DEF-620577FD7853}" destId="{62DA6D3A-8811-4909-A920-CCAE360A5C8E}" srcOrd="3" destOrd="0" presId="urn:microsoft.com/office/officeart/2005/8/layout/hProcess9"/>
    <dgm:cxn modelId="{71B6CE12-6399-4D28-B0B5-5F66912658E0}" type="presParOf" srcId="{6E8B96F2-8B9E-44F3-9DEF-620577FD7853}" destId="{86C608EB-CCAC-4072-AFB0-99FD055AB76D}" srcOrd="4" destOrd="0" presId="urn:microsoft.com/office/officeart/2005/8/layout/hProcess9"/>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C3421-9CD8-4468-AC73-3EB7DD7EC33D}">
      <dsp:nvSpPr>
        <dsp:cNvPr id="0" name=""/>
        <dsp:cNvSpPr/>
      </dsp:nvSpPr>
      <dsp:spPr>
        <a:xfrm>
          <a:off x="239969" y="0"/>
          <a:ext cx="3396827" cy="2832715"/>
        </a:xfrm>
        <a:prstGeom prst="rightArrow">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7BBA7E12-19A8-4225-A501-87D9902B8410}">
      <dsp:nvSpPr>
        <dsp:cNvPr id="0" name=""/>
        <dsp:cNvSpPr/>
      </dsp:nvSpPr>
      <dsp:spPr>
        <a:xfrm>
          <a:off x="219" y="679851"/>
          <a:ext cx="1226442" cy="1473011"/>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Host Authentication</a:t>
          </a:r>
          <a:endParaRPr lang="en-IN" sz="1400" kern="1200" dirty="0"/>
        </a:p>
      </dsp:txBody>
      <dsp:txXfrm>
        <a:off x="60089" y="739721"/>
        <a:ext cx="1106702" cy="1353271"/>
      </dsp:txXfrm>
    </dsp:sp>
    <dsp:sp modelId="{03498314-FD14-4C1C-9F25-405C5BB10F9A}">
      <dsp:nvSpPr>
        <dsp:cNvPr id="0" name=""/>
        <dsp:cNvSpPr/>
      </dsp:nvSpPr>
      <dsp:spPr>
        <a:xfrm>
          <a:off x="1384912" y="638652"/>
          <a:ext cx="1226442" cy="1555409"/>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OTP verification through SMTP mail </a:t>
          </a:r>
          <a:endParaRPr lang="en-IN" sz="1400" kern="1200" dirty="0"/>
        </a:p>
      </dsp:txBody>
      <dsp:txXfrm>
        <a:off x="1444782" y="698522"/>
        <a:ext cx="1106702" cy="1435669"/>
      </dsp:txXfrm>
    </dsp:sp>
    <dsp:sp modelId="{86C608EB-CCAC-4072-AFB0-99FD055AB76D}">
      <dsp:nvSpPr>
        <dsp:cNvPr id="0" name=""/>
        <dsp:cNvSpPr/>
      </dsp:nvSpPr>
      <dsp:spPr>
        <a:xfrm>
          <a:off x="2769605" y="584196"/>
          <a:ext cx="1226442" cy="1664322"/>
        </a:xfrm>
        <a:prstGeom prst="roundRect">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Chat room created &amp; </a:t>
          </a:r>
          <a:r>
            <a:rPr lang="en-IN" sz="1400" kern="1200" dirty="0" err="1" smtClean="0"/>
            <a:t>binded</a:t>
          </a:r>
          <a:r>
            <a:rPr lang="en-IN" sz="1400" kern="1200" dirty="0" smtClean="0"/>
            <a:t> to local IP</a:t>
          </a:r>
          <a:endParaRPr lang="en-IN" sz="1400" kern="1200" dirty="0"/>
        </a:p>
      </dsp:txBody>
      <dsp:txXfrm>
        <a:off x="2829475" y="644066"/>
        <a:ext cx="1106702" cy="1544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C3421-9CD8-4468-AC73-3EB7DD7EC33D}">
      <dsp:nvSpPr>
        <dsp:cNvPr id="0" name=""/>
        <dsp:cNvSpPr/>
      </dsp:nvSpPr>
      <dsp:spPr>
        <a:xfrm>
          <a:off x="692904" y="0"/>
          <a:ext cx="3926457" cy="2714182"/>
        </a:xfrm>
        <a:prstGeom prst="rightArrow">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7BBA7E12-19A8-4225-A501-87D9902B8410}">
      <dsp:nvSpPr>
        <dsp:cNvPr id="0" name=""/>
        <dsp:cNvSpPr/>
      </dsp:nvSpPr>
      <dsp:spPr>
        <a:xfrm>
          <a:off x="1621" y="651403"/>
          <a:ext cx="1344447" cy="1411374"/>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Client Authentication</a:t>
          </a:r>
          <a:endParaRPr lang="en-IN" sz="1400" kern="1200" dirty="0"/>
        </a:p>
      </dsp:txBody>
      <dsp:txXfrm>
        <a:off x="67251" y="717033"/>
        <a:ext cx="1213187" cy="1280114"/>
      </dsp:txXfrm>
    </dsp:sp>
    <dsp:sp modelId="{03498314-FD14-4C1C-9F25-405C5BB10F9A}">
      <dsp:nvSpPr>
        <dsp:cNvPr id="0" name=""/>
        <dsp:cNvSpPr/>
      </dsp:nvSpPr>
      <dsp:spPr>
        <a:xfrm>
          <a:off x="1554922" y="611928"/>
          <a:ext cx="1344447" cy="1490324"/>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OTP verification through </a:t>
          </a:r>
          <a:r>
            <a:rPr lang="en-IN" sz="1400" kern="1200" dirty="0" err="1" smtClean="0"/>
            <a:t>smtp</a:t>
          </a:r>
          <a:r>
            <a:rPr lang="en-IN" sz="1400" kern="1200" dirty="0" smtClean="0"/>
            <a:t> mail </a:t>
          </a:r>
          <a:endParaRPr lang="en-IN" sz="1400" kern="1200" dirty="0"/>
        </a:p>
      </dsp:txBody>
      <dsp:txXfrm>
        <a:off x="1620552" y="677558"/>
        <a:ext cx="1213187" cy="1359064"/>
      </dsp:txXfrm>
    </dsp:sp>
    <dsp:sp modelId="{86C608EB-CCAC-4072-AFB0-99FD055AB76D}">
      <dsp:nvSpPr>
        <dsp:cNvPr id="0" name=""/>
        <dsp:cNvSpPr/>
      </dsp:nvSpPr>
      <dsp:spPr>
        <a:xfrm>
          <a:off x="3081628" y="559751"/>
          <a:ext cx="1536111" cy="1594679"/>
        </a:xfrm>
        <a:prstGeom prst="roundRect">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Client joined in the chatroom and enter his details</a:t>
          </a:r>
          <a:endParaRPr lang="en-IN" sz="1400" kern="1200" dirty="0"/>
        </a:p>
      </dsp:txBody>
      <dsp:txXfrm>
        <a:off x="3156615" y="634738"/>
        <a:ext cx="1386137" cy="14447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C3421-9CD8-4468-AC73-3EB7DD7EC33D}">
      <dsp:nvSpPr>
        <dsp:cNvPr id="0" name=""/>
        <dsp:cNvSpPr/>
      </dsp:nvSpPr>
      <dsp:spPr>
        <a:xfrm>
          <a:off x="718304" y="0"/>
          <a:ext cx="4070392" cy="2328333"/>
        </a:xfrm>
        <a:prstGeom prst="rightArrow">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7BBA7E12-19A8-4225-A501-87D9902B8410}">
      <dsp:nvSpPr>
        <dsp:cNvPr id="0" name=""/>
        <dsp:cNvSpPr/>
      </dsp:nvSpPr>
      <dsp:spPr>
        <a:xfrm>
          <a:off x="37393" y="410019"/>
          <a:ext cx="1588035" cy="1508294"/>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All the participant’s</a:t>
          </a:r>
        </a:p>
        <a:p>
          <a:pPr lvl="0" algn="ctr" defTabSz="622300">
            <a:lnSpc>
              <a:spcPct val="90000"/>
            </a:lnSpc>
            <a:spcBef>
              <a:spcPct val="0"/>
            </a:spcBef>
            <a:spcAft>
              <a:spcPct val="35000"/>
            </a:spcAft>
          </a:pPr>
          <a:r>
            <a:rPr lang="en-IN" sz="1400" kern="1200" dirty="0" smtClean="0"/>
            <a:t>of the chatroom receives the message </a:t>
          </a:r>
        </a:p>
      </dsp:txBody>
      <dsp:txXfrm>
        <a:off x="111022" y="483648"/>
        <a:ext cx="1440777" cy="1361036"/>
      </dsp:txXfrm>
    </dsp:sp>
    <dsp:sp modelId="{03498314-FD14-4C1C-9F25-405C5BB10F9A}">
      <dsp:nvSpPr>
        <dsp:cNvPr id="0" name=""/>
        <dsp:cNvSpPr/>
      </dsp:nvSpPr>
      <dsp:spPr>
        <a:xfrm>
          <a:off x="1777010" y="426951"/>
          <a:ext cx="1491403" cy="1474430"/>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The message will be decrypted using the user key </a:t>
          </a:r>
          <a:endParaRPr lang="en-IN" sz="1400" kern="1200" dirty="0"/>
        </a:p>
      </dsp:txBody>
      <dsp:txXfrm>
        <a:off x="1848986" y="498927"/>
        <a:ext cx="1347451" cy="1330478"/>
      </dsp:txXfrm>
    </dsp:sp>
    <dsp:sp modelId="{86C608EB-CCAC-4072-AFB0-99FD055AB76D}">
      <dsp:nvSpPr>
        <dsp:cNvPr id="0" name=""/>
        <dsp:cNvSpPr/>
      </dsp:nvSpPr>
      <dsp:spPr>
        <a:xfrm>
          <a:off x="3400693" y="215286"/>
          <a:ext cx="1350609" cy="1897759"/>
        </a:xfrm>
        <a:prstGeom prst="roundRect">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The message along with the sender’s name get’s added to all the chat boxes</a:t>
          </a:r>
          <a:endParaRPr lang="en-IN" sz="1400" kern="1200" dirty="0"/>
        </a:p>
      </dsp:txBody>
      <dsp:txXfrm>
        <a:off x="3466624" y="281217"/>
        <a:ext cx="1218747" cy="17658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C3421-9CD8-4468-AC73-3EB7DD7EC33D}">
      <dsp:nvSpPr>
        <dsp:cNvPr id="0" name=""/>
        <dsp:cNvSpPr/>
      </dsp:nvSpPr>
      <dsp:spPr>
        <a:xfrm>
          <a:off x="253188" y="0"/>
          <a:ext cx="3583941" cy="2629515"/>
        </a:xfrm>
        <a:prstGeom prst="rightArrow">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7BBA7E12-19A8-4225-A501-87D9902B8410}">
      <dsp:nvSpPr>
        <dsp:cNvPr id="0" name=""/>
        <dsp:cNvSpPr/>
      </dsp:nvSpPr>
      <dsp:spPr>
        <a:xfrm>
          <a:off x="1451" y="631083"/>
          <a:ext cx="1323795" cy="1367347"/>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The  User types the message and presses send</a:t>
          </a:r>
          <a:endParaRPr lang="en-IN" sz="1400" kern="1200" dirty="0"/>
        </a:p>
      </dsp:txBody>
      <dsp:txXfrm>
        <a:off x="66073" y="695705"/>
        <a:ext cx="1194551" cy="1238103"/>
      </dsp:txXfrm>
    </dsp:sp>
    <dsp:sp modelId="{03498314-FD14-4C1C-9F25-405C5BB10F9A}">
      <dsp:nvSpPr>
        <dsp:cNvPr id="0" name=""/>
        <dsp:cNvSpPr/>
      </dsp:nvSpPr>
      <dsp:spPr>
        <a:xfrm>
          <a:off x="1487067" y="592839"/>
          <a:ext cx="1368363" cy="1443835"/>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The message typed will be encrypted  </a:t>
          </a:r>
          <a:endParaRPr lang="en-IN" sz="1400" kern="1200" dirty="0"/>
        </a:p>
      </dsp:txBody>
      <dsp:txXfrm>
        <a:off x="1553865" y="659637"/>
        <a:ext cx="1234767" cy="1310239"/>
      </dsp:txXfrm>
    </dsp:sp>
    <dsp:sp modelId="{86C608EB-CCAC-4072-AFB0-99FD055AB76D}">
      <dsp:nvSpPr>
        <dsp:cNvPr id="0" name=""/>
        <dsp:cNvSpPr/>
      </dsp:nvSpPr>
      <dsp:spPr>
        <a:xfrm>
          <a:off x="3017252" y="542290"/>
          <a:ext cx="1197698" cy="1544934"/>
        </a:xfrm>
        <a:prstGeom prst="roundRect">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baseline="0" dirty="0" smtClean="0"/>
            <a:t>The message will be sent to everyone in the chatroom</a:t>
          </a:r>
          <a:endParaRPr lang="en-IN" sz="1400" kern="1200" dirty="0"/>
        </a:p>
      </dsp:txBody>
      <dsp:txXfrm>
        <a:off x="3075719" y="600757"/>
        <a:ext cx="1080764" cy="1428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335" y="1049865"/>
            <a:ext cx="10048345" cy="3335867"/>
          </a:xfrm>
          <a:ln/>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solidFill>
                  <a:schemeClr val="bg2">
                    <a:lumMod val="50000"/>
                  </a:schemeClr>
                </a:solidFill>
                <a:effectLst>
                  <a:outerShdw blurRad="38100" dist="38100" dir="2700000" algn="tl">
                    <a:srgbClr val="000000">
                      <a:alpha val="43137"/>
                    </a:srgbClr>
                  </a:outerShdw>
                </a:effectLst>
              </a:rPr>
              <a:t>I</a:t>
            </a:r>
            <a:r>
              <a:rPr lang="en-US" b="1" dirty="0" smtClean="0">
                <a:solidFill>
                  <a:schemeClr val="bg2">
                    <a:lumMod val="50000"/>
                  </a:schemeClr>
                </a:solidFill>
                <a:effectLst>
                  <a:outerShdw blurRad="38100" dist="38100" dir="2700000" algn="tl">
                    <a:srgbClr val="000000">
                      <a:alpha val="43137"/>
                    </a:srgbClr>
                  </a:outerShdw>
                </a:effectLst>
              </a:rPr>
              <a:t>MPLEMENTATION </a:t>
            </a:r>
            <a:r>
              <a:rPr lang="en-US" b="1" dirty="0">
                <a:solidFill>
                  <a:schemeClr val="bg2">
                    <a:lumMod val="50000"/>
                  </a:schemeClr>
                </a:solidFill>
                <a:effectLst>
                  <a:outerShdw blurRad="38100" dist="38100" dir="2700000" algn="tl">
                    <a:srgbClr val="000000">
                      <a:alpha val="43137"/>
                    </a:srgbClr>
                  </a:outerShdw>
                </a:effectLst>
              </a:rPr>
              <a:t>OF MULTI-USER SECURE CHATROOM WITH ENCRYPTION USING </a:t>
            </a:r>
            <a:r>
              <a:rPr lang="en-US" b="1" dirty="0" smtClean="0">
                <a:solidFill>
                  <a:schemeClr val="bg2">
                    <a:lumMod val="50000"/>
                  </a:schemeClr>
                </a:solidFill>
                <a:effectLst>
                  <a:outerShdw blurRad="38100" dist="38100" dir="2700000" algn="tl">
                    <a:srgbClr val="000000">
                      <a:alpha val="43137"/>
                    </a:srgbClr>
                  </a:outerShdw>
                </a:effectLst>
              </a:rPr>
              <a:t/>
            </a:r>
            <a:br>
              <a:rPr lang="en-US" b="1" dirty="0" smtClean="0">
                <a:solidFill>
                  <a:schemeClr val="bg2">
                    <a:lumMod val="50000"/>
                  </a:schemeClr>
                </a:solidFill>
                <a:effectLst>
                  <a:outerShdw blurRad="38100" dist="38100" dir="2700000" algn="tl">
                    <a:srgbClr val="000000">
                      <a:alpha val="43137"/>
                    </a:srgbClr>
                  </a:outerShdw>
                </a:effectLst>
              </a:rPr>
            </a:br>
            <a:r>
              <a:rPr lang="en-US" b="1" dirty="0" smtClean="0">
                <a:solidFill>
                  <a:schemeClr val="bg2">
                    <a:lumMod val="50000"/>
                  </a:schemeClr>
                </a:solidFill>
                <a:effectLst>
                  <a:outerShdw blurRad="38100" dist="38100" dir="2700000" algn="tl">
                    <a:srgbClr val="000000">
                      <a:alpha val="43137"/>
                    </a:srgbClr>
                  </a:outerShdw>
                </a:effectLst>
              </a:rPr>
              <a:t>UDP </a:t>
            </a:r>
            <a:r>
              <a:rPr lang="en-US" b="1" dirty="0">
                <a:solidFill>
                  <a:schemeClr val="bg2">
                    <a:lumMod val="50000"/>
                  </a:schemeClr>
                </a:solidFill>
                <a:effectLst>
                  <a:outerShdw blurRad="38100" dist="38100" dir="2700000" algn="tl">
                    <a:srgbClr val="000000">
                      <a:alpha val="43137"/>
                    </a:srgbClr>
                  </a:outerShdw>
                </a:effectLst>
              </a:rPr>
              <a:t>AND SMTP</a:t>
            </a:r>
            <a:endParaRPr lang="en-IN" b="1" dirty="0">
              <a:solidFill>
                <a:schemeClr val="bg2">
                  <a:lumMod val="5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80280" y="5285379"/>
            <a:ext cx="8915399" cy="1126283"/>
          </a:xfrm>
          <a:effectLst>
            <a:outerShdw blurRad="50800" dist="38100" dir="5400000" algn="t" rotWithShape="0">
              <a:prstClr val="black">
                <a:alpha val="40000"/>
              </a:prstClr>
            </a:outerShdw>
          </a:effectLst>
        </p:spPr>
        <p:txBody>
          <a:bodyPr>
            <a:normAutofit fontScale="92500" lnSpcReduction="10000"/>
          </a:bodyPr>
          <a:lstStyle/>
          <a:p>
            <a:pPr algn="r"/>
            <a:r>
              <a:rPr lang="en-IN" sz="2400" dirty="0" smtClean="0">
                <a:solidFill>
                  <a:srgbClr val="C00000"/>
                </a:solidFill>
              </a:rPr>
              <a:t>Presentation by,</a:t>
            </a:r>
          </a:p>
          <a:p>
            <a:pPr algn="r"/>
            <a:r>
              <a:rPr lang="en-IN" dirty="0" smtClean="0"/>
              <a:t>Madireddy </a:t>
            </a:r>
            <a:r>
              <a:rPr lang="en-IN" dirty="0" err="1" smtClean="0"/>
              <a:t>KalyanVenkat</a:t>
            </a:r>
            <a:endParaRPr lang="en-IN" dirty="0" smtClean="0"/>
          </a:p>
          <a:p>
            <a:pPr algn="r"/>
            <a:r>
              <a:rPr lang="en-IN" dirty="0" smtClean="0"/>
              <a:t>Reg.No.122003141</a:t>
            </a:r>
          </a:p>
          <a:p>
            <a:pPr algn="r"/>
            <a:endParaRPr lang="en-IN" dirty="0"/>
          </a:p>
        </p:txBody>
      </p:sp>
    </p:spTree>
    <p:extLst>
      <p:ext uri="{BB962C8B-B14F-4D97-AF65-F5344CB8AC3E}">
        <p14:creationId xmlns:p14="http://schemas.microsoft.com/office/powerpoint/2010/main" val="41446215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596" y="355131"/>
            <a:ext cx="8911687" cy="544290"/>
          </a:xfrm>
          <a:effectLst>
            <a:outerShdw blurRad="50800" dist="38100" dir="5400000" algn="t" rotWithShape="0">
              <a:prstClr val="black">
                <a:alpha val="40000"/>
              </a:prstClr>
            </a:outerShdw>
          </a:effectLst>
        </p:spPr>
        <p:txBody>
          <a:bodyPr>
            <a:normAutofit fontScale="90000"/>
          </a:bodyPr>
          <a:lstStyle/>
          <a:p>
            <a:pPr algn="ctr"/>
            <a:r>
              <a:rPr lang="en-IN" b="1" dirty="0" smtClean="0"/>
              <a:t>WORKING </a:t>
            </a:r>
            <a:endParaRPr lang="en-IN" b="1" dirty="0"/>
          </a:p>
        </p:txBody>
      </p:sp>
      <p:sp>
        <p:nvSpPr>
          <p:cNvPr id="6" name="Content Placeholder 5"/>
          <p:cNvSpPr>
            <a:spLocks noGrp="1"/>
          </p:cNvSpPr>
          <p:nvPr>
            <p:ph idx="1"/>
          </p:nvPr>
        </p:nvSpPr>
        <p:spPr>
          <a:xfrm>
            <a:off x="922867" y="1126066"/>
            <a:ext cx="11065933" cy="5610795"/>
          </a:xfrm>
          <a:ln>
            <a:noFill/>
          </a:ln>
          <a:effectLst/>
          <a:scene3d>
            <a:camera prst="orthographicFront">
              <a:rot lat="0" lon="0" rev="0"/>
            </a:camera>
            <a:lightRig rig="contrasting" dir="t">
              <a:rot lat="0" lon="0" rev="7800000"/>
            </a:lightRig>
          </a:scene3d>
          <a:sp3d>
            <a:bevelT w="139700" h="139700"/>
          </a:sp3d>
        </p:spPr>
        <p:txBody>
          <a:bodyPr>
            <a:normAutofit/>
          </a:bodyPr>
          <a:lstStyle/>
          <a:p>
            <a:pPr marL="0" indent="0">
              <a:buNone/>
            </a:pPr>
            <a:r>
              <a:rPr lang="en-IN" sz="2000" b="1" dirty="0">
                <a:solidFill>
                  <a:srgbClr val="0070C0"/>
                </a:solidFill>
              </a:rPr>
              <a:t>In </a:t>
            </a:r>
            <a:r>
              <a:rPr lang="en-IN" sz="2000" b="1" dirty="0" smtClean="0">
                <a:solidFill>
                  <a:srgbClr val="0070C0"/>
                </a:solidFill>
              </a:rPr>
              <a:t>Encryption-Decryption:-</a:t>
            </a:r>
          </a:p>
          <a:p>
            <a:pPr marL="0" indent="0">
              <a:buNone/>
            </a:pPr>
            <a:r>
              <a:rPr lang="en-IN" dirty="0" smtClean="0">
                <a:solidFill>
                  <a:schemeClr val="accent1"/>
                </a:solidFill>
              </a:rPr>
              <a:t>The message typed will be stored in a string and passed as a parameter along with the user defined key string. This method called converts the key string to the </a:t>
            </a:r>
            <a:r>
              <a:rPr lang="en-IN" dirty="0" err="1" smtClean="0">
                <a:solidFill>
                  <a:schemeClr val="accent1"/>
                </a:solidFill>
              </a:rPr>
              <a:t>secretkeyspec</a:t>
            </a:r>
            <a:r>
              <a:rPr lang="en-IN" dirty="0" smtClean="0">
                <a:solidFill>
                  <a:schemeClr val="accent1"/>
                </a:solidFill>
              </a:rPr>
              <a:t> with the UTF-8 bytes and SHA-1 message digest instance. And the new cipher with AES will be called in encrypt mode along with base 64 encoder to covert the message into the encrypted text and this will be returned to the caller. While in decryption the same secret key spec will be used in the creation of the cipher with the AES decryption mode and Base 64 decoder will be used to decode the encrypted text to the normal text.</a:t>
            </a:r>
          </a:p>
          <a:p>
            <a:pPr marL="0" indent="0" algn="ctr">
              <a:buNone/>
            </a:pPr>
            <a:endParaRPr lang="en-IN" sz="2400" b="1" dirty="0" smtClean="0">
              <a:solidFill>
                <a:srgbClr val="C00000"/>
              </a:solidFill>
            </a:endParaRPr>
          </a:p>
          <a:p>
            <a:pPr marL="0" indent="0" algn="ctr">
              <a:buNone/>
            </a:pPr>
            <a:r>
              <a:rPr lang="en-IN" sz="3200" b="1" dirty="0" smtClean="0">
                <a:solidFill>
                  <a:srgbClr val="C00000"/>
                </a:solidFill>
              </a:rPr>
              <a:t>CONCLUSION</a:t>
            </a:r>
            <a:endParaRPr lang="en-IN" sz="3200" b="1" dirty="0">
              <a:solidFill>
                <a:srgbClr val="C00000"/>
              </a:solidFill>
            </a:endParaRPr>
          </a:p>
          <a:p>
            <a:pPr marL="0" indent="0">
              <a:buNone/>
            </a:pPr>
            <a:r>
              <a:rPr lang="en-US" dirty="0" smtClean="0"/>
              <a:t>The smooth </a:t>
            </a:r>
            <a:r>
              <a:rPr lang="en-US" dirty="0"/>
              <a:t>running, easily portable and flexible with the system application created uses the </a:t>
            </a:r>
            <a:r>
              <a:rPr lang="en-US" dirty="0" smtClean="0"/>
              <a:t>concepts </a:t>
            </a:r>
            <a:r>
              <a:rPr lang="en-US" dirty="0"/>
              <a:t>like UDP, SMTP and AES encryption </a:t>
            </a:r>
            <a:r>
              <a:rPr lang="en-US" dirty="0" smtClean="0"/>
              <a:t>decryption. </a:t>
            </a:r>
            <a:r>
              <a:rPr lang="en-US" dirty="0"/>
              <a:t>And all these concepts are used in a well resource full manner to bring the best out of </a:t>
            </a:r>
            <a:r>
              <a:rPr lang="en-US" dirty="0" smtClean="0"/>
              <a:t>them in creating this application. The GUI also helps in making the application unique from one other. This application maintaining the data integrity, Privacy and safety creates the user friendly environment for the user.</a:t>
            </a:r>
            <a:endParaRPr lang="en-IN" dirty="0" smtClean="0">
              <a:solidFill>
                <a:schemeClr val="accent1"/>
              </a:solidFill>
            </a:endParaRPr>
          </a:p>
        </p:txBody>
      </p:sp>
    </p:spTree>
    <p:extLst>
      <p:ext uri="{BB962C8B-B14F-4D97-AF65-F5344CB8AC3E}">
        <p14:creationId xmlns:p14="http://schemas.microsoft.com/office/powerpoint/2010/main" val="33442553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barn(inVertical)">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5643"/>
            <a:ext cx="8911687" cy="1280890"/>
          </a:xfrm>
          <a:noFill/>
          <a:ln>
            <a:noFill/>
          </a:ln>
          <a:effectLst>
            <a:glow rad="101600">
              <a:srgbClr val="C00000">
                <a:alpha val="60000"/>
              </a:srgbClr>
            </a:glow>
            <a:outerShdw blurRad="50800" dist="38100" dir="18900000" algn="bl" rotWithShape="0">
              <a:prstClr val="black">
                <a:alpha val="40000"/>
              </a:prstClr>
            </a:outerShd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a:normAutofit/>
          </a:bodyPr>
          <a:lstStyle/>
          <a:p>
            <a:pPr algn="ctr"/>
            <a:r>
              <a:rPr lang="en-IN" sz="4000" b="1" dirty="0" smtClean="0">
                <a:solidFill>
                  <a:srgbClr val="C00000"/>
                </a:solidFill>
              </a:rPr>
              <a:t>Objectives Of Project</a:t>
            </a:r>
            <a:endParaRPr lang="en-IN" sz="4000" b="1" dirty="0">
              <a:solidFill>
                <a:srgbClr val="C00000"/>
              </a:solidFill>
            </a:endParaRPr>
          </a:p>
        </p:txBody>
      </p:sp>
      <p:sp>
        <p:nvSpPr>
          <p:cNvPr id="3" name="Content Placeholder 2"/>
          <p:cNvSpPr>
            <a:spLocks noGrp="1"/>
          </p:cNvSpPr>
          <p:nvPr>
            <p:ph idx="1"/>
          </p:nvPr>
        </p:nvSpPr>
        <p:spPr>
          <a:xfrm>
            <a:off x="1989667" y="1532467"/>
            <a:ext cx="9514945" cy="4876800"/>
          </a:xfrm>
        </p:spPr>
        <p:txBody>
          <a:bodyPr>
            <a:noAutofit/>
          </a:bodyPr>
          <a:lstStyle/>
          <a:p>
            <a:r>
              <a:rPr lang="en-IN" sz="2400" dirty="0" smtClean="0"/>
              <a:t>To demonstrate </a:t>
            </a:r>
            <a:r>
              <a:rPr lang="en-IN" sz="2400" smtClean="0"/>
              <a:t>the </a:t>
            </a:r>
            <a:r>
              <a:rPr lang="en-IN" sz="2400" smtClean="0"/>
              <a:t>role</a:t>
            </a:r>
            <a:r>
              <a:rPr lang="en-IN" sz="2400" smtClean="0"/>
              <a:t> </a:t>
            </a:r>
            <a:r>
              <a:rPr lang="en-IN" sz="2400" dirty="0" smtClean="0"/>
              <a:t>of network communication using the UDP/IP Suite i.e User Datagram Protocol operating on top of the Internet Protocol.</a:t>
            </a:r>
          </a:p>
          <a:p>
            <a:r>
              <a:rPr lang="en-IN" sz="2400" dirty="0" smtClean="0"/>
              <a:t>To demonstrate the role of Simple Mail Transfer Protocol in assuring the data privacy, Integrity and message sending capability.</a:t>
            </a:r>
          </a:p>
          <a:p>
            <a:r>
              <a:rPr lang="en-IN" sz="2400" dirty="0" smtClean="0"/>
              <a:t>To enrich the importance of data security in the present day networking world through the Encryption and decryption techniques.</a:t>
            </a:r>
          </a:p>
          <a:p>
            <a:r>
              <a:rPr lang="en-IN" sz="2400" dirty="0" smtClean="0"/>
              <a:t>To give users, the assurance of safety, reliability and friendly environment, to use the application through the refreshed Graphical User Interface</a:t>
            </a:r>
            <a:endParaRPr lang="en-IN" sz="2400" dirty="0"/>
          </a:p>
        </p:txBody>
      </p:sp>
    </p:spTree>
    <p:extLst>
      <p:ext uri="{BB962C8B-B14F-4D97-AF65-F5344CB8AC3E}">
        <p14:creationId xmlns:p14="http://schemas.microsoft.com/office/powerpoint/2010/main" val="1473130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sz="4000" b="1" dirty="0" smtClean="0">
                <a:solidFill>
                  <a:srgbClr val="744B87"/>
                </a:solidFill>
              </a:rPr>
              <a:t>Problem</a:t>
            </a:r>
            <a:r>
              <a:rPr lang="en-IN" b="1" dirty="0" smtClean="0">
                <a:solidFill>
                  <a:srgbClr val="744B87"/>
                </a:solidFill>
              </a:rPr>
              <a:t> Statement</a:t>
            </a:r>
            <a:endParaRPr lang="en-IN" b="1" dirty="0">
              <a:solidFill>
                <a:srgbClr val="744B87"/>
              </a:solidFill>
            </a:endParaRPr>
          </a:p>
        </p:txBody>
      </p:sp>
      <p:sp>
        <p:nvSpPr>
          <p:cNvPr id="3" name="Content Placeholder 2"/>
          <p:cNvSpPr>
            <a:spLocks noGrp="1"/>
          </p:cNvSpPr>
          <p:nvPr>
            <p:ph idx="1"/>
          </p:nvPr>
        </p:nvSpPr>
        <p:spPr>
          <a:xfrm>
            <a:off x="1888066" y="1439333"/>
            <a:ext cx="9311745" cy="5079999"/>
          </a:xfrm>
        </p:spPr>
        <p:txBody>
          <a:bodyPr>
            <a:noAutofit/>
          </a:bodyPr>
          <a:lstStyle/>
          <a:p>
            <a:r>
              <a:rPr lang="en-IN" sz="2400" dirty="0" smtClean="0"/>
              <a:t>The project is to create a chat room with ‘n’ number of users and users to enable the other users, to chat or discuss with each others. To develop an instant messaging solution to enable users to seamlessly interact with each other. The chat room created should be secured, and this security should be maintained by OTP verification method of SMTP server. The messages sent and received in the chatroom should maintain Integrity and Protection with the help of Encryption and Decryption methods available. The usage of this application should give the freedom of choice to users to personalize their own application in the way they wanted and at the same time making the use of the application Simple and easy.</a:t>
            </a:r>
            <a:endParaRPr lang="en-IN" sz="2400" dirty="0"/>
          </a:p>
        </p:txBody>
      </p:sp>
    </p:spTree>
    <p:extLst>
      <p:ext uri="{BB962C8B-B14F-4D97-AF65-F5344CB8AC3E}">
        <p14:creationId xmlns:p14="http://schemas.microsoft.com/office/powerpoint/2010/main" val="27773228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556" y="-1"/>
            <a:ext cx="8911687" cy="1481667"/>
          </a:xfrm>
          <a:noFill/>
          <a:effectLst>
            <a:outerShdw blurRad="50800" dist="38100" dir="8100000" algn="tr" rotWithShape="0">
              <a:prstClr val="black">
                <a:alpha val="40000"/>
              </a:prstClr>
            </a:outerShdw>
          </a:effectLst>
        </p:spPr>
        <p:txBody>
          <a:bodyPr>
            <a:noAutofit/>
          </a:bodyPr>
          <a:lstStyle/>
          <a:p>
            <a:pPr algn="ctr"/>
            <a:r>
              <a:rPr lang="en-IN" sz="2800" b="1" dirty="0" smtClean="0">
                <a:solidFill>
                  <a:schemeClr val="accent3"/>
                </a:solidFill>
              </a:rPr>
              <a:t>OUTLINE DIAGRAM</a:t>
            </a:r>
            <a:br>
              <a:rPr lang="en-IN" sz="2800" b="1" dirty="0" smtClean="0">
                <a:solidFill>
                  <a:schemeClr val="accent3"/>
                </a:solidFill>
              </a:rPr>
            </a:br>
            <a:r>
              <a:rPr lang="en-IN" sz="2800" b="1" dirty="0" smtClean="0">
                <a:solidFill>
                  <a:schemeClr val="accent3"/>
                </a:solidFill>
              </a:rPr>
              <a:t>of</a:t>
            </a:r>
            <a:br>
              <a:rPr lang="en-IN" sz="2800" b="1" dirty="0" smtClean="0">
                <a:solidFill>
                  <a:schemeClr val="accent3"/>
                </a:solidFill>
              </a:rPr>
            </a:br>
            <a:r>
              <a:rPr lang="en-IN" sz="2800" b="1" dirty="0" smtClean="0">
                <a:solidFill>
                  <a:schemeClr val="accent3"/>
                </a:solidFill>
              </a:rPr>
              <a:t>SMTP WORKING</a:t>
            </a:r>
            <a:endParaRPr lang="en-IN" sz="2800" b="1" dirty="0">
              <a:solidFill>
                <a:schemeClr val="accent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67" y="1608667"/>
            <a:ext cx="11159066" cy="4978400"/>
          </a:xfrm>
        </p:spPr>
      </p:pic>
    </p:spTree>
    <p:extLst>
      <p:ext uri="{BB962C8B-B14F-4D97-AF65-F5344CB8AC3E}">
        <p14:creationId xmlns:p14="http://schemas.microsoft.com/office/powerpoint/2010/main" val="1814723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155" y="149976"/>
            <a:ext cx="8911687" cy="1280890"/>
          </a:xfrm>
          <a:noFill/>
          <a:effectLst>
            <a:outerShdw blurRad="50800" dist="38100" algn="l" rotWithShape="0">
              <a:prstClr val="black">
                <a:alpha val="40000"/>
              </a:prstClr>
            </a:outerShdw>
          </a:effectLst>
        </p:spPr>
        <p:txBody>
          <a:bodyPr>
            <a:noAutofit/>
          </a:bodyPr>
          <a:lstStyle/>
          <a:p>
            <a:pPr algn="ctr"/>
            <a:r>
              <a:rPr lang="en-IN" sz="2800" b="1" dirty="0">
                <a:solidFill>
                  <a:schemeClr val="accent3"/>
                </a:solidFill>
              </a:rPr>
              <a:t>OUTLINE DIAGRAM</a:t>
            </a:r>
            <a:br>
              <a:rPr lang="en-IN" sz="2800" b="1" dirty="0">
                <a:solidFill>
                  <a:schemeClr val="accent3"/>
                </a:solidFill>
              </a:rPr>
            </a:br>
            <a:r>
              <a:rPr lang="en-IN" sz="2800" b="1" dirty="0">
                <a:solidFill>
                  <a:schemeClr val="accent3"/>
                </a:solidFill>
              </a:rPr>
              <a:t>of</a:t>
            </a:r>
            <a:br>
              <a:rPr lang="en-IN" sz="2800" b="1" dirty="0">
                <a:solidFill>
                  <a:schemeClr val="accent3"/>
                </a:solidFill>
              </a:rPr>
            </a:br>
            <a:r>
              <a:rPr lang="en-IN" sz="2800" b="1" dirty="0" smtClean="0">
                <a:solidFill>
                  <a:schemeClr val="accent3"/>
                </a:solidFill>
              </a:rPr>
              <a:t>UDP along with Encryption-Decryption</a:t>
            </a:r>
            <a:endParaRPr lang="en-IN" sz="2800" b="1" dirty="0">
              <a:solidFill>
                <a:schemeClr val="accent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000" y="1761066"/>
            <a:ext cx="10921999" cy="4876800"/>
          </a:xfrm>
        </p:spPr>
      </p:pic>
    </p:spTree>
    <p:extLst>
      <p:ext uri="{BB962C8B-B14F-4D97-AF65-F5344CB8AC3E}">
        <p14:creationId xmlns:p14="http://schemas.microsoft.com/office/powerpoint/2010/main" val="39628032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8" y="0"/>
            <a:ext cx="8911687" cy="400357"/>
          </a:xfrm>
          <a:effectLst>
            <a:glow rad="101600">
              <a:schemeClr val="accent4">
                <a:satMod val="175000"/>
                <a:alpha val="40000"/>
              </a:schemeClr>
            </a:glow>
            <a:outerShdw blurRad="50800" dist="38100" dir="8100000" algn="tr" rotWithShape="0">
              <a:prstClr val="black">
                <a:alpha val="40000"/>
              </a:prstClr>
            </a:outerShdw>
          </a:effectLst>
        </p:spPr>
        <p:txBody>
          <a:bodyPr>
            <a:normAutofit fontScale="90000"/>
          </a:bodyPr>
          <a:lstStyle/>
          <a:p>
            <a:pPr algn="ctr"/>
            <a:r>
              <a:rPr lang="en-IN" sz="2400" b="1" i="1" dirty="0" smtClean="0"/>
              <a:t>Flow Chart</a:t>
            </a:r>
            <a:endParaRPr lang="en-IN" sz="2400" b="1"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5670458"/>
              </p:ext>
            </p:extLst>
          </p:nvPr>
        </p:nvGraphicFramePr>
        <p:xfrm>
          <a:off x="431799" y="455390"/>
          <a:ext cx="3996268" cy="2832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883928004"/>
              </p:ext>
            </p:extLst>
          </p:nvPr>
        </p:nvGraphicFramePr>
        <p:xfrm>
          <a:off x="6227501" y="573923"/>
          <a:ext cx="4619362" cy="27141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421490440"/>
              </p:ext>
            </p:extLst>
          </p:nvPr>
        </p:nvGraphicFramePr>
        <p:xfrm>
          <a:off x="6487315" y="4187383"/>
          <a:ext cx="4788697" cy="23283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212900803"/>
              </p:ext>
            </p:extLst>
          </p:nvPr>
        </p:nvGraphicFramePr>
        <p:xfrm>
          <a:off x="523618" y="4121457"/>
          <a:ext cx="4216402" cy="262951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1" name="Right Arrow 10"/>
          <p:cNvSpPr/>
          <p:nvPr/>
        </p:nvSpPr>
        <p:spPr>
          <a:xfrm>
            <a:off x="4817533" y="1588114"/>
            <a:ext cx="1227667" cy="685800"/>
          </a:xfrm>
          <a:prstGeom prst="rightArrow">
            <a:avLst/>
          </a:prstGeom>
          <a:solidFill>
            <a:srgbClr val="C00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4999834" y="4942724"/>
            <a:ext cx="1227667" cy="685800"/>
          </a:xfrm>
          <a:prstGeom prst="rightArrow">
            <a:avLst/>
          </a:prstGeom>
          <a:solidFill>
            <a:srgbClr val="C00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905000" y="3683017"/>
            <a:ext cx="9008533" cy="321716"/>
          </a:xfrm>
          <a:prstGeom prst="rect">
            <a:avLst/>
          </a:prstGeom>
          <a:solidFill>
            <a:srgbClr val="00206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Curved Left Arrow 18"/>
          <p:cNvSpPr/>
          <p:nvPr/>
        </p:nvSpPr>
        <p:spPr>
          <a:xfrm>
            <a:off x="10846860" y="1818523"/>
            <a:ext cx="1345140" cy="2302933"/>
          </a:xfrm>
          <a:prstGeom prst="curvedLeftArrow">
            <a:avLst/>
          </a:prstGeom>
          <a:solidFill>
            <a:srgbClr val="C00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Curved Right Arrow 20"/>
          <p:cNvSpPr/>
          <p:nvPr/>
        </p:nvSpPr>
        <p:spPr>
          <a:xfrm rot="1900750">
            <a:off x="690180" y="3275107"/>
            <a:ext cx="1248040" cy="1507066"/>
          </a:xfrm>
          <a:prstGeom prst="curvedRightArrow">
            <a:avLst/>
          </a:prstGeom>
          <a:solidFill>
            <a:srgbClr val="C00000"/>
          </a:solidFill>
          <a:ln>
            <a:prstDash val="sysDash"/>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Up Arrow 21"/>
          <p:cNvSpPr/>
          <p:nvPr/>
        </p:nvSpPr>
        <p:spPr>
          <a:xfrm rot="16200000">
            <a:off x="5098742" y="3240925"/>
            <a:ext cx="665249" cy="1227666"/>
          </a:xfrm>
          <a:prstGeom prst="upArrow">
            <a:avLst/>
          </a:prstGeom>
          <a:solidFill>
            <a:srgbClr val="C00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ular Callout 2"/>
          <p:cNvSpPr/>
          <p:nvPr/>
        </p:nvSpPr>
        <p:spPr>
          <a:xfrm>
            <a:off x="8881663" y="179011"/>
            <a:ext cx="1279527" cy="1049866"/>
          </a:xfrm>
          <a:prstGeom prst="wedge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Can be done multiple times</a:t>
            </a:r>
          </a:p>
        </p:txBody>
      </p:sp>
      <p:sp>
        <p:nvSpPr>
          <p:cNvPr id="6" name="Rectangular Callout 5"/>
          <p:cNvSpPr/>
          <p:nvPr/>
        </p:nvSpPr>
        <p:spPr>
          <a:xfrm>
            <a:off x="2938737" y="3498335"/>
            <a:ext cx="1489330" cy="1060610"/>
          </a:xfrm>
          <a:prstGeom prst="wedge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Will be happening</a:t>
            </a:r>
          </a:p>
          <a:p>
            <a:pPr algn="ctr"/>
            <a:r>
              <a:rPr lang="en-IN" dirty="0" smtClean="0"/>
              <a:t>Always </a:t>
            </a:r>
            <a:endParaRPr lang="en-IN" dirty="0"/>
          </a:p>
        </p:txBody>
      </p:sp>
      <p:sp>
        <p:nvSpPr>
          <p:cNvPr id="15" name="Rectangular Callout 14"/>
          <p:cNvSpPr/>
          <p:nvPr/>
        </p:nvSpPr>
        <p:spPr>
          <a:xfrm>
            <a:off x="8537182" y="3456243"/>
            <a:ext cx="1489330" cy="1060610"/>
          </a:xfrm>
          <a:prstGeom prst="wedge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Will be happening</a:t>
            </a:r>
          </a:p>
          <a:p>
            <a:pPr algn="ctr"/>
            <a:r>
              <a:rPr lang="en-IN" dirty="0" smtClean="0"/>
              <a:t>Always </a:t>
            </a:r>
            <a:endParaRPr lang="en-IN" dirty="0"/>
          </a:p>
        </p:txBody>
      </p:sp>
    </p:spTree>
    <p:extLst>
      <p:ext uri="{BB962C8B-B14F-4D97-AF65-F5344CB8AC3E}">
        <p14:creationId xmlns:p14="http://schemas.microsoft.com/office/powerpoint/2010/main" val="20450268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Graphic spid="5" grpId="0">
        <p:bldAsOne/>
      </p:bldGraphic>
      <p:bldGraphic spid="8" grpId="0">
        <p:bldAsOne/>
      </p:bldGraphic>
      <p:bldGraphic spid="9" grpId="0">
        <p:bldAsOne/>
      </p:bldGraphic>
      <p:bldP spid="11" grpId="0" animBg="1"/>
      <p:bldP spid="12" grpId="0" animBg="1"/>
      <p:bldP spid="18" grpId="0" animBg="1"/>
      <p:bldP spid="19" grpId="0" animBg="1"/>
      <p:bldP spid="21" grpId="0" animBg="1"/>
      <p:bldP spid="22" grpId="0" animBg="1"/>
      <p:bldP spid="3" grpId="0" animBg="1"/>
      <p:bldP spid="6"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596" y="355131"/>
            <a:ext cx="8911687" cy="544290"/>
          </a:xfrm>
          <a:effectLst>
            <a:outerShdw blurRad="50800" dist="38100" dir="5400000" algn="t" rotWithShape="0">
              <a:prstClr val="black">
                <a:alpha val="40000"/>
              </a:prstClr>
            </a:outerShdw>
          </a:effectLst>
        </p:spPr>
        <p:txBody>
          <a:bodyPr>
            <a:normAutofit fontScale="90000"/>
          </a:bodyPr>
          <a:lstStyle/>
          <a:p>
            <a:pPr algn="ctr"/>
            <a:r>
              <a:rPr lang="en-IN" b="1" dirty="0" smtClean="0"/>
              <a:t>WORKING </a:t>
            </a:r>
            <a:endParaRPr lang="en-IN" b="1" dirty="0"/>
          </a:p>
        </p:txBody>
      </p:sp>
      <p:sp>
        <p:nvSpPr>
          <p:cNvPr id="6" name="Content Placeholder 5"/>
          <p:cNvSpPr>
            <a:spLocks noGrp="1"/>
          </p:cNvSpPr>
          <p:nvPr>
            <p:ph idx="1"/>
          </p:nvPr>
        </p:nvSpPr>
        <p:spPr>
          <a:xfrm>
            <a:off x="1016000" y="1086338"/>
            <a:ext cx="10972800" cy="5650524"/>
          </a:xfrm>
        </p:spPr>
        <p:txBody>
          <a:bodyPr>
            <a:normAutofit/>
          </a:bodyPr>
          <a:lstStyle/>
          <a:p>
            <a:r>
              <a:rPr lang="en-IN" dirty="0" smtClean="0"/>
              <a:t>Initially, the Host authenticate himself to the application with the help of the OTP received through a mail using the SMTP server.</a:t>
            </a:r>
          </a:p>
          <a:p>
            <a:r>
              <a:rPr lang="en-IN" dirty="0" smtClean="0"/>
              <a:t>After he authenticates himself, The host will be asked to enter his name and the chatroom name that he would like to create. </a:t>
            </a:r>
            <a:endParaRPr lang="en-IN" dirty="0"/>
          </a:p>
          <a:p>
            <a:r>
              <a:rPr lang="en-IN" dirty="0" smtClean="0"/>
              <a:t>The chatroom created will be on the certain port specified in the application and will bind to the local host IP address i.e host address and gets itself running.</a:t>
            </a:r>
          </a:p>
          <a:p>
            <a:r>
              <a:rPr lang="en-IN" dirty="0" smtClean="0"/>
              <a:t> Now, the users who wants to join in the respective chatroom will also be asked to verify their identities through the OTP received via Mail.</a:t>
            </a:r>
          </a:p>
          <a:p>
            <a:r>
              <a:rPr lang="en-IN" dirty="0" smtClean="0"/>
              <a:t>Once the authentication is complete, The users willing to join the chatroom created by the host has to enter their name and the IP address of the host who created the chatroom.</a:t>
            </a:r>
          </a:p>
          <a:p>
            <a:r>
              <a:rPr lang="en-IN" dirty="0" smtClean="0"/>
              <a:t>In the similar way multiple number of users can at a time join the chatroom. Once the new user is joined in the chatroom at a time say ‘k’ ,then all the users of the chatroom who are existing to the time before that say’k-1’ will be able to see through the message that user named ’xyz’ has joined.</a:t>
            </a:r>
          </a:p>
          <a:p>
            <a:r>
              <a:rPr lang="en-IN" dirty="0" smtClean="0"/>
              <a:t> Any user of the chatroom can type the message and send in the room to everyone. The message sent by any user will be received along with their name in front in other participant’s chat box of the room.</a:t>
            </a:r>
          </a:p>
          <a:p>
            <a:pPr marL="0" indent="0">
              <a:buNone/>
            </a:pPr>
            <a:endParaRPr lang="en-IN" dirty="0"/>
          </a:p>
        </p:txBody>
      </p:sp>
    </p:spTree>
    <p:extLst>
      <p:ext uri="{BB962C8B-B14F-4D97-AF65-F5344CB8AC3E}">
        <p14:creationId xmlns:p14="http://schemas.microsoft.com/office/powerpoint/2010/main" val="40746551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1000"/>
                                        <p:tgtEl>
                                          <p:spTgt spid="6">
                                            <p:txEl>
                                              <p:pRg st="4" end="4"/>
                                            </p:txEl>
                                          </p:spTgt>
                                        </p:tgtEl>
                                      </p:cBhvr>
                                    </p:animEffect>
                                    <p:anim calcmode="lin" valueType="num">
                                      <p:cBhvr>
                                        <p:cTn id="3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1000"/>
                                        <p:tgtEl>
                                          <p:spTgt spid="6">
                                            <p:txEl>
                                              <p:pRg st="5" end="5"/>
                                            </p:txEl>
                                          </p:spTgt>
                                        </p:tgtEl>
                                      </p:cBhvr>
                                    </p:animEffect>
                                    <p:anim calcmode="lin" valueType="num">
                                      <p:cBhvr>
                                        <p:cTn id="3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596" y="355131"/>
            <a:ext cx="8911687" cy="544290"/>
          </a:xfrm>
          <a:effectLst>
            <a:outerShdw blurRad="50800" dist="38100" dir="5400000" algn="t" rotWithShape="0">
              <a:prstClr val="black">
                <a:alpha val="40000"/>
              </a:prstClr>
            </a:outerShdw>
          </a:effectLst>
        </p:spPr>
        <p:txBody>
          <a:bodyPr>
            <a:normAutofit fontScale="90000"/>
          </a:bodyPr>
          <a:lstStyle/>
          <a:p>
            <a:pPr algn="ctr"/>
            <a:r>
              <a:rPr lang="en-IN" b="1" dirty="0" smtClean="0"/>
              <a:t>WORKING </a:t>
            </a:r>
            <a:endParaRPr lang="en-IN" b="1" dirty="0"/>
          </a:p>
        </p:txBody>
      </p:sp>
      <p:sp>
        <p:nvSpPr>
          <p:cNvPr id="6" name="Content Placeholder 5"/>
          <p:cNvSpPr>
            <a:spLocks noGrp="1"/>
          </p:cNvSpPr>
          <p:nvPr>
            <p:ph idx="1"/>
          </p:nvPr>
        </p:nvSpPr>
        <p:spPr>
          <a:xfrm>
            <a:off x="762000" y="1154071"/>
            <a:ext cx="11218334" cy="5703929"/>
          </a:xfrm>
        </p:spPr>
        <p:txBody>
          <a:bodyPr>
            <a:normAutofit lnSpcReduction="10000"/>
          </a:bodyPr>
          <a:lstStyle/>
          <a:p>
            <a:r>
              <a:rPr lang="en-IN" dirty="0" smtClean="0"/>
              <a:t>The message before sending by any user will be encrypted using standard AES encryption technique, making sure that no third party gets their hands on the data.</a:t>
            </a:r>
          </a:p>
          <a:p>
            <a:r>
              <a:rPr lang="en-IN" dirty="0" smtClean="0"/>
              <a:t>This message while receiving in the chat box of the room of participant’s will be decrypted using the key that is used for encryption, This decrypted message will be added to the text boxes of the participant’s of the room.</a:t>
            </a:r>
          </a:p>
          <a:p>
            <a:r>
              <a:rPr lang="en-IN" dirty="0" smtClean="0"/>
              <a:t>Apart from this, the users will also be able to personalize their chat room application through operations like changing the colour of the application, giving double –tone colour to the application, changing the font style, font colour, font size etc.</a:t>
            </a:r>
          </a:p>
          <a:p>
            <a:r>
              <a:rPr lang="en-IN" dirty="0" smtClean="0"/>
              <a:t>Other operations includes seeing the no. of visits made to the application so far, changing their profile status, </a:t>
            </a:r>
            <a:r>
              <a:rPr lang="en-IN" dirty="0"/>
              <a:t>clearing their chat box, </a:t>
            </a:r>
            <a:r>
              <a:rPr lang="en-IN" dirty="0" smtClean="0"/>
              <a:t>seeing all other participants of that particular chatroom, copying the text in to a file and so-on.</a:t>
            </a:r>
          </a:p>
          <a:p>
            <a:r>
              <a:rPr lang="en-IN" dirty="0" smtClean="0"/>
              <a:t>Now, we’ll se the brief logic, to provide this we show the same in 3 methods</a:t>
            </a:r>
          </a:p>
          <a:p>
            <a:pPr marL="0" indent="0" algn="ctr">
              <a:buNone/>
            </a:pPr>
            <a:r>
              <a:rPr lang="en-IN" sz="2400" b="1" dirty="0" smtClean="0">
                <a:solidFill>
                  <a:srgbClr val="C00000"/>
                </a:solidFill>
              </a:rPr>
              <a:t>LOGIC</a:t>
            </a:r>
          </a:p>
          <a:p>
            <a:pPr marL="0" indent="0">
              <a:buNone/>
            </a:pPr>
            <a:r>
              <a:rPr lang="en-IN" sz="2400" b="1" dirty="0" smtClean="0">
                <a:solidFill>
                  <a:srgbClr val="C00000"/>
                </a:solidFill>
              </a:rPr>
              <a:t> </a:t>
            </a:r>
            <a:r>
              <a:rPr lang="en-IN" sz="2000" b="1" dirty="0" smtClean="0">
                <a:solidFill>
                  <a:srgbClr val="0070C0"/>
                </a:solidFill>
              </a:rPr>
              <a:t>In sending mail:-</a:t>
            </a:r>
          </a:p>
          <a:p>
            <a:pPr marL="0" indent="0">
              <a:buNone/>
            </a:pPr>
            <a:r>
              <a:rPr lang="en-IN" sz="2000" b="1" dirty="0" smtClean="0">
                <a:solidFill>
                  <a:srgbClr val="0070C0"/>
                </a:solidFill>
              </a:rPr>
              <a:t>  </a:t>
            </a:r>
            <a:r>
              <a:rPr lang="en-IN" dirty="0" smtClean="0">
                <a:solidFill>
                  <a:schemeClr val="accent1"/>
                </a:solidFill>
              </a:rPr>
              <a:t>The mail-id typed in the </a:t>
            </a:r>
            <a:r>
              <a:rPr lang="en-IN" dirty="0" err="1" smtClean="0">
                <a:solidFill>
                  <a:schemeClr val="accent1"/>
                </a:solidFill>
              </a:rPr>
              <a:t>app’n</a:t>
            </a:r>
            <a:r>
              <a:rPr lang="en-IN" dirty="0" smtClean="0">
                <a:solidFill>
                  <a:schemeClr val="accent1"/>
                </a:solidFill>
              </a:rPr>
              <a:t> will be taken as parameter to call the send mail method of the imported package. Which sets up the properties required and adds the requirements like the sender’s mail address, password and Subject to the mail. The body of the mail would be the random</a:t>
            </a:r>
            <a:r>
              <a:rPr lang="en-IN" dirty="0" smtClean="0"/>
              <a:t> generated string of 6 digits which will also be stored for the verification in the future.</a:t>
            </a:r>
            <a:endParaRPr lang="en-IN" sz="2400" b="1" dirty="0" smtClean="0">
              <a:solidFill>
                <a:srgbClr val="C00000"/>
              </a:solidFill>
            </a:endParaRPr>
          </a:p>
        </p:txBody>
      </p:sp>
    </p:spTree>
    <p:extLst>
      <p:ext uri="{BB962C8B-B14F-4D97-AF65-F5344CB8AC3E}">
        <p14:creationId xmlns:p14="http://schemas.microsoft.com/office/powerpoint/2010/main" val="28625697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1000"/>
                                        <p:tgtEl>
                                          <p:spTgt spid="6">
                                            <p:txEl>
                                              <p:pRg st="4" end="4"/>
                                            </p:txEl>
                                          </p:spTgt>
                                        </p:tgtEl>
                                      </p:cBhvr>
                                    </p:animEffect>
                                    <p:anim calcmode="lin" valueType="num">
                                      <p:cBhvr>
                                        <p:cTn id="3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1000"/>
                                        <p:tgtEl>
                                          <p:spTgt spid="6">
                                            <p:txEl>
                                              <p:pRg st="5" end="5"/>
                                            </p:txEl>
                                          </p:spTgt>
                                        </p:tgtEl>
                                      </p:cBhvr>
                                    </p:animEffect>
                                    <p:anim calcmode="lin" valueType="num">
                                      <p:cBhvr>
                                        <p:cTn id="3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1000"/>
                                        <p:tgtEl>
                                          <p:spTgt spid="6">
                                            <p:txEl>
                                              <p:pRg st="7" end="7"/>
                                            </p:txEl>
                                          </p:spTgt>
                                        </p:tgtEl>
                                      </p:cBhvr>
                                    </p:animEffect>
                                    <p:anim calcmode="lin" valueType="num">
                                      <p:cBhvr>
                                        <p:cTn id="4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596" y="355131"/>
            <a:ext cx="8911687" cy="544290"/>
          </a:xfrm>
          <a:effectLst>
            <a:outerShdw blurRad="50800" dist="38100" dir="5400000" algn="t" rotWithShape="0">
              <a:prstClr val="black">
                <a:alpha val="40000"/>
              </a:prstClr>
            </a:outerShdw>
          </a:effectLst>
        </p:spPr>
        <p:txBody>
          <a:bodyPr>
            <a:normAutofit fontScale="90000"/>
          </a:bodyPr>
          <a:lstStyle/>
          <a:p>
            <a:pPr algn="ctr"/>
            <a:r>
              <a:rPr lang="en-IN" b="1" dirty="0" smtClean="0"/>
              <a:t>WORKING </a:t>
            </a:r>
            <a:endParaRPr lang="en-IN" b="1" dirty="0"/>
          </a:p>
        </p:txBody>
      </p:sp>
      <p:sp>
        <p:nvSpPr>
          <p:cNvPr id="6" name="Content Placeholder 5"/>
          <p:cNvSpPr>
            <a:spLocks noGrp="1"/>
          </p:cNvSpPr>
          <p:nvPr>
            <p:ph idx="1"/>
          </p:nvPr>
        </p:nvSpPr>
        <p:spPr>
          <a:xfrm>
            <a:off x="922867" y="1126066"/>
            <a:ext cx="11065933" cy="5610795"/>
          </a:xfrm>
        </p:spPr>
        <p:txBody>
          <a:bodyPr>
            <a:normAutofit/>
          </a:bodyPr>
          <a:lstStyle/>
          <a:p>
            <a:pPr marL="0" indent="0">
              <a:buNone/>
            </a:pPr>
            <a:r>
              <a:rPr lang="en-IN" sz="2000" b="1" dirty="0">
                <a:solidFill>
                  <a:srgbClr val="0070C0"/>
                </a:solidFill>
              </a:rPr>
              <a:t>In </a:t>
            </a:r>
            <a:r>
              <a:rPr lang="en-IN" sz="2000" b="1" dirty="0" smtClean="0">
                <a:solidFill>
                  <a:srgbClr val="0070C0"/>
                </a:solidFill>
              </a:rPr>
              <a:t>sending/receiving part:-</a:t>
            </a:r>
          </a:p>
          <a:p>
            <a:pPr marL="0" indent="0">
              <a:buNone/>
            </a:pPr>
            <a:r>
              <a:rPr lang="en-IN" dirty="0" smtClean="0">
                <a:solidFill>
                  <a:srgbClr val="FF0000"/>
                </a:solidFill>
              </a:rPr>
              <a:t>Message sending by host</a:t>
            </a:r>
            <a:r>
              <a:rPr lang="en-IN" dirty="0" smtClean="0">
                <a:solidFill>
                  <a:schemeClr val="accent1"/>
                </a:solidFill>
              </a:rPr>
              <a:t>:- Once the text is typed and button send is clicked, the text will be converted into the encrypted text and this text, acting as a parameter will call the broadcast method which will convert this text into the datagram packets and loops it for every client in the chatroom. Once it sends for every client it also decrypts the text and adds in to its own chat box.</a:t>
            </a:r>
          </a:p>
          <a:p>
            <a:pPr marL="0" indent="0">
              <a:buNone/>
            </a:pPr>
            <a:r>
              <a:rPr lang="en-IN" dirty="0">
                <a:solidFill>
                  <a:srgbClr val="FF0000"/>
                </a:solidFill>
              </a:rPr>
              <a:t>Message sending by </a:t>
            </a:r>
            <a:r>
              <a:rPr lang="en-IN" dirty="0" smtClean="0">
                <a:solidFill>
                  <a:srgbClr val="FF0000"/>
                </a:solidFill>
              </a:rPr>
              <a:t>client:-</a:t>
            </a:r>
            <a:r>
              <a:rPr lang="en-IN" dirty="0">
                <a:solidFill>
                  <a:schemeClr val="accent1"/>
                </a:solidFill>
              </a:rPr>
              <a:t> </a:t>
            </a:r>
            <a:r>
              <a:rPr lang="en-IN" dirty="0" smtClean="0">
                <a:solidFill>
                  <a:schemeClr val="accent1"/>
                </a:solidFill>
              </a:rPr>
              <a:t>Once the text is typed, button clicked, converted to the </a:t>
            </a:r>
            <a:r>
              <a:rPr lang="en-IN" dirty="0" err="1" smtClean="0">
                <a:solidFill>
                  <a:schemeClr val="accent1"/>
                </a:solidFill>
              </a:rPr>
              <a:t>encryptred</a:t>
            </a:r>
            <a:r>
              <a:rPr lang="en-IN" dirty="0" smtClean="0">
                <a:solidFill>
                  <a:schemeClr val="accent1"/>
                </a:solidFill>
              </a:rPr>
              <a:t> form, calls the </a:t>
            </a:r>
            <a:r>
              <a:rPr lang="en-IN" dirty="0" err="1" smtClean="0">
                <a:solidFill>
                  <a:schemeClr val="accent1"/>
                </a:solidFill>
              </a:rPr>
              <a:t>send_to_host</a:t>
            </a:r>
            <a:r>
              <a:rPr lang="en-IN" dirty="0" smtClean="0">
                <a:solidFill>
                  <a:schemeClr val="accent1"/>
                </a:solidFill>
              </a:rPr>
              <a:t> method which will send the text to the host through the </a:t>
            </a:r>
            <a:r>
              <a:rPr lang="en-IN" dirty="0" err="1" smtClean="0">
                <a:solidFill>
                  <a:schemeClr val="accent1"/>
                </a:solidFill>
              </a:rPr>
              <a:t>udp</a:t>
            </a:r>
            <a:r>
              <a:rPr lang="en-IN" dirty="0" smtClean="0">
                <a:solidFill>
                  <a:schemeClr val="accent1"/>
                </a:solidFill>
              </a:rPr>
              <a:t> send method. </a:t>
            </a:r>
          </a:p>
          <a:p>
            <a:pPr marL="0" indent="0">
              <a:buNone/>
            </a:pPr>
            <a:r>
              <a:rPr lang="en-IN" dirty="0">
                <a:solidFill>
                  <a:srgbClr val="FF0000"/>
                </a:solidFill>
              </a:rPr>
              <a:t>Message </a:t>
            </a:r>
            <a:r>
              <a:rPr lang="en-IN" dirty="0" smtClean="0">
                <a:solidFill>
                  <a:srgbClr val="FF0000"/>
                </a:solidFill>
              </a:rPr>
              <a:t>receiving </a:t>
            </a:r>
            <a:r>
              <a:rPr lang="en-IN" dirty="0">
                <a:solidFill>
                  <a:srgbClr val="FF0000"/>
                </a:solidFill>
              </a:rPr>
              <a:t>by </a:t>
            </a:r>
            <a:r>
              <a:rPr lang="en-IN" dirty="0" smtClean="0">
                <a:solidFill>
                  <a:srgbClr val="FF0000"/>
                </a:solidFill>
              </a:rPr>
              <a:t>host:- </a:t>
            </a:r>
            <a:r>
              <a:rPr lang="en-IN" dirty="0" smtClean="0">
                <a:solidFill>
                  <a:schemeClr val="accent1"/>
                </a:solidFill>
              </a:rPr>
              <a:t>Host will be receiving two types of messages, one the encrypted form of text typed and sent by the client-in this case the host simply calls the broadcast method. The other type received from the particular client is the details of the client which will be used to identify the client’s actions.</a:t>
            </a:r>
            <a:endParaRPr lang="en-IN" dirty="0">
              <a:solidFill>
                <a:schemeClr val="accent1"/>
              </a:solidFill>
            </a:endParaRPr>
          </a:p>
          <a:p>
            <a:pPr marL="0" indent="0">
              <a:buNone/>
            </a:pPr>
            <a:r>
              <a:rPr lang="en-IN" dirty="0">
                <a:solidFill>
                  <a:srgbClr val="FF0000"/>
                </a:solidFill>
              </a:rPr>
              <a:t>Message </a:t>
            </a:r>
            <a:r>
              <a:rPr lang="en-IN" dirty="0" smtClean="0">
                <a:solidFill>
                  <a:srgbClr val="FF0000"/>
                </a:solidFill>
              </a:rPr>
              <a:t>receiving </a:t>
            </a:r>
            <a:r>
              <a:rPr lang="en-IN" dirty="0">
                <a:solidFill>
                  <a:srgbClr val="FF0000"/>
                </a:solidFill>
              </a:rPr>
              <a:t>by client</a:t>
            </a:r>
            <a:r>
              <a:rPr lang="en-IN" dirty="0" smtClean="0">
                <a:solidFill>
                  <a:srgbClr val="FF0000"/>
                </a:solidFill>
              </a:rPr>
              <a:t>:- </a:t>
            </a:r>
            <a:r>
              <a:rPr lang="en-IN" dirty="0" smtClean="0">
                <a:solidFill>
                  <a:schemeClr val="accent1"/>
                </a:solidFill>
              </a:rPr>
              <a:t>Client receives two types of messages, One type is the chatroom name sent in the special format from the host as the confirmation for entry in to the chatroom. The other is from client by broadcast method. In this case client after receiving message will decrypt the text and adds it to the text box of their own.</a:t>
            </a:r>
            <a:r>
              <a:rPr lang="en-IN" sz="2000" b="1" dirty="0">
                <a:solidFill>
                  <a:srgbClr val="0070C0"/>
                </a:solidFill>
              </a:rPr>
              <a:t> </a:t>
            </a:r>
          </a:p>
          <a:p>
            <a:pPr marL="0" indent="0">
              <a:buNone/>
            </a:pPr>
            <a:endParaRPr lang="en-IN" dirty="0" smtClean="0">
              <a:solidFill>
                <a:schemeClr val="accent1"/>
              </a:solidFill>
            </a:endParaRPr>
          </a:p>
        </p:txBody>
      </p:sp>
    </p:spTree>
    <p:extLst>
      <p:ext uri="{BB962C8B-B14F-4D97-AF65-F5344CB8AC3E}">
        <p14:creationId xmlns:p14="http://schemas.microsoft.com/office/powerpoint/2010/main" val="4713451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1000"/>
                                        <p:tgtEl>
                                          <p:spTgt spid="6">
                                            <p:txEl>
                                              <p:pRg st="4" end="4"/>
                                            </p:txEl>
                                          </p:spTgt>
                                        </p:tgtEl>
                                      </p:cBhvr>
                                    </p:animEffect>
                                    <p:anim calcmode="lin" valueType="num">
                                      <p:cBhvr>
                                        <p:cTn id="3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590</TotalTime>
  <Words>1301</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IMPLEMENTATION OF MULTI-USER SECURE CHATROOM WITH ENCRYPTION USING  UDP AND SMTP</vt:lpstr>
      <vt:lpstr>Objectives Of Project</vt:lpstr>
      <vt:lpstr>Problem Statement</vt:lpstr>
      <vt:lpstr>OUTLINE DIAGRAM of SMTP WORKING</vt:lpstr>
      <vt:lpstr>OUTLINE DIAGRAM of UDP along with Encryption-Decryption</vt:lpstr>
      <vt:lpstr>Flow Chart</vt:lpstr>
      <vt:lpstr>WORKING </vt:lpstr>
      <vt:lpstr>WORKING </vt:lpstr>
      <vt:lpstr>WORKING </vt:lpstr>
      <vt:lpstr>WORKING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MULTI-USER SECURE CHATROOM WITH ENCRYPTION USING  UDP AND SMTP</dc:title>
  <dc:creator>Kalyan venkat Madireddy</dc:creator>
  <cp:lastModifiedBy>Kalyan venkat Madireddy</cp:lastModifiedBy>
  <cp:revision>34</cp:revision>
  <dcterms:created xsi:type="dcterms:W3CDTF">2021-02-16T11:29:27Z</dcterms:created>
  <dcterms:modified xsi:type="dcterms:W3CDTF">2021-02-17T05:36:33Z</dcterms:modified>
</cp:coreProperties>
</file>