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0" r:id="rId2"/>
    <p:sldId id="270" r:id="rId3"/>
    <p:sldId id="256" r:id="rId4"/>
    <p:sldId id="257" r:id="rId5"/>
    <p:sldId id="261" r:id="rId6"/>
    <p:sldId id="262" r:id="rId7"/>
    <p:sldId id="263" r:id="rId8"/>
    <p:sldId id="266" r:id="rId9"/>
    <p:sldId id="264" r:id="rId10"/>
    <p:sldId id="265"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13CBD-49C8-49D7-9FDD-0D1047339014}"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ECCE7-CC8C-4644-946C-82D47C7ABD88}" type="slidenum">
              <a:rPr lang="en-IN" smtClean="0"/>
              <a:t>‹#›</a:t>
            </a:fld>
            <a:endParaRPr lang="en-IN"/>
          </a:p>
        </p:txBody>
      </p:sp>
    </p:spTree>
    <p:extLst>
      <p:ext uri="{BB962C8B-B14F-4D97-AF65-F5344CB8AC3E}">
        <p14:creationId xmlns:p14="http://schemas.microsoft.com/office/powerpoint/2010/main" val="64229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52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9CDF443-3EF0-4516-A749-AA0CD7F9A7D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83108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92333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86219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407666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538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331710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1049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76514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77616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DF443-3EF0-4516-A749-AA0CD7F9A7D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138632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CDF443-3EF0-4516-A749-AA0CD7F9A7D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395315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CDF443-3EF0-4516-A749-AA0CD7F9A7D0}"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331873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CDF443-3EF0-4516-A749-AA0CD7F9A7D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199030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DF443-3EF0-4516-A749-AA0CD7F9A7D0}"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407348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DF443-3EF0-4516-A749-AA0CD7F9A7D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45620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DF443-3EF0-4516-A749-AA0CD7F9A7D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4A0-445F-44A5-AB02-01291F840D80}" type="slidenum">
              <a:rPr lang="en-IN" smtClean="0"/>
              <a:t>‹#›</a:t>
            </a:fld>
            <a:endParaRPr lang="en-IN"/>
          </a:p>
        </p:txBody>
      </p:sp>
    </p:spTree>
    <p:extLst>
      <p:ext uri="{BB962C8B-B14F-4D97-AF65-F5344CB8AC3E}">
        <p14:creationId xmlns:p14="http://schemas.microsoft.com/office/powerpoint/2010/main" val="67713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CDF443-3EF0-4516-A749-AA0CD7F9A7D0}" type="datetimeFigureOut">
              <a:rPr lang="en-IN" smtClean="0"/>
              <a:t>02-03-2024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E174A0-445F-44A5-AB02-01291F840D80}" type="slidenum">
              <a:rPr lang="en-IN" smtClean="0"/>
              <a:t>‹#›</a:t>
            </a:fld>
            <a:endParaRPr lang="en-IN"/>
          </a:p>
        </p:txBody>
      </p:sp>
    </p:spTree>
    <p:extLst>
      <p:ext uri="{BB962C8B-B14F-4D97-AF65-F5344CB8AC3E}">
        <p14:creationId xmlns:p14="http://schemas.microsoft.com/office/powerpoint/2010/main" val="34806432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geeksforgeeks.org/introduction-to-linux-operating-system/" TargetMode="External"/><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hyperlink" Target="https://www.geeksforgeeks.org/difference-between-microkernel-and-monolithic-kernel/" TargetMode="External"/><Relationship Id="rId5" Type="http://schemas.openxmlformats.org/officeDocument/2006/relationships/image" Target="../media/image5.jpeg"/><Relationship Id="rId10" Type="http://schemas.openxmlformats.org/officeDocument/2006/relationships/hyperlink" Target="https://www.geeksforgeeks.org/monolithic-kernel-and-key-differences-from-microkernel/" TargetMode="External"/><Relationship Id="rId4" Type="http://schemas.openxmlformats.org/officeDocument/2006/relationships/image" Target="../media/image4.jpeg"/><Relationship Id="rId9" Type="http://schemas.openxmlformats.org/officeDocument/2006/relationships/hyperlink" Target="https://www.geeksforgeeks.org/advantages-and-disadvantages-of-windows-operating-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DEBC-BC0F-064C-7EAE-1B044BE665B7}"/>
              </a:ext>
            </a:extLst>
          </p:cNvPr>
          <p:cNvSpPr>
            <a:spLocks noGrp="1"/>
          </p:cNvSpPr>
          <p:nvPr>
            <p:ph type="title"/>
          </p:nvPr>
        </p:nvSpPr>
        <p:spPr>
          <a:xfrm>
            <a:off x="1709448" y="4445768"/>
            <a:ext cx="8534400" cy="1507067"/>
          </a:xfrm>
        </p:spPr>
        <p:txBody>
          <a:bodyPr>
            <a:normAutofit/>
          </a:bodyPr>
          <a:lstStyle/>
          <a:p>
            <a:r>
              <a:rPr lang="en-IN" sz="5600" b="1" dirty="0">
                <a:highlight>
                  <a:srgbClr val="000000"/>
                </a:highlight>
                <a:latin typeface="Algerian" panose="04020705040A02060702" pitchFamily="82" charset="0"/>
              </a:rPr>
              <a:t>What is Linux?</a:t>
            </a:r>
          </a:p>
        </p:txBody>
      </p:sp>
      <p:sp>
        <p:nvSpPr>
          <p:cNvPr id="3" name="Content Placeholder 2">
            <a:extLst>
              <a:ext uri="{FF2B5EF4-FFF2-40B4-BE49-F238E27FC236}">
                <a16:creationId xmlns:a16="http://schemas.microsoft.com/office/drawing/2014/main" id="{4F2D8254-2518-DE6C-B89E-F5C756C00B78}"/>
              </a:ext>
            </a:extLst>
          </p:cNvPr>
          <p:cNvSpPr>
            <a:spLocks noGrp="1"/>
          </p:cNvSpPr>
          <p:nvPr>
            <p:ph idx="1"/>
          </p:nvPr>
        </p:nvSpPr>
        <p:spPr>
          <a:xfrm>
            <a:off x="5915890" y="644236"/>
            <a:ext cx="4327957" cy="3615267"/>
          </a:xfrm>
        </p:spPr>
        <p:txBody>
          <a:bodyPr/>
          <a:lstStyle/>
          <a:p>
            <a:r>
              <a:rPr lang="en-IN" sz="3000" dirty="0"/>
              <a:t>Linux Overview</a:t>
            </a:r>
          </a:p>
          <a:p>
            <a:r>
              <a:rPr lang="en-IN" sz="3000" dirty="0"/>
              <a:t>Linux Distros</a:t>
            </a:r>
          </a:p>
          <a:p>
            <a:r>
              <a:rPr lang="en-IN" sz="3000" dirty="0"/>
              <a:t>Windows vs Linux vs Unix</a:t>
            </a:r>
          </a:p>
          <a:p>
            <a:pPr marL="0" indent="0">
              <a:buNone/>
            </a:pPr>
            <a:endParaRPr lang="en-IN" dirty="0"/>
          </a:p>
        </p:txBody>
      </p:sp>
      <p:pic>
        <p:nvPicPr>
          <p:cNvPr id="1026" name="Picture 2" descr="Linux Logo and symbol, meaning, history, PNG, brand">
            <a:extLst>
              <a:ext uri="{FF2B5EF4-FFF2-40B4-BE49-F238E27FC236}">
                <a16:creationId xmlns:a16="http://schemas.microsoft.com/office/drawing/2014/main" id="{C07ACD6D-BF1B-1EE5-2995-D3A36F85C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516" y="446414"/>
            <a:ext cx="3631174" cy="401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19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AC0398-0413-6CC4-132B-A5097957AA2D}"/>
              </a:ext>
            </a:extLst>
          </p:cNvPr>
          <p:cNvSpPr txBox="1"/>
          <p:nvPr/>
        </p:nvSpPr>
        <p:spPr>
          <a:xfrm>
            <a:off x="530943" y="825910"/>
            <a:ext cx="6091084" cy="5632311"/>
          </a:xfrm>
          <a:prstGeom prst="rect">
            <a:avLst/>
          </a:prstGeom>
          <a:noFill/>
        </p:spPr>
        <p:txBody>
          <a:bodyPr wrap="square" rtlCol="0">
            <a:spAutoFit/>
          </a:bodyPr>
          <a:lstStyle/>
          <a:p>
            <a:r>
              <a:rPr lang="en-IN" b="1" dirty="0">
                <a:solidFill>
                  <a:schemeClr val="bg1"/>
                </a:solidFill>
              </a:rPr>
              <a:t>vi editor commands </a:t>
            </a:r>
            <a:r>
              <a:rPr lang="en-IN" b="1" dirty="0"/>
              <a:t>- </a:t>
            </a:r>
            <a:r>
              <a:rPr lang="en-IN" dirty="0"/>
              <a:t>vi editor comes along with shell</a:t>
            </a:r>
          </a:p>
          <a:p>
            <a:endParaRPr lang="en-IN" dirty="0"/>
          </a:p>
          <a:p>
            <a:endParaRPr lang="en-IN" dirty="0"/>
          </a:p>
          <a:p>
            <a:r>
              <a:rPr lang="en-US" dirty="0"/>
              <a:t>Moving the cursor by one character:</a:t>
            </a:r>
          </a:p>
          <a:p>
            <a:r>
              <a:rPr lang="en-US" dirty="0"/>
              <a:t>	h – move the cursor left</a:t>
            </a:r>
          </a:p>
          <a:p>
            <a:r>
              <a:rPr lang="en-US" dirty="0"/>
              <a:t>l – move the cursor right</a:t>
            </a:r>
          </a:p>
          <a:p>
            <a:r>
              <a:rPr lang="en-US" dirty="0"/>
              <a:t>k – move the cursor up</a:t>
            </a:r>
          </a:p>
          <a:p>
            <a:r>
              <a:rPr lang="en-US" dirty="0"/>
              <a:t>j – move the cursor down</a:t>
            </a:r>
          </a:p>
          <a:p>
            <a:r>
              <a:rPr lang="en-US" dirty="0"/>
              <a:t>Moving the curser by word:</a:t>
            </a:r>
          </a:p>
          <a:p>
            <a:r>
              <a:rPr lang="en-US" dirty="0"/>
              <a:t>	b – move to the start of a word</a:t>
            </a:r>
          </a:p>
          <a:p>
            <a:r>
              <a:rPr lang="en-US" dirty="0"/>
              <a:t>	e – move to the end of a word</a:t>
            </a:r>
          </a:p>
          <a:p>
            <a:r>
              <a:rPr lang="en-US" dirty="0"/>
              <a:t>Moving curser by line:</a:t>
            </a:r>
          </a:p>
          <a:p>
            <a:r>
              <a:rPr lang="en-US" dirty="0"/>
              <a:t>	0 (zero) – jump to the beginning of the line</a:t>
            </a:r>
          </a:p>
          <a:p>
            <a:r>
              <a:rPr lang="en-US" dirty="0"/>
              <a:t>	$ – jump to the end of the line</a:t>
            </a:r>
          </a:p>
          <a:p>
            <a:r>
              <a:rPr lang="en-US" dirty="0"/>
              <a:t>	:# – move to a specified line number</a:t>
            </a:r>
          </a:p>
          <a:p>
            <a:r>
              <a:rPr lang="en-US" dirty="0"/>
              <a:t>Moving by screen:</a:t>
            </a:r>
          </a:p>
          <a:p>
            <a:r>
              <a:rPr lang="en-US" dirty="0"/>
              <a:t>	Ctrl + b – move back one full screen</a:t>
            </a:r>
          </a:p>
          <a:p>
            <a:r>
              <a:rPr lang="en-US" dirty="0"/>
              <a:t>	Ctrl + f – move forward one full screen</a:t>
            </a:r>
          </a:p>
          <a:p>
            <a:endParaRPr lang="en-US" dirty="0"/>
          </a:p>
          <a:p>
            <a:endParaRPr lang="en-IN" dirty="0"/>
          </a:p>
        </p:txBody>
      </p:sp>
      <p:sp>
        <p:nvSpPr>
          <p:cNvPr id="3" name="TextBox 2">
            <a:extLst>
              <a:ext uri="{FF2B5EF4-FFF2-40B4-BE49-F238E27FC236}">
                <a16:creationId xmlns:a16="http://schemas.microsoft.com/office/drawing/2014/main" id="{B897870E-A550-FD85-A036-C99091F05E0F}"/>
              </a:ext>
            </a:extLst>
          </p:cNvPr>
          <p:cNvSpPr txBox="1"/>
          <p:nvPr/>
        </p:nvSpPr>
        <p:spPr>
          <a:xfrm>
            <a:off x="6705600" y="825910"/>
            <a:ext cx="5486400" cy="5909310"/>
          </a:xfrm>
          <a:prstGeom prst="rect">
            <a:avLst/>
          </a:prstGeom>
          <a:noFill/>
        </p:spPr>
        <p:txBody>
          <a:bodyPr wrap="square" rtlCol="0">
            <a:spAutoFit/>
          </a:bodyPr>
          <a:lstStyle/>
          <a:p>
            <a:r>
              <a:rPr lang="en-US"/>
              <a:t>Editing and Copying:</a:t>
            </a:r>
          </a:p>
          <a:p>
            <a:r>
              <a:rPr lang="en-US"/>
              <a:t>	s – delete a character (and move into insert mode)</a:t>
            </a:r>
          </a:p>
          <a:p>
            <a:r>
              <a:rPr lang="en-US"/>
              <a:t>	dw – delete to end of the word</a:t>
            </a:r>
          </a:p>
          <a:p>
            <a:r>
              <a:rPr lang="en-US"/>
              <a:t>	db – delete to beginning of the word</a:t>
            </a:r>
          </a:p>
          <a:p>
            <a:r>
              <a:rPr lang="en-US"/>
              <a:t>	u – undo</a:t>
            </a:r>
          </a:p>
          <a:p>
            <a:r>
              <a:rPr lang="en-US"/>
              <a:t>	Ctrl + r – redo</a:t>
            </a:r>
          </a:p>
          <a:p>
            <a:r>
              <a:rPr lang="en-US"/>
              <a:t>	yy – copy (yank) entire line</a:t>
            </a:r>
          </a:p>
          <a:p>
            <a:r>
              <a:rPr lang="en-US"/>
              <a:t>	dd – cut (delete) entire line</a:t>
            </a:r>
          </a:p>
          <a:p>
            <a:r>
              <a:rPr lang="en-US"/>
              <a:t>	p – paste after the cursor</a:t>
            </a:r>
          </a:p>
          <a:p>
            <a:r>
              <a:rPr lang="en-US"/>
              <a:t>	v – select text using character mode</a:t>
            </a:r>
          </a:p>
          <a:p>
            <a:r>
              <a:rPr lang="en-US"/>
              <a:t>V – select lines using line mode</a:t>
            </a:r>
          </a:p>
          <a:p>
            <a:r>
              <a:rPr lang="en-US"/>
              <a:t>aw – select a word</a:t>
            </a:r>
          </a:p>
          <a:p>
            <a:r>
              <a:rPr lang="en-US"/>
              <a:t>y – yank (copy) the marked text</a:t>
            </a:r>
          </a:p>
          <a:p>
            <a:r>
              <a:rPr lang="en-US"/>
              <a:t>d – delete (cut) the marked text</a:t>
            </a:r>
          </a:p>
          <a:p>
            <a:r>
              <a:rPr lang="en-US"/>
              <a:t>p – paste the text after the cursor</a:t>
            </a:r>
          </a:p>
          <a:p>
            <a:r>
              <a:rPr lang="en-US"/>
              <a:t>Saving and Exiting</a:t>
            </a:r>
          </a:p>
          <a:p>
            <a:r>
              <a:rPr lang="en-US"/>
              <a:t>	:w – save the file</a:t>
            </a:r>
          </a:p>
          <a:p>
            <a:r>
              <a:rPr lang="en-US"/>
              <a:t>	:wq – save and close the file</a:t>
            </a:r>
          </a:p>
          <a:p>
            <a:r>
              <a:rPr lang="en-US"/>
              <a:t>	:q! – quit without saving changes</a:t>
            </a:r>
          </a:p>
          <a:p>
            <a:r>
              <a:rPr lang="en-US"/>
              <a:t>	^: set nu – sets the numbers</a:t>
            </a:r>
            <a:endParaRPr lang="en-US" dirty="0"/>
          </a:p>
        </p:txBody>
      </p:sp>
    </p:spTree>
    <p:extLst>
      <p:ext uri="{BB962C8B-B14F-4D97-AF65-F5344CB8AC3E}">
        <p14:creationId xmlns:p14="http://schemas.microsoft.com/office/powerpoint/2010/main" val="313751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F1B71-A52B-2210-9C32-E74D28322DAF}"/>
              </a:ext>
            </a:extLst>
          </p:cNvPr>
          <p:cNvSpPr>
            <a:spLocks noGrp="1"/>
          </p:cNvSpPr>
          <p:nvPr>
            <p:ph idx="1"/>
          </p:nvPr>
        </p:nvSpPr>
        <p:spPr>
          <a:xfrm>
            <a:off x="1828800" y="1305233"/>
            <a:ext cx="8534400" cy="3615267"/>
          </a:xfrm>
        </p:spPr>
        <p:txBody>
          <a:bodyPr>
            <a:normAutofit/>
          </a:bodyPr>
          <a:lstStyle/>
          <a:p>
            <a:r>
              <a:rPr lang="en-IN" sz="2600" b="1" dirty="0">
                <a:solidFill>
                  <a:schemeClr val="bg1"/>
                </a:solidFill>
              </a:rPr>
              <a:t>Package Management</a:t>
            </a:r>
          </a:p>
          <a:p>
            <a:pPr marL="0" indent="0">
              <a:buNone/>
            </a:pPr>
            <a:r>
              <a:rPr lang="en-IN" sz="2600" dirty="0">
                <a:solidFill>
                  <a:schemeClr val="bg1"/>
                </a:solidFill>
              </a:rPr>
              <a:t>Super User Mode – root user</a:t>
            </a:r>
          </a:p>
          <a:p>
            <a:pPr marL="0" indent="0">
              <a:buNone/>
            </a:pPr>
            <a:r>
              <a:rPr lang="en-IN" sz="2600" dirty="0">
                <a:solidFill>
                  <a:schemeClr val="bg1"/>
                </a:solidFill>
              </a:rPr>
              <a:t>$apt-get command</a:t>
            </a:r>
          </a:p>
          <a:p>
            <a:pPr marL="0" indent="0">
              <a:buNone/>
            </a:pPr>
            <a:r>
              <a:rPr lang="en-IN" sz="2600" dirty="0">
                <a:solidFill>
                  <a:schemeClr val="bg1"/>
                </a:solidFill>
              </a:rPr>
              <a:t>Installing packages in Linux</a:t>
            </a:r>
          </a:p>
          <a:p>
            <a:pPr marL="0" indent="0">
              <a:buNone/>
            </a:pPr>
            <a:r>
              <a:rPr lang="en-IN" sz="2600" dirty="0">
                <a:solidFill>
                  <a:schemeClr val="bg1"/>
                </a:solidFill>
              </a:rPr>
              <a:t>Ex: Apache, net-tools, </a:t>
            </a:r>
            <a:r>
              <a:rPr lang="en-IN" sz="2600" dirty="0" err="1">
                <a:solidFill>
                  <a:schemeClr val="bg1"/>
                </a:solidFill>
              </a:rPr>
              <a:t>ssh-geygen</a:t>
            </a:r>
            <a:r>
              <a:rPr lang="en-IN" sz="2600" dirty="0">
                <a:solidFill>
                  <a:schemeClr val="bg1"/>
                </a:solidFill>
              </a:rPr>
              <a:t>, tree etc.</a:t>
            </a:r>
          </a:p>
        </p:txBody>
      </p:sp>
    </p:spTree>
    <p:extLst>
      <p:ext uri="{BB962C8B-B14F-4D97-AF65-F5344CB8AC3E}">
        <p14:creationId xmlns:p14="http://schemas.microsoft.com/office/powerpoint/2010/main" val="287137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3161D-915C-F04D-231F-23B5E686E82E}"/>
              </a:ext>
            </a:extLst>
          </p:cNvPr>
          <p:cNvSpPr>
            <a:spLocks noGrp="1"/>
          </p:cNvSpPr>
          <p:nvPr>
            <p:ph idx="1"/>
          </p:nvPr>
        </p:nvSpPr>
        <p:spPr>
          <a:xfrm>
            <a:off x="684211" y="685800"/>
            <a:ext cx="9329943" cy="4992329"/>
          </a:xfrm>
        </p:spPr>
        <p:txBody>
          <a:bodyPr>
            <a:normAutofit/>
          </a:bodyPr>
          <a:lstStyle/>
          <a:p>
            <a:r>
              <a:rPr lang="en-IN" sz="2600" dirty="0">
                <a:solidFill>
                  <a:schemeClr val="bg1"/>
                </a:solidFill>
              </a:rPr>
              <a:t>Virtualization</a:t>
            </a:r>
          </a:p>
          <a:p>
            <a:r>
              <a:rPr lang="en-IN" sz="2600" dirty="0">
                <a:solidFill>
                  <a:schemeClr val="bg1"/>
                </a:solidFill>
              </a:rPr>
              <a:t>Installing and configuring Virtual Box and deploying Linux</a:t>
            </a:r>
          </a:p>
          <a:p>
            <a:r>
              <a:rPr lang="en-IN" sz="2600" dirty="0">
                <a:solidFill>
                  <a:schemeClr val="bg1"/>
                </a:solidFill>
              </a:rPr>
              <a:t>Deploying a Linux EC2 Machine on AWS.</a:t>
            </a:r>
          </a:p>
          <a:p>
            <a:r>
              <a:rPr lang="en-IN" sz="2600" dirty="0">
                <a:solidFill>
                  <a:schemeClr val="bg1"/>
                </a:solidFill>
              </a:rPr>
              <a:t>SSH key based Authentication.</a:t>
            </a:r>
          </a:p>
          <a:p>
            <a:r>
              <a:rPr lang="en-IN" sz="2600" dirty="0">
                <a:solidFill>
                  <a:schemeClr val="bg1"/>
                </a:solidFill>
              </a:rPr>
              <a:t>SSH Tools: Putty and </a:t>
            </a:r>
            <a:r>
              <a:rPr lang="en-IN" sz="2600" dirty="0" err="1">
                <a:solidFill>
                  <a:schemeClr val="bg1"/>
                </a:solidFill>
              </a:rPr>
              <a:t>MobaXterm</a:t>
            </a:r>
            <a:endParaRPr lang="en-IN" sz="2600" dirty="0">
              <a:solidFill>
                <a:schemeClr val="bg1"/>
              </a:solidFill>
            </a:endParaRPr>
          </a:p>
        </p:txBody>
      </p:sp>
    </p:spTree>
    <p:extLst>
      <p:ext uri="{BB962C8B-B14F-4D97-AF65-F5344CB8AC3E}">
        <p14:creationId xmlns:p14="http://schemas.microsoft.com/office/powerpoint/2010/main" val="326063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88BC2-25DC-AFA9-5E16-4E3DFC9B6125}"/>
              </a:ext>
            </a:extLst>
          </p:cNvPr>
          <p:cNvSpPr>
            <a:spLocks noGrp="1"/>
          </p:cNvSpPr>
          <p:nvPr>
            <p:ph idx="1"/>
          </p:nvPr>
        </p:nvSpPr>
        <p:spPr>
          <a:xfrm>
            <a:off x="684212" y="685800"/>
            <a:ext cx="5012768" cy="2957051"/>
          </a:xfrm>
        </p:spPr>
        <p:txBody>
          <a:bodyPr>
            <a:normAutofit/>
          </a:bodyPr>
          <a:lstStyle/>
          <a:p>
            <a:r>
              <a:rPr lang="en-IN" sz="4000" b="1" dirty="0">
                <a:solidFill>
                  <a:schemeClr val="bg1"/>
                </a:solidFill>
              </a:rPr>
              <a:t>End of the Course</a:t>
            </a:r>
          </a:p>
        </p:txBody>
      </p:sp>
      <p:pic>
        <p:nvPicPr>
          <p:cNvPr id="2052" name="Picture 4" descr="Linux Logo PNG Pic">
            <a:extLst>
              <a:ext uri="{FF2B5EF4-FFF2-40B4-BE49-F238E27FC236}">
                <a16:creationId xmlns:a16="http://schemas.microsoft.com/office/drawing/2014/main" id="{8EBC31C3-9D66-BD76-AEF0-331A4F059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394" y="-458756"/>
            <a:ext cx="6297561" cy="62975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577E99F-3202-B040-437B-B843A2857BD7}"/>
              </a:ext>
            </a:extLst>
          </p:cNvPr>
          <p:cNvSpPr/>
          <p:nvPr/>
        </p:nvSpPr>
        <p:spPr>
          <a:xfrm>
            <a:off x="7103399" y="5595457"/>
            <a:ext cx="4705550" cy="923330"/>
          </a:xfrm>
          <a:prstGeom prst="rect">
            <a:avLst/>
          </a:prstGeom>
          <a:noFill/>
        </p:spPr>
        <p:txBody>
          <a:bodyPr wrap="square" lIns="91440" tIns="45720" rIns="91440" bIns="45720">
            <a:spAutoFit/>
          </a:bodyPr>
          <a:lstStyle/>
          <a:p>
            <a:pPr algn="ctr"/>
            <a:r>
              <a:rPr lang="en-US" sz="5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331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5FC40-2F87-4783-E422-1BEBEF36266D}"/>
              </a:ext>
            </a:extLst>
          </p:cNvPr>
          <p:cNvSpPr>
            <a:spLocks noGrp="1"/>
          </p:cNvSpPr>
          <p:nvPr>
            <p:ph idx="1"/>
          </p:nvPr>
        </p:nvSpPr>
        <p:spPr>
          <a:xfrm>
            <a:off x="624144" y="316105"/>
            <a:ext cx="6409762" cy="3040968"/>
          </a:xfrm>
        </p:spPr>
        <p:txBody>
          <a:bodyPr/>
          <a:lstStyle/>
          <a:p>
            <a:r>
              <a:rPr lang="en-IN" b="1" dirty="0">
                <a:solidFill>
                  <a:schemeClr val="bg1"/>
                </a:solidFill>
              </a:rPr>
              <a:t>Introduction</a:t>
            </a:r>
          </a:p>
          <a:p>
            <a:pPr marL="0" indent="0">
              <a:buNone/>
            </a:pPr>
            <a:r>
              <a:rPr lang="en-US" dirty="0">
                <a:solidFill>
                  <a:schemeClr val="bg1"/>
                </a:solidFill>
              </a:rPr>
              <a:t>Linux is a Unix-like, open source and community-developed operating system (OS) for computers, servers, mainframes, mobile devices and embedded devices. It is supported on almost every major computer platform, including x86, ARM and SPARC, making it one of the most widely supported operating systems.</a:t>
            </a:r>
          </a:p>
        </p:txBody>
      </p:sp>
      <p:sp>
        <p:nvSpPr>
          <p:cNvPr id="4" name="TextBox 3">
            <a:extLst>
              <a:ext uri="{FF2B5EF4-FFF2-40B4-BE49-F238E27FC236}">
                <a16:creationId xmlns:a16="http://schemas.microsoft.com/office/drawing/2014/main" id="{761ECD7E-E837-C563-9918-D91551E7864A}"/>
              </a:ext>
            </a:extLst>
          </p:cNvPr>
          <p:cNvSpPr txBox="1"/>
          <p:nvPr/>
        </p:nvSpPr>
        <p:spPr>
          <a:xfrm>
            <a:off x="7551174" y="442452"/>
            <a:ext cx="3701845" cy="923330"/>
          </a:xfrm>
          <a:prstGeom prst="rect">
            <a:avLst/>
          </a:prstGeom>
          <a:noFill/>
        </p:spPr>
        <p:txBody>
          <a:bodyPr wrap="square" rtlCol="0">
            <a:spAutoFit/>
          </a:bodyPr>
          <a:lstStyle/>
          <a:p>
            <a:r>
              <a:rPr lang="en-IN" b="1" dirty="0"/>
              <a:t>Linux Distros</a:t>
            </a:r>
          </a:p>
          <a:p>
            <a:endParaRPr lang="en-IN" dirty="0"/>
          </a:p>
          <a:p>
            <a:endParaRPr lang="en-IN" dirty="0"/>
          </a:p>
        </p:txBody>
      </p:sp>
      <p:pic>
        <p:nvPicPr>
          <p:cNvPr id="3074" name="Picture 2" descr="Debian 11: Moving forward while standing still | TechRepublic">
            <a:extLst>
              <a:ext uri="{FF2B5EF4-FFF2-40B4-BE49-F238E27FC236}">
                <a16:creationId xmlns:a16="http://schemas.microsoft.com/office/drawing/2014/main" id="{13739C36-AE4A-F51B-A481-DE57064AF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312" y="1021824"/>
            <a:ext cx="1443498" cy="11291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buntu Download for Free - 2023 Latest Version">
            <a:extLst>
              <a:ext uri="{FF2B5EF4-FFF2-40B4-BE49-F238E27FC236}">
                <a16:creationId xmlns:a16="http://schemas.microsoft.com/office/drawing/2014/main" id="{EC251507-1395-C0D3-FB0A-06CC8A33F1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39" t="20784" r="17239" b="21045"/>
          <a:stretch/>
        </p:blipFill>
        <p:spPr bwMode="auto">
          <a:xfrm>
            <a:off x="10395614" y="1023011"/>
            <a:ext cx="1374673" cy="12204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edora to drop support for 32-bit Linux with Fedora 31 - NotebookCheck.net  News">
            <a:extLst>
              <a:ext uri="{FF2B5EF4-FFF2-40B4-BE49-F238E27FC236}">
                <a16:creationId xmlns:a16="http://schemas.microsoft.com/office/drawing/2014/main" id="{144D683B-C5E5-3ABA-E7CF-DFAE5FCF5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7320" y="2427920"/>
            <a:ext cx="1377745" cy="13777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undamentals of Red Hat Enterprise Linux Course (Red Hat) | Coursera">
            <a:extLst>
              <a:ext uri="{FF2B5EF4-FFF2-40B4-BE49-F238E27FC236}">
                <a16:creationId xmlns:a16="http://schemas.microsoft.com/office/drawing/2014/main" id="{E5E99825-99BC-302E-58F6-B25CEFF8F5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918" t="19915" r="6200" b="16248"/>
          <a:stretch/>
        </p:blipFill>
        <p:spPr bwMode="auto">
          <a:xfrm>
            <a:off x="7950656" y="4017229"/>
            <a:ext cx="1536810" cy="11291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USE - YouTube">
            <a:extLst>
              <a:ext uri="{FF2B5EF4-FFF2-40B4-BE49-F238E27FC236}">
                <a16:creationId xmlns:a16="http://schemas.microsoft.com/office/drawing/2014/main" id="{1517FE6E-6E77-1639-FDEF-908B83F4C0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2792" y="3885377"/>
            <a:ext cx="1300316" cy="130031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entOS Linux Reviews &amp; Ratings 2023">
            <a:extLst>
              <a:ext uri="{FF2B5EF4-FFF2-40B4-BE49-F238E27FC236}">
                <a16:creationId xmlns:a16="http://schemas.microsoft.com/office/drawing/2014/main" id="{B984CB0C-1E3D-1E22-CBBF-CDF875BCED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6034" y="5397257"/>
            <a:ext cx="1300316" cy="13003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4936097B-F26B-5216-5408-1F19C42F4409}"/>
              </a:ext>
            </a:extLst>
          </p:cNvPr>
          <p:cNvGraphicFramePr>
            <a:graphicFrameLocks noGrp="1"/>
          </p:cNvGraphicFramePr>
          <p:nvPr>
            <p:extLst>
              <p:ext uri="{D42A27DB-BD31-4B8C-83A1-F6EECF244321}">
                <p14:modId xmlns:p14="http://schemas.microsoft.com/office/powerpoint/2010/main" val="2964744178"/>
              </p:ext>
            </p:extLst>
          </p:nvPr>
        </p:nvGraphicFramePr>
        <p:xfrm>
          <a:off x="671973" y="3216088"/>
          <a:ext cx="7084142" cy="3442209"/>
        </p:xfrm>
        <a:graphic>
          <a:graphicData uri="http://schemas.openxmlformats.org/drawingml/2006/table">
            <a:tbl>
              <a:tblPr firstRow="1" firstCol="1" bandRow="1">
                <a:tableStyleId>{5C22544A-7EE6-4342-B048-85BDC9FD1C3A}</a:tableStyleId>
              </a:tblPr>
              <a:tblGrid>
                <a:gridCol w="480910">
                  <a:extLst>
                    <a:ext uri="{9D8B030D-6E8A-4147-A177-3AD203B41FA5}">
                      <a16:colId xmlns:a16="http://schemas.microsoft.com/office/drawing/2014/main" val="1647588905"/>
                    </a:ext>
                  </a:extLst>
                </a:gridCol>
                <a:gridCol w="3215148">
                  <a:extLst>
                    <a:ext uri="{9D8B030D-6E8A-4147-A177-3AD203B41FA5}">
                      <a16:colId xmlns:a16="http://schemas.microsoft.com/office/drawing/2014/main" val="403978603"/>
                    </a:ext>
                  </a:extLst>
                </a:gridCol>
                <a:gridCol w="3388084">
                  <a:extLst>
                    <a:ext uri="{9D8B030D-6E8A-4147-A177-3AD203B41FA5}">
                      <a16:colId xmlns:a16="http://schemas.microsoft.com/office/drawing/2014/main" val="2922595991"/>
                    </a:ext>
                  </a:extLst>
                </a:gridCol>
              </a:tblGrid>
              <a:tr h="0">
                <a:tc>
                  <a:txBody>
                    <a:bodyPr/>
                    <a:lstStyle/>
                    <a:p>
                      <a:pPr>
                        <a:lnSpc>
                          <a:spcPct val="107000"/>
                        </a:lnSpc>
                        <a:spcAft>
                          <a:spcPts val="800"/>
                        </a:spcAft>
                      </a:pPr>
                      <a:r>
                        <a:rPr lang="en-IN" sz="1100" kern="100">
                          <a:effectLst/>
                        </a:rPr>
                        <a:t>S.NO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95250" marB="95250" anchor="b"/>
                </a:tc>
                <a:tc>
                  <a:txBody>
                    <a:bodyPr/>
                    <a:lstStyle/>
                    <a:p>
                      <a:pPr>
                        <a:lnSpc>
                          <a:spcPct val="107000"/>
                        </a:lnSpc>
                        <a:spcAft>
                          <a:spcPts val="800"/>
                        </a:spcAft>
                      </a:pPr>
                      <a:r>
                        <a:rPr lang="en-IN" sz="1100" kern="100" dirty="0">
                          <a:effectLst/>
                        </a:rPr>
                        <a:t>Linux</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pPr>
                        <a:lnSpc>
                          <a:spcPct val="107000"/>
                        </a:lnSpc>
                        <a:spcAft>
                          <a:spcPts val="800"/>
                        </a:spcAft>
                      </a:pPr>
                      <a:r>
                        <a:rPr lang="en-IN" sz="1100" kern="100">
                          <a:effectLst/>
                        </a:rPr>
                        <a:t>Windows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943490825"/>
                  </a:ext>
                </a:extLst>
              </a:tr>
              <a:tr h="0">
                <a:tc>
                  <a:txBody>
                    <a:bodyPr/>
                    <a:lstStyle/>
                    <a:p>
                      <a:pPr>
                        <a:lnSpc>
                          <a:spcPct val="107000"/>
                        </a:lnSpc>
                        <a:spcAft>
                          <a:spcPts val="800"/>
                        </a:spcAft>
                      </a:pPr>
                      <a:r>
                        <a:rPr lang="en-IN" sz="11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u="sng" kern="100" dirty="0">
                          <a:effectLst/>
                          <a:hlinkClick r:id="rId8"/>
                        </a:rPr>
                        <a:t>Linux</a:t>
                      </a:r>
                      <a:r>
                        <a:rPr lang="en-IN" sz="1100" kern="100" dirty="0">
                          <a:effectLst/>
                        </a:rPr>
                        <a:t> is an open source operating system.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While </a:t>
                      </a:r>
                      <a:r>
                        <a:rPr lang="en-IN" sz="1100" u="sng" kern="100">
                          <a:effectLst/>
                          <a:hlinkClick r:id="rId9"/>
                        </a:rPr>
                        <a:t>windows</a:t>
                      </a:r>
                      <a:r>
                        <a:rPr lang="en-IN" sz="1100" kern="100">
                          <a:effectLst/>
                        </a:rPr>
                        <a:t> is proprietary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203237437"/>
                  </a:ext>
                </a:extLst>
              </a:tr>
              <a:tr h="0">
                <a:tc>
                  <a:txBody>
                    <a:bodyPr/>
                    <a:lstStyle/>
                    <a:p>
                      <a:pPr>
                        <a:lnSpc>
                          <a:spcPct val="107000"/>
                        </a:lnSpc>
                        <a:spcAft>
                          <a:spcPts val="800"/>
                        </a:spcAft>
                      </a:pPr>
                      <a:r>
                        <a:rPr lang="en-IN" sz="11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Linux is free of cost.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Need to purchase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527401747"/>
                  </a:ext>
                </a:extLst>
              </a:tr>
              <a:tr h="0">
                <a:tc>
                  <a:txBody>
                    <a:bodyPr/>
                    <a:lstStyle/>
                    <a:p>
                      <a:pPr>
                        <a:lnSpc>
                          <a:spcPct val="107000"/>
                        </a:lnSpc>
                        <a:spcAft>
                          <a:spcPts val="800"/>
                        </a:spcAft>
                      </a:pPr>
                      <a:r>
                        <a:rPr lang="en-IN" sz="11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It’s file name case-sensitive.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Not case-sensitive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96105631"/>
                  </a:ext>
                </a:extLst>
              </a:tr>
              <a:tr h="0">
                <a:tc>
                  <a:txBody>
                    <a:bodyPr/>
                    <a:lstStyle/>
                    <a:p>
                      <a:pPr>
                        <a:lnSpc>
                          <a:spcPct val="107000"/>
                        </a:lnSpc>
                        <a:spcAft>
                          <a:spcPts val="800"/>
                        </a:spcAft>
                      </a:pPr>
                      <a:r>
                        <a:rPr lang="en-IN" sz="11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In linux, </a:t>
                      </a:r>
                      <a:r>
                        <a:rPr lang="en-IN" sz="1100" u="sng" kern="100">
                          <a:effectLst/>
                          <a:hlinkClick r:id="rId10"/>
                        </a:rPr>
                        <a:t>monolithic kernel</a:t>
                      </a:r>
                      <a:r>
                        <a:rPr lang="en-IN" sz="1100" kern="100">
                          <a:effectLst/>
                        </a:rPr>
                        <a:t> is used.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While in this, </a:t>
                      </a:r>
                      <a:r>
                        <a:rPr lang="en-IN" sz="1100" u="sng" kern="100">
                          <a:effectLst/>
                          <a:hlinkClick r:id="rId11"/>
                        </a:rPr>
                        <a:t>micro kernel</a:t>
                      </a:r>
                      <a:r>
                        <a:rPr lang="en-IN" sz="1100" kern="100">
                          <a:effectLst/>
                        </a:rPr>
                        <a:t> is used.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703423921"/>
                  </a:ext>
                </a:extLst>
              </a:tr>
              <a:tr h="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5.</a:t>
                      </a:r>
                    </a:p>
                  </a:txBody>
                  <a:tcPr marL="95250" marR="95250" marT="133350" marB="133350" anchor="ctr"/>
                </a:tc>
                <a:tc>
                  <a:txBody>
                    <a:bodyPr/>
                    <a:lstStyle/>
                    <a:p>
                      <a:pPr>
                        <a:lnSpc>
                          <a:spcPct val="107000"/>
                        </a:lnSpc>
                        <a:spcAft>
                          <a:spcPts val="800"/>
                        </a:spcAft>
                      </a:pPr>
                      <a:r>
                        <a:rPr lang="en-IN" sz="1100" kern="100">
                          <a:effectLst/>
                        </a:rPr>
                        <a:t>There are 3 types of user account – </a:t>
                      </a:r>
                    </a:p>
                    <a:p>
                      <a:pPr>
                        <a:lnSpc>
                          <a:spcPct val="107000"/>
                        </a:lnSpc>
                        <a:spcAft>
                          <a:spcPts val="800"/>
                        </a:spcAft>
                      </a:pPr>
                      <a:r>
                        <a:rPr lang="en-IN" sz="1100" kern="100">
                          <a:effectLst/>
                        </a:rPr>
                        <a:t>(1) Regular , (2) Root , (3) Service account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a:effectLst/>
                        </a:rPr>
                        <a:t>There are 3 types of user account – </a:t>
                      </a:r>
                    </a:p>
                    <a:p>
                      <a:pPr>
                        <a:lnSpc>
                          <a:spcPct val="107000"/>
                        </a:lnSpc>
                        <a:spcAft>
                          <a:spcPts val="800"/>
                        </a:spcAft>
                      </a:pPr>
                      <a:r>
                        <a:rPr lang="en-IN" sz="1100" kern="100">
                          <a:effectLst/>
                        </a:rPr>
                        <a:t>(1) Administrator , (2) Standard , (3) Guest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165537517"/>
                  </a:ext>
                </a:extLst>
              </a:tr>
              <a:tr h="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6. </a:t>
                      </a:r>
                    </a:p>
                  </a:txBody>
                  <a:tcPr marL="95250" marR="95250" marT="133350" marB="133350" anchor="ctr"/>
                </a:tc>
                <a:tc>
                  <a:txBody>
                    <a:bodyPr/>
                    <a:lstStyle/>
                    <a:p>
                      <a:pPr>
                        <a:lnSpc>
                          <a:spcPct val="107000"/>
                        </a:lnSpc>
                        <a:spcAft>
                          <a:spcPts val="800"/>
                        </a:spcAft>
                      </a:pPr>
                      <a:r>
                        <a:rPr lang="en-IN" sz="1100" kern="100">
                          <a:effectLst/>
                        </a:rPr>
                        <a:t>Root user is the super user and has all administrative privileges.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800"/>
                        </a:spcAft>
                      </a:pPr>
                      <a:r>
                        <a:rPr lang="en-IN" sz="1100" kern="100" dirty="0">
                          <a:effectLst/>
                        </a:rPr>
                        <a:t>Administrator user has all administrative privileges of computers.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33505137"/>
                  </a:ext>
                </a:extLst>
              </a:tr>
            </a:tbl>
          </a:graphicData>
        </a:graphic>
      </p:graphicFrame>
    </p:spTree>
    <p:extLst>
      <p:ext uri="{BB962C8B-B14F-4D97-AF65-F5344CB8AC3E}">
        <p14:creationId xmlns:p14="http://schemas.microsoft.com/office/powerpoint/2010/main" val="22250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06AB-B61D-DB82-FD8A-5055D6796F56}"/>
              </a:ext>
            </a:extLst>
          </p:cNvPr>
          <p:cNvSpPr>
            <a:spLocks noGrp="1"/>
          </p:cNvSpPr>
          <p:nvPr>
            <p:ph type="ctrTitle"/>
          </p:nvPr>
        </p:nvSpPr>
        <p:spPr>
          <a:xfrm>
            <a:off x="1524000" y="1122363"/>
            <a:ext cx="9144000" cy="858837"/>
          </a:xfrm>
        </p:spPr>
        <p:txBody>
          <a:bodyPr>
            <a:normAutofit/>
          </a:bodyPr>
          <a:lstStyle/>
          <a:p>
            <a:r>
              <a:rPr lang="en-IN" dirty="0"/>
              <a:t>Features Of Linux</a:t>
            </a:r>
          </a:p>
        </p:txBody>
      </p:sp>
      <p:sp>
        <p:nvSpPr>
          <p:cNvPr id="3" name="Subtitle 2">
            <a:extLst>
              <a:ext uri="{FF2B5EF4-FFF2-40B4-BE49-F238E27FC236}">
                <a16:creationId xmlns:a16="http://schemas.microsoft.com/office/drawing/2014/main" id="{13CD9827-5F74-B9C3-D51C-F9E1B9D3FDA1}"/>
              </a:ext>
            </a:extLst>
          </p:cNvPr>
          <p:cNvSpPr>
            <a:spLocks noGrp="1"/>
          </p:cNvSpPr>
          <p:nvPr>
            <p:ph type="subTitle" idx="1"/>
          </p:nvPr>
        </p:nvSpPr>
        <p:spPr>
          <a:xfrm>
            <a:off x="1767424" y="2113541"/>
            <a:ext cx="6400800" cy="1947333"/>
          </a:xfrm>
        </p:spPr>
        <p:txBody>
          <a:bodyPr>
            <a:normAutofit fontScale="25000" lnSpcReduction="20000"/>
          </a:bodyPr>
          <a:lstStyle/>
          <a:p>
            <a:pPr algn="l">
              <a:buFont typeface="Arial" panose="020B0604020202020204" pitchFamily="34" charset="0"/>
              <a:buChar char="•"/>
            </a:pPr>
            <a:r>
              <a:rPr lang="en-US" sz="13600" b="0" i="0" dirty="0">
                <a:solidFill>
                  <a:srgbClr val="202124"/>
                </a:solidFill>
                <a:effectLst/>
                <a:latin typeface="Google Sans"/>
              </a:rPr>
              <a:t>Multiuser Capacity.</a:t>
            </a:r>
          </a:p>
          <a:p>
            <a:pPr algn="l">
              <a:buFont typeface="Arial" panose="020B0604020202020204" pitchFamily="34" charset="0"/>
              <a:buChar char="•"/>
            </a:pPr>
            <a:r>
              <a:rPr lang="en-US" sz="13600" b="0" i="0" dirty="0">
                <a:solidFill>
                  <a:srgbClr val="202124"/>
                </a:solidFill>
                <a:effectLst/>
                <a:latin typeface="Google Sans"/>
              </a:rPr>
              <a:t>Multitasking.</a:t>
            </a:r>
          </a:p>
          <a:p>
            <a:pPr algn="l">
              <a:buFont typeface="Arial" panose="020B0604020202020204" pitchFamily="34" charset="0"/>
              <a:buChar char="•"/>
            </a:pPr>
            <a:r>
              <a:rPr lang="en-US" sz="13600" b="0" i="0" dirty="0">
                <a:solidFill>
                  <a:srgbClr val="202124"/>
                </a:solidFill>
                <a:effectLst/>
                <a:latin typeface="Google Sans"/>
              </a:rPr>
              <a:t>Security.</a:t>
            </a:r>
          </a:p>
          <a:p>
            <a:pPr algn="l">
              <a:buFont typeface="Arial" panose="020B0604020202020204" pitchFamily="34" charset="0"/>
              <a:buChar char="•"/>
            </a:pPr>
            <a:r>
              <a:rPr lang="en-US" sz="13600" b="0" i="0" dirty="0">
                <a:solidFill>
                  <a:srgbClr val="202124"/>
                </a:solidFill>
                <a:effectLst/>
                <a:latin typeface="Google Sans"/>
              </a:rPr>
              <a:t>GUI.</a:t>
            </a:r>
          </a:p>
          <a:p>
            <a:pPr algn="l">
              <a:buFont typeface="Arial" panose="020B0604020202020204" pitchFamily="34" charset="0"/>
              <a:buChar char="•"/>
            </a:pPr>
            <a:r>
              <a:rPr lang="en-US" sz="13600" b="0" i="0" dirty="0">
                <a:solidFill>
                  <a:srgbClr val="202124"/>
                </a:solidFill>
                <a:effectLst/>
                <a:latin typeface="Google Sans"/>
              </a:rPr>
              <a:t>File System.</a:t>
            </a:r>
          </a:p>
          <a:p>
            <a:pPr algn="l">
              <a:buFont typeface="Arial" panose="020B0604020202020204" pitchFamily="34" charset="0"/>
              <a:buChar char="•"/>
            </a:pPr>
            <a:r>
              <a:rPr lang="en-US" sz="13600" b="0" i="0" dirty="0">
                <a:solidFill>
                  <a:srgbClr val="202124"/>
                </a:solidFill>
                <a:effectLst/>
                <a:latin typeface="Google Sans"/>
              </a:rPr>
              <a:t>Open Source.</a:t>
            </a:r>
          </a:p>
          <a:p>
            <a:pPr algn="l">
              <a:buFont typeface="Arial" panose="020B0604020202020204" pitchFamily="34" charset="0"/>
              <a:buChar char="•"/>
            </a:pPr>
            <a:r>
              <a:rPr lang="en-US" sz="13600" b="0" i="0" dirty="0">
                <a:solidFill>
                  <a:srgbClr val="202124"/>
                </a:solidFill>
                <a:effectLst/>
                <a:latin typeface="Google Sans"/>
              </a:rPr>
              <a:t>Kernel - Shell.</a:t>
            </a:r>
          </a:p>
          <a:p>
            <a:endParaRPr lang="en-IN" dirty="0"/>
          </a:p>
        </p:txBody>
      </p:sp>
    </p:spTree>
    <p:extLst>
      <p:ext uri="{BB962C8B-B14F-4D97-AF65-F5344CB8AC3E}">
        <p14:creationId xmlns:p14="http://schemas.microsoft.com/office/powerpoint/2010/main" val="308056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B7DE3-D501-313E-9618-AB63E29059AA}"/>
              </a:ext>
            </a:extLst>
          </p:cNvPr>
          <p:cNvSpPr>
            <a:spLocks noGrp="1"/>
          </p:cNvSpPr>
          <p:nvPr>
            <p:ph idx="1"/>
          </p:nvPr>
        </p:nvSpPr>
        <p:spPr>
          <a:xfrm>
            <a:off x="529468" y="0"/>
            <a:ext cx="8534400" cy="1297745"/>
          </a:xfrm>
        </p:spPr>
        <p:txBody>
          <a:bodyPr>
            <a:normAutofit/>
          </a:bodyPr>
          <a:lstStyle/>
          <a:p>
            <a:r>
              <a:rPr lang="en-IN" sz="4000" dirty="0"/>
              <a:t>Linux Kernel And Shell Model</a:t>
            </a:r>
          </a:p>
        </p:txBody>
      </p:sp>
      <p:pic>
        <p:nvPicPr>
          <p:cNvPr id="1026" name="Picture 2" descr="▷ Shell Scripting Tutorial For Beginners | What is Shell Scripting [ 2023]">
            <a:extLst>
              <a:ext uri="{FF2B5EF4-FFF2-40B4-BE49-F238E27FC236}">
                <a16:creationId xmlns:a16="http://schemas.microsoft.com/office/drawing/2014/main" id="{CD04A61C-42F7-CF0A-CF81-2BDCDD10A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639" y="1135626"/>
            <a:ext cx="5899874" cy="572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B158-BEC1-6F11-2964-621C96174A05}"/>
              </a:ext>
            </a:extLst>
          </p:cNvPr>
          <p:cNvSpPr>
            <a:spLocks noGrp="1"/>
          </p:cNvSpPr>
          <p:nvPr>
            <p:ph type="title"/>
          </p:nvPr>
        </p:nvSpPr>
        <p:spPr>
          <a:xfrm>
            <a:off x="379412" y="109295"/>
            <a:ext cx="8534400" cy="1507067"/>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File System</a:t>
            </a:r>
          </a:p>
        </p:txBody>
      </p:sp>
      <p:sp>
        <p:nvSpPr>
          <p:cNvPr id="3" name="Content Placeholder 2">
            <a:extLst>
              <a:ext uri="{FF2B5EF4-FFF2-40B4-BE49-F238E27FC236}">
                <a16:creationId xmlns:a16="http://schemas.microsoft.com/office/drawing/2014/main" id="{1F9F4259-1581-DFC3-4E5E-0014B6A319F4}"/>
              </a:ext>
            </a:extLst>
          </p:cNvPr>
          <p:cNvSpPr>
            <a:spLocks noGrp="1"/>
          </p:cNvSpPr>
          <p:nvPr>
            <p:ph idx="1"/>
          </p:nvPr>
        </p:nvSpPr>
        <p:spPr>
          <a:xfrm>
            <a:off x="379412" y="1616362"/>
            <a:ext cx="8534400" cy="1239212"/>
          </a:xfrm>
        </p:spPr>
        <p:txBody>
          <a:bodyPr>
            <a:normAutofit lnSpcReduction="10000"/>
          </a:bodyPr>
          <a:lstStyle/>
          <a:p>
            <a:r>
              <a:rPr lang="en-IN" dirty="0">
                <a:solidFill>
                  <a:schemeClr val="bg1"/>
                </a:solidFill>
              </a:rPr>
              <a:t>What is s File System</a:t>
            </a:r>
          </a:p>
          <a:p>
            <a:r>
              <a:rPr lang="en-IN" dirty="0">
                <a:solidFill>
                  <a:schemeClr val="bg1"/>
                </a:solidFill>
              </a:rPr>
              <a:t>Windows vs Linux File System</a:t>
            </a:r>
          </a:p>
          <a:p>
            <a:r>
              <a:rPr lang="en-IN" dirty="0">
                <a:solidFill>
                  <a:schemeClr val="bg1"/>
                </a:solidFill>
              </a:rPr>
              <a:t>Linux File System Model</a:t>
            </a:r>
          </a:p>
        </p:txBody>
      </p:sp>
      <p:pic>
        <p:nvPicPr>
          <p:cNvPr id="1026" name="Picture 2" descr="Linux File Hierarchy">
            <a:extLst>
              <a:ext uri="{FF2B5EF4-FFF2-40B4-BE49-F238E27FC236}">
                <a16:creationId xmlns:a16="http://schemas.microsoft.com/office/drawing/2014/main" id="{74D2C87B-8D82-32C3-ECC0-80405105B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738" y="2855574"/>
            <a:ext cx="72009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9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7F2EA-1AE5-EE08-342B-A06E60B69120}"/>
              </a:ext>
            </a:extLst>
          </p:cNvPr>
          <p:cNvSpPr>
            <a:spLocks noGrp="1"/>
          </p:cNvSpPr>
          <p:nvPr>
            <p:ph idx="1"/>
          </p:nvPr>
        </p:nvSpPr>
        <p:spPr>
          <a:xfrm>
            <a:off x="684212" y="0"/>
            <a:ext cx="9947394" cy="6209731"/>
          </a:xfrm>
        </p:spPr>
        <p:txBody>
          <a:bodyPr>
            <a:normAutofit/>
          </a:bodyPr>
          <a:lstStyle/>
          <a:p>
            <a:r>
              <a:rPr lang="en-IN" sz="2200" dirty="0">
                <a:solidFill>
                  <a:schemeClr val="bg1"/>
                </a:solidFill>
              </a:rPr>
              <a:t>Installing Linux Subsystem in Windows.</a:t>
            </a:r>
          </a:p>
          <a:p>
            <a:endParaRPr lang="en-IN" sz="2200" dirty="0">
              <a:solidFill>
                <a:schemeClr val="bg1"/>
              </a:solidFill>
            </a:endParaRPr>
          </a:p>
          <a:p>
            <a:r>
              <a:rPr lang="en-IN" sz="2200" dirty="0">
                <a:solidFill>
                  <a:schemeClr val="bg1"/>
                </a:solidFill>
              </a:rPr>
              <a:t>Basic Linux Commands</a:t>
            </a:r>
          </a:p>
          <a:p>
            <a:pPr marL="0" indent="0">
              <a:buNone/>
            </a:pPr>
            <a:endParaRPr lang="en-IN" dirty="0"/>
          </a:p>
          <a:p>
            <a:pPr marL="457200" lvl="1" indent="0">
              <a:buNone/>
            </a:pPr>
            <a:r>
              <a:rPr lang="en-IN" sz="2600" b="1" dirty="0">
                <a:solidFill>
                  <a:schemeClr val="bg1"/>
                </a:solidFill>
              </a:rPr>
              <a:t>ls							</a:t>
            </a:r>
            <a:r>
              <a:rPr lang="en-IN" sz="2600" b="1" dirty="0" err="1">
                <a:solidFill>
                  <a:schemeClr val="bg1"/>
                </a:solidFill>
              </a:rPr>
              <a:t>pwd</a:t>
            </a:r>
            <a:r>
              <a:rPr lang="en-IN" sz="2600" b="1" dirty="0">
                <a:solidFill>
                  <a:schemeClr val="bg1"/>
                </a:solidFill>
              </a:rPr>
              <a:t>				 	man</a:t>
            </a:r>
            <a:endParaRPr lang="en-IN" sz="2600" b="1" u="sng" dirty="0">
              <a:solidFill>
                <a:schemeClr val="bg1"/>
              </a:solidFill>
            </a:endParaRPr>
          </a:p>
          <a:p>
            <a:pPr marL="457200" lvl="1" indent="0">
              <a:buNone/>
            </a:pPr>
            <a:r>
              <a:rPr lang="en-IN" sz="2600" b="1" dirty="0">
                <a:solidFill>
                  <a:schemeClr val="bg1"/>
                </a:solidFill>
              </a:rPr>
              <a:t>exit						</a:t>
            </a:r>
            <a:r>
              <a:rPr lang="en-IN" sz="2600" b="1" dirty="0" err="1">
                <a:solidFill>
                  <a:schemeClr val="bg1"/>
                </a:solidFill>
              </a:rPr>
              <a:t>sudo</a:t>
            </a:r>
            <a:r>
              <a:rPr lang="en-IN" sz="2600" b="1" dirty="0">
                <a:solidFill>
                  <a:schemeClr val="bg1"/>
                </a:solidFill>
              </a:rPr>
              <a:t>					</a:t>
            </a:r>
            <a:r>
              <a:rPr lang="en-IN" sz="2600" b="1" dirty="0" err="1">
                <a:solidFill>
                  <a:schemeClr val="bg1"/>
                </a:solidFill>
              </a:rPr>
              <a:t>ps</a:t>
            </a:r>
            <a:r>
              <a:rPr lang="en-IN" sz="2600" b="1" dirty="0">
                <a:solidFill>
                  <a:schemeClr val="bg1"/>
                </a:solidFill>
              </a:rPr>
              <a:t>/kill</a:t>
            </a:r>
          </a:p>
          <a:p>
            <a:pPr marL="457200" lvl="1" indent="0">
              <a:buNone/>
            </a:pPr>
            <a:r>
              <a:rPr lang="en-IN" sz="2600" b="1" dirty="0">
                <a:solidFill>
                  <a:schemeClr val="bg1"/>
                </a:solidFill>
              </a:rPr>
              <a:t>date						echo					hostname</a:t>
            </a:r>
          </a:p>
          <a:p>
            <a:pPr marL="457200" lvl="1" indent="0">
              <a:buNone/>
            </a:pPr>
            <a:r>
              <a:rPr lang="en-IN" sz="2600" b="1" dirty="0" err="1">
                <a:solidFill>
                  <a:schemeClr val="bg1"/>
                </a:solidFill>
              </a:rPr>
              <a:t>wget</a:t>
            </a:r>
            <a:r>
              <a:rPr lang="en-IN" sz="2600" b="1" dirty="0">
                <a:solidFill>
                  <a:schemeClr val="bg1"/>
                </a:solidFill>
              </a:rPr>
              <a:t>						tar						ping</a:t>
            </a:r>
          </a:p>
          <a:p>
            <a:pPr marL="457200" lvl="1" indent="0">
              <a:buNone/>
            </a:pPr>
            <a:r>
              <a:rPr lang="en-IN" sz="2600" b="1" dirty="0" err="1">
                <a:solidFill>
                  <a:schemeClr val="bg1"/>
                </a:solidFill>
              </a:rPr>
              <a:t>whoami</a:t>
            </a:r>
            <a:r>
              <a:rPr lang="en-IN" sz="2600" b="1" dirty="0">
                <a:solidFill>
                  <a:schemeClr val="bg1"/>
                </a:solidFill>
              </a:rPr>
              <a:t> 				</a:t>
            </a:r>
            <a:r>
              <a:rPr lang="en-IN" sz="2600" b="1" dirty="0" err="1">
                <a:solidFill>
                  <a:schemeClr val="bg1"/>
                </a:solidFill>
              </a:rPr>
              <a:t>whois</a:t>
            </a:r>
            <a:r>
              <a:rPr lang="en-IN" sz="2600" b="1" dirty="0">
                <a:solidFill>
                  <a:schemeClr val="bg1"/>
                </a:solidFill>
              </a:rPr>
              <a:t> 				</a:t>
            </a:r>
            <a:r>
              <a:rPr lang="en-IN" sz="2600" b="1" dirty="0" err="1">
                <a:solidFill>
                  <a:schemeClr val="bg1"/>
                </a:solidFill>
              </a:rPr>
              <a:t>ifconfig</a:t>
            </a:r>
            <a:endParaRPr lang="en-IN" sz="2600" b="1" dirty="0">
              <a:solidFill>
                <a:schemeClr val="bg1"/>
              </a:solidFill>
            </a:endParaRPr>
          </a:p>
          <a:p>
            <a:pPr marL="457200" lvl="1" indent="0">
              <a:buNone/>
            </a:pPr>
            <a:endParaRPr lang="en-IN" sz="2200" dirty="0">
              <a:solidFill>
                <a:schemeClr val="bg1"/>
              </a:solidFill>
            </a:endParaRPr>
          </a:p>
          <a:p>
            <a:pPr marL="457200" lvl="1" indent="0">
              <a:buNone/>
            </a:pPr>
            <a:r>
              <a:rPr lang="en-IN" sz="2200" dirty="0">
                <a:solidFill>
                  <a:schemeClr val="bg1"/>
                </a:solidFill>
              </a:rPr>
              <a:t>Command history with arrow keys</a:t>
            </a:r>
          </a:p>
        </p:txBody>
      </p:sp>
    </p:spTree>
    <p:extLst>
      <p:ext uri="{BB962C8B-B14F-4D97-AF65-F5344CB8AC3E}">
        <p14:creationId xmlns:p14="http://schemas.microsoft.com/office/powerpoint/2010/main" val="70303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EFC7A-D88C-C175-2329-7B2E4FA03432}"/>
              </a:ext>
            </a:extLst>
          </p:cNvPr>
          <p:cNvSpPr>
            <a:spLocks noGrp="1"/>
          </p:cNvSpPr>
          <p:nvPr>
            <p:ph idx="1"/>
          </p:nvPr>
        </p:nvSpPr>
        <p:spPr>
          <a:xfrm>
            <a:off x="684212" y="685800"/>
            <a:ext cx="8534400" cy="5538019"/>
          </a:xfrm>
        </p:spPr>
        <p:txBody>
          <a:bodyPr/>
          <a:lstStyle/>
          <a:p>
            <a:r>
              <a:rPr lang="en-IN" b="1" dirty="0">
                <a:solidFill>
                  <a:schemeClr val="bg1"/>
                </a:solidFill>
              </a:rPr>
              <a:t>File Permissions:</a:t>
            </a:r>
          </a:p>
          <a:p>
            <a:pPr marL="0" indent="0">
              <a:buNone/>
            </a:pPr>
            <a:r>
              <a:rPr lang="en-IN" dirty="0">
                <a:solidFill>
                  <a:schemeClr val="bg1"/>
                </a:solidFill>
              </a:rPr>
              <a:t>To check the file permissions use command $ls –l</a:t>
            </a:r>
          </a:p>
          <a:p>
            <a:pPr marL="0" indent="0">
              <a:buNone/>
            </a:pPr>
            <a:r>
              <a:rPr lang="en-IN" dirty="0">
                <a:solidFill>
                  <a:schemeClr val="bg1"/>
                </a:solidFill>
              </a:rPr>
              <a:t>-</a:t>
            </a:r>
            <a:r>
              <a:rPr lang="en-IN" dirty="0" err="1">
                <a:solidFill>
                  <a:schemeClr val="bg1"/>
                </a:solidFill>
              </a:rPr>
              <a:t>rw</a:t>
            </a:r>
            <a:r>
              <a:rPr lang="en-IN" dirty="0">
                <a:solidFill>
                  <a:schemeClr val="bg1"/>
                </a:solidFill>
              </a:rPr>
              <a:t>-r--r-- 1 root </a:t>
            </a:r>
            <a:r>
              <a:rPr lang="en-IN" dirty="0" err="1">
                <a:solidFill>
                  <a:schemeClr val="bg1"/>
                </a:solidFill>
              </a:rPr>
              <a:t>root</a:t>
            </a:r>
            <a:r>
              <a:rPr lang="en-IN" dirty="0">
                <a:solidFill>
                  <a:schemeClr val="bg1"/>
                </a:solidFill>
              </a:rPr>
              <a:t> 46 Apr 14 16:37 example.txt</a:t>
            </a:r>
          </a:p>
          <a:p>
            <a:pPr marL="0" indent="0">
              <a:buNone/>
            </a:pPr>
            <a:endParaRPr lang="en-US" dirty="0">
              <a:solidFill>
                <a:schemeClr val="bg1"/>
              </a:solidFill>
            </a:endParaRPr>
          </a:p>
          <a:p>
            <a:pPr marL="0" indent="0">
              <a:buNone/>
            </a:pPr>
            <a:r>
              <a:rPr lang="en-US" dirty="0">
                <a:solidFill>
                  <a:schemeClr val="bg1"/>
                </a:solidFill>
              </a:rPr>
              <a:t>User Permissions:</a:t>
            </a:r>
          </a:p>
          <a:p>
            <a:pPr marL="0" indent="0">
              <a:buNone/>
            </a:pPr>
            <a:r>
              <a:rPr lang="en-US" dirty="0">
                <a:solidFill>
                  <a:schemeClr val="bg1"/>
                </a:solidFill>
              </a:rPr>
              <a:t>---     ---     ---</a:t>
            </a:r>
          </a:p>
          <a:p>
            <a:pPr marL="0" indent="0">
              <a:buNone/>
            </a:pPr>
            <a:r>
              <a:rPr lang="en-US" dirty="0" err="1">
                <a:solidFill>
                  <a:schemeClr val="bg1"/>
                </a:solidFill>
              </a:rPr>
              <a:t>rwx</a:t>
            </a:r>
            <a:r>
              <a:rPr lang="en-US" dirty="0">
                <a:solidFill>
                  <a:schemeClr val="bg1"/>
                </a:solidFill>
              </a:rPr>
              <a:t>     </a:t>
            </a:r>
            <a:r>
              <a:rPr lang="en-US" dirty="0" err="1">
                <a:solidFill>
                  <a:schemeClr val="bg1"/>
                </a:solidFill>
              </a:rPr>
              <a:t>rwx</a:t>
            </a:r>
            <a:r>
              <a:rPr lang="en-US" dirty="0">
                <a:solidFill>
                  <a:schemeClr val="bg1"/>
                </a:solidFill>
              </a:rPr>
              <a:t>     </a:t>
            </a:r>
            <a:r>
              <a:rPr lang="en-US" dirty="0" err="1">
                <a:solidFill>
                  <a:schemeClr val="bg1"/>
                </a:solidFill>
              </a:rPr>
              <a:t>rwx</a:t>
            </a:r>
            <a:r>
              <a:rPr lang="en-US" dirty="0">
                <a:solidFill>
                  <a:schemeClr val="bg1"/>
                </a:solidFill>
              </a:rPr>
              <a:t>	-&gt; Read, Write and Execute</a:t>
            </a:r>
          </a:p>
          <a:p>
            <a:pPr marL="0" indent="0">
              <a:buNone/>
            </a:pPr>
            <a:r>
              <a:rPr lang="en-US" dirty="0">
                <a:solidFill>
                  <a:schemeClr val="bg1"/>
                </a:solidFill>
              </a:rPr>
              <a:t>user    group   other	all</a:t>
            </a:r>
          </a:p>
          <a:p>
            <a:pPr marL="0" indent="0">
              <a:buNone/>
            </a:pPr>
            <a:r>
              <a:rPr lang="en-IN" dirty="0">
                <a:solidFill>
                  <a:schemeClr val="bg1"/>
                </a:solidFill>
              </a:rPr>
              <a:t>How to change file permissions using </a:t>
            </a:r>
            <a:r>
              <a:rPr lang="en-IN" b="1" dirty="0" err="1">
                <a:solidFill>
                  <a:schemeClr val="bg1"/>
                </a:solidFill>
              </a:rPr>
              <a:t>chmod</a:t>
            </a:r>
            <a:endParaRPr lang="en-IN" b="1" dirty="0">
              <a:solidFill>
                <a:schemeClr val="bg1"/>
              </a:solidFill>
            </a:endParaRPr>
          </a:p>
          <a:p>
            <a:pPr marL="0" indent="0">
              <a:buNone/>
            </a:pPr>
            <a:r>
              <a:rPr lang="en-IN" dirty="0">
                <a:solidFill>
                  <a:schemeClr val="bg1"/>
                </a:solidFill>
              </a:rPr>
              <a:t>How to change group membership using </a:t>
            </a:r>
            <a:r>
              <a:rPr lang="en-IN" dirty="0" err="1">
                <a:solidFill>
                  <a:schemeClr val="bg1"/>
                </a:solidFill>
              </a:rPr>
              <a:t>chmod</a:t>
            </a:r>
            <a:endParaRPr lang="en-IN" dirty="0">
              <a:solidFill>
                <a:schemeClr val="bg1"/>
              </a:solidFill>
            </a:endParaRPr>
          </a:p>
          <a:p>
            <a:pPr marL="0" indent="0">
              <a:buNone/>
            </a:pPr>
            <a:r>
              <a:rPr lang="en-IN" dirty="0">
                <a:solidFill>
                  <a:schemeClr val="bg1"/>
                </a:solidFill>
              </a:rPr>
              <a:t>Change permissions with regular mode and octal notations</a:t>
            </a:r>
          </a:p>
          <a:p>
            <a:pPr marL="0" indent="0">
              <a:buNone/>
            </a:pPr>
            <a:r>
              <a:rPr lang="en-IN" dirty="0">
                <a:solidFill>
                  <a:schemeClr val="bg1"/>
                </a:solidFill>
              </a:rPr>
              <a:t>How to change ownership of the file with </a:t>
            </a:r>
            <a:r>
              <a:rPr lang="en-IN" b="1" dirty="0" err="1">
                <a:solidFill>
                  <a:schemeClr val="bg1"/>
                </a:solidFill>
              </a:rPr>
              <a:t>chown</a:t>
            </a:r>
            <a:endParaRPr lang="en-IN" b="1" dirty="0">
              <a:solidFill>
                <a:schemeClr val="bg1"/>
              </a:solidFill>
            </a:endParaRPr>
          </a:p>
        </p:txBody>
      </p:sp>
    </p:spTree>
    <p:extLst>
      <p:ext uri="{BB962C8B-B14F-4D97-AF65-F5344CB8AC3E}">
        <p14:creationId xmlns:p14="http://schemas.microsoft.com/office/powerpoint/2010/main" val="5765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A5CB6-F2C6-451A-A3F6-92FCFEFC7E2B}"/>
              </a:ext>
            </a:extLst>
          </p:cNvPr>
          <p:cNvSpPr>
            <a:spLocks noGrp="1"/>
          </p:cNvSpPr>
          <p:nvPr>
            <p:ph idx="1"/>
          </p:nvPr>
        </p:nvSpPr>
        <p:spPr>
          <a:xfrm>
            <a:off x="684211" y="685800"/>
            <a:ext cx="8961233" cy="5390535"/>
          </a:xfrm>
        </p:spPr>
        <p:txBody>
          <a:bodyPr>
            <a:normAutofit fontScale="92500" lnSpcReduction="10000"/>
          </a:bodyPr>
          <a:lstStyle/>
          <a:p>
            <a:r>
              <a:rPr lang="en-IN" sz="2400" dirty="0">
                <a:solidFill>
                  <a:schemeClr val="bg1"/>
                </a:solidFill>
              </a:rPr>
              <a:t>Managing Files and Directories</a:t>
            </a:r>
          </a:p>
          <a:p>
            <a:pPr marL="0" indent="0">
              <a:buNone/>
            </a:pPr>
            <a:r>
              <a:rPr lang="en-IN" sz="2400" b="1" dirty="0">
                <a:solidFill>
                  <a:schemeClr val="bg1"/>
                </a:solidFill>
              </a:rPr>
              <a:t>cd						</a:t>
            </a:r>
            <a:r>
              <a:rPr lang="en-IN" sz="2400" b="1" dirty="0" err="1">
                <a:solidFill>
                  <a:schemeClr val="bg1"/>
                </a:solidFill>
              </a:rPr>
              <a:t>mkdir</a:t>
            </a:r>
            <a:r>
              <a:rPr lang="en-IN" sz="2400" b="1" dirty="0">
                <a:solidFill>
                  <a:schemeClr val="bg1"/>
                </a:solidFill>
              </a:rPr>
              <a:t>				rm</a:t>
            </a:r>
          </a:p>
          <a:p>
            <a:pPr marL="0" indent="0">
              <a:buNone/>
            </a:pPr>
            <a:r>
              <a:rPr lang="en-IN" sz="2400" b="1" dirty="0">
                <a:solidFill>
                  <a:schemeClr val="bg1"/>
                </a:solidFill>
              </a:rPr>
              <a:t>cp						mv					cat</a:t>
            </a:r>
          </a:p>
          <a:p>
            <a:pPr marL="0" indent="0">
              <a:buNone/>
            </a:pPr>
            <a:r>
              <a:rPr lang="en-IN" sz="2400" b="1" dirty="0" err="1">
                <a:solidFill>
                  <a:schemeClr val="bg1"/>
                </a:solidFill>
              </a:rPr>
              <a:t>chmod</a:t>
            </a:r>
            <a:r>
              <a:rPr lang="en-IN" sz="2400" b="1" dirty="0">
                <a:solidFill>
                  <a:schemeClr val="bg1"/>
                </a:solidFill>
              </a:rPr>
              <a:t>				</a:t>
            </a:r>
            <a:r>
              <a:rPr lang="en-IN" sz="2400" b="1" dirty="0" err="1">
                <a:solidFill>
                  <a:schemeClr val="bg1"/>
                </a:solidFill>
              </a:rPr>
              <a:t>chown</a:t>
            </a:r>
            <a:r>
              <a:rPr lang="en-IN" sz="2400" b="1" dirty="0">
                <a:solidFill>
                  <a:schemeClr val="bg1"/>
                </a:solidFill>
              </a:rPr>
              <a:t>			touch</a:t>
            </a:r>
          </a:p>
          <a:p>
            <a:pPr marL="0" indent="0">
              <a:buNone/>
            </a:pPr>
            <a:r>
              <a:rPr lang="en-IN" sz="2400" b="1" dirty="0">
                <a:solidFill>
                  <a:schemeClr val="bg1"/>
                </a:solidFill>
              </a:rPr>
              <a:t>grep					diff					rm –r</a:t>
            </a:r>
          </a:p>
          <a:p>
            <a:pPr marL="0" indent="0">
              <a:buNone/>
            </a:pPr>
            <a:r>
              <a:rPr lang="en-IN" sz="2400" b="1" dirty="0">
                <a:solidFill>
                  <a:schemeClr val="bg1"/>
                </a:solidFill>
              </a:rPr>
              <a:t>sort					curl				id</a:t>
            </a:r>
          </a:p>
          <a:p>
            <a:pPr marL="0" indent="0">
              <a:buNone/>
            </a:pPr>
            <a:r>
              <a:rPr lang="en-IN" sz="2400" b="1" dirty="0">
                <a:solidFill>
                  <a:schemeClr val="bg1"/>
                </a:solidFill>
              </a:rPr>
              <a:t>tree	</a:t>
            </a:r>
            <a:r>
              <a:rPr lang="en-IN" sz="2400" dirty="0"/>
              <a:t>				</a:t>
            </a:r>
            <a:r>
              <a:rPr lang="en-IN" sz="2400" b="1" dirty="0" err="1">
                <a:solidFill>
                  <a:schemeClr val="bg1"/>
                </a:solidFill>
              </a:rPr>
              <a:t>df</a:t>
            </a:r>
            <a:r>
              <a:rPr lang="en-IN" sz="2400" b="1" dirty="0">
                <a:solidFill>
                  <a:schemeClr val="bg1"/>
                </a:solidFill>
              </a:rPr>
              <a:t> -H</a:t>
            </a:r>
          </a:p>
          <a:p>
            <a:pPr marL="0" indent="0">
              <a:buNone/>
            </a:pPr>
            <a:r>
              <a:rPr lang="en-IN" sz="2400" b="1" dirty="0">
                <a:solidFill>
                  <a:schemeClr val="bg1"/>
                </a:solidFill>
              </a:rPr>
              <a:t>				</a:t>
            </a:r>
          </a:p>
          <a:p>
            <a:pPr marL="0" indent="0">
              <a:buNone/>
            </a:pPr>
            <a:r>
              <a:rPr lang="en-IN" sz="2400" b="1" dirty="0">
                <a:solidFill>
                  <a:schemeClr val="bg1"/>
                </a:solidFill>
              </a:rPr>
              <a:t>					</a:t>
            </a:r>
            <a:endParaRPr lang="en-IN" dirty="0"/>
          </a:p>
          <a:p>
            <a:r>
              <a:rPr lang="en-IN" sz="2400" dirty="0">
                <a:solidFill>
                  <a:schemeClr val="bg1"/>
                </a:solidFill>
              </a:rPr>
              <a:t>Root User Commands</a:t>
            </a:r>
            <a:r>
              <a:rPr lang="en-IN" dirty="0">
                <a:solidFill>
                  <a:schemeClr val="bg1"/>
                </a:solidFill>
              </a:rPr>
              <a:t>	</a:t>
            </a:r>
          </a:p>
          <a:p>
            <a:pPr marL="0" indent="0">
              <a:buNone/>
            </a:pPr>
            <a:r>
              <a:rPr lang="en-IN" sz="2200" b="1" dirty="0" err="1">
                <a:solidFill>
                  <a:schemeClr val="bg1"/>
                </a:solidFill>
              </a:rPr>
              <a:t>useradd</a:t>
            </a:r>
            <a:r>
              <a:rPr lang="en-IN" sz="2200" b="1" dirty="0">
                <a:solidFill>
                  <a:schemeClr val="bg1"/>
                </a:solidFill>
              </a:rPr>
              <a:t>/del/mod		 passwd			</a:t>
            </a:r>
            <a:r>
              <a:rPr lang="en-IN" sz="2200" b="1" dirty="0" err="1">
                <a:solidFill>
                  <a:schemeClr val="bg1"/>
                </a:solidFill>
              </a:rPr>
              <a:t>systemctl</a:t>
            </a:r>
            <a:endParaRPr lang="en-IN" sz="2200" b="1" dirty="0">
              <a:solidFill>
                <a:schemeClr val="bg1"/>
              </a:solidFill>
            </a:endParaRPr>
          </a:p>
          <a:p>
            <a:pPr marL="0" indent="0">
              <a:buNone/>
            </a:pPr>
            <a:r>
              <a:rPr lang="en-IN" sz="2200" b="1" dirty="0" err="1">
                <a:solidFill>
                  <a:schemeClr val="bg1"/>
                </a:solidFill>
              </a:rPr>
              <a:t>fdisk</a:t>
            </a:r>
            <a:r>
              <a:rPr lang="en-IN" sz="2200" b="1" dirty="0">
                <a:solidFill>
                  <a:schemeClr val="bg1"/>
                </a:solidFill>
              </a:rPr>
              <a:t>					apt-get 	</a:t>
            </a:r>
            <a:r>
              <a:rPr lang="en-IN" sz="2000" b="1" dirty="0">
                <a:solidFill>
                  <a:schemeClr val="bg1"/>
                </a:solidFill>
              </a:rPr>
              <a:t>		shutdown</a:t>
            </a:r>
            <a:endParaRPr lang="en-IN" dirty="0"/>
          </a:p>
        </p:txBody>
      </p:sp>
    </p:spTree>
    <p:extLst>
      <p:ext uri="{BB962C8B-B14F-4D97-AF65-F5344CB8AC3E}">
        <p14:creationId xmlns:p14="http://schemas.microsoft.com/office/powerpoint/2010/main" val="13696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C4EF61-C6E6-8E0D-7A26-316B6F441410}"/>
              </a:ext>
            </a:extLst>
          </p:cNvPr>
          <p:cNvSpPr txBox="1"/>
          <p:nvPr/>
        </p:nvSpPr>
        <p:spPr>
          <a:xfrm>
            <a:off x="752168" y="304410"/>
            <a:ext cx="6150077" cy="3785652"/>
          </a:xfrm>
          <a:prstGeom prst="rect">
            <a:avLst/>
          </a:prstGeom>
          <a:noFill/>
        </p:spPr>
        <p:txBody>
          <a:bodyPr wrap="square" rtlCol="0">
            <a:spAutoFit/>
          </a:bodyPr>
          <a:lstStyle/>
          <a:p>
            <a:r>
              <a:rPr lang="en-IN" sz="2400" b="1" dirty="0">
                <a:solidFill>
                  <a:schemeClr val="bg1"/>
                </a:solidFill>
              </a:rPr>
              <a:t>nano and vi editors</a:t>
            </a:r>
          </a:p>
          <a:p>
            <a:endParaRPr lang="en-IN" sz="2000" dirty="0"/>
          </a:p>
          <a:p>
            <a:r>
              <a:rPr lang="en-IN" sz="2000" dirty="0"/>
              <a:t>- Install nano with package</a:t>
            </a:r>
          </a:p>
          <a:p>
            <a:endParaRPr lang="en-IN" sz="2000" dirty="0"/>
          </a:p>
          <a:p>
            <a:r>
              <a:rPr lang="en-IN" sz="2000" dirty="0"/>
              <a:t>To execute nano</a:t>
            </a:r>
          </a:p>
          <a:p>
            <a:r>
              <a:rPr lang="en-IN" sz="2000" dirty="0"/>
              <a:t>$nano filename</a:t>
            </a:r>
          </a:p>
          <a:p>
            <a:r>
              <a:rPr lang="en-IN" sz="2000" dirty="0"/>
              <a:t>To save the file </a:t>
            </a:r>
            <a:r>
              <a:rPr lang="en-IN" sz="2000" dirty="0" err="1"/>
              <a:t>ctrl+o</a:t>
            </a:r>
            <a:endParaRPr lang="en-IN" sz="2000" dirty="0"/>
          </a:p>
          <a:p>
            <a:r>
              <a:rPr lang="en-IN" sz="2000" dirty="0"/>
              <a:t>To close the app </a:t>
            </a:r>
            <a:r>
              <a:rPr lang="en-IN" sz="2000" dirty="0" err="1"/>
              <a:t>ctrl+x</a:t>
            </a:r>
            <a:endParaRPr lang="en-IN" sz="2000" dirty="0"/>
          </a:p>
          <a:p>
            <a:r>
              <a:rPr lang="en-IN" sz="2000" dirty="0"/>
              <a:t>To open a file to retain it’s formatting, add option –w</a:t>
            </a:r>
          </a:p>
          <a:p>
            <a:endParaRPr lang="en-IN" dirty="0"/>
          </a:p>
          <a:p>
            <a:endParaRPr lang="en-IN" dirty="0"/>
          </a:p>
        </p:txBody>
      </p:sp>
      <p:sp>
        <p:nvSpPr>
          <p:cNvPr id="5" name="TextBox 4">
            <a:extLst>
              <a:ext uri="{FF2B5EF4-FFF2-40B4-BE49-F238E27FC236}">
                <a16:creationId xmlns:a16="http://schemas.microsoft.com/office/drawing/2014/main" id="{F0DA01BC-BBA4-D7FC-345F-256AC72E23C2}"/>
              </a:ext>
            </a:extLst>
          </p:cNvPr>
          <p:cNvSpPr txBox="1"/>
          <p:nvPr/>
        </p:nvSpPr>
        <p:spPr>
          <a:xfrm>
            <a:off x="7344697" y="280219"/>
            <a:ext cx="4439264" cy="4185761"/>
          </a:xfrm>
          <a:prstGeom prst="rect">
            <a:avLst/>
          </a:prstGeom>
          <a:noFill/>
        </p:spPr>
        <p:txBody>
          <a:bodyPr wrap="square" rtlCol="0">
            <a:spAutoFit/>
          </a:bodyPr>
          <a:lstStyle/>
          <a:p>
            <a:r>
              <a:rPr lang="en-IN" sz="1400" dirty="0"/>
              <a:t>Basic nano text editor commands:</a:t>
            </a:r>
          </a:p>
          <a:p>
            <a:endParaRPr lang="en-US" sz="1400" dirty="0"/>
          </a:p>
          <a:p>
            <a:r>
              <a:rPr lang="en-US" sz="1400" dirty="0"/>
              <a:t>CTRL + A	Lets you jump to the beginning of the line.</a:t>
            </a:r>
          </a:p>
          <a:p>
            <a:r>
              <a:rPr lang="en-US" sz="1400" dirty="0"/>
              <a:t>CTRL + E	Lets you to jump to the end of the line.</a:t>
            </a:r>
          </a:p>
          <a:p>
            <a:r>
              <a:rPr lang="en-US" sz="1400" dirty="0"/>
              <a:t>CTRL + Y	Scrolls page down.</a:t>
            </a:r>
          </a:p>
          <a:p>
            <a:r>
              <a:rPr lang="en-US" sz="1400" dirty="0"/>
              <a:t>CTRL + V	Scrolls page up.</a:t>
            </a:r>
          </a:p>
          <a:p>
            <a:r>
              <a:rPr lang="en-US" sz="1400" dirty="0"/>
              <a:t>CTRL + G	A Help window will pop out and show you all the available commands.</a:t>
            </a:r>
          </a:p>
          <a:p>
            <a:r>
              <a:rPr lang="en-US" sz="1400" dirty="0"/>
              <a:t>CTRL + O	To save the file. Nano will ask you to edit or verify the desired file name.</a:t>
            </a:r>
          </a:p>
          <a:p>
            <a:r>
              <a:rPr lang="en-US" sz="1400" dirty="0"/>
              <a:t>CTRL + W	Search for a specified phrase in your text. Press ALT + W to search for the same phrase again.</a:t>
            </a:r>
          </a:p>
          <a:p>
            <a:r>
              <a:rPr lang="en-US" sz="1400" dirty="0"/>
              <a:t>CTRL + K	It cuts the entire selected line to the cut buffer (similar to clipboard).</a:t>
            </a:r>
          </a:p>
          <a:p>
            <a:r>
              <a:rPr lang="en-US" sz="1400" dirty="0"/>
              <a:t>CTRL + U	To paste the text from the cut buffer into the selected line.</a:t>
            </a:r>
          </a:p>
          <a:p>
            <a:endParaRPr lang="en-US" sz="1400" dirty="0"/>
          </a:p>
        </p:txBody>
      </p:sp>
      <p:sp>
        <p:nvSpPr>
          <p:cNvPr id="8" name="TextBox 7">
            <a:extLst>
              <a:ext uri="{FF2B5EF4-FFF2-40B4-BE49-F238E27FC236}">
                <a16:creationId xmlns:a16="http://schemas.microsoft.com/office/drawing/2014/main" id="{475EE0DD-50F7-93F8-78DA-33F7A9AB1F3B}"/>
              </a:ext>
            </a:extLst>
          </p:cNvPr>
          <p:cNvSpPr txBox="1"/>
          <p:nvPr/>
        </p:nvSpPr>
        <p:spPr>
          <a:xfrm>
            <a:off x="752168" y="4241571"/>
            <a:ext cx="10722077" cy="2092881"/>
          </a:xfrm>
          <a:prstGeom prst="rect">
            <a:avLst/>
          </a:prstGeom>
          <a:noFill/>
        </p:spPr>
        <p:txBody>
          <a:bodyPr wrap="square" rtlCol="0">
            <a:spAutoFit/>
          </a:bodyPr>
          <a:lstStyle/>
          <a:p>
            <a:r>
              <a:rPr lang="en-US" sz="1400" dirty="0"/>
              <a:t>CTRL + J	Justifies the current paragraph.</a:t>
            </a:r>
          </a:p>
          <a:p>
            <a:r>
              <a:rPr lang="en-US" sz="1400" dirty="0"/>
              <a:t>CTRL + C	Shows the current cursor position in the text (line/column/character).</a:t>
            </a:r>
          </a:p>
          <a:p>
            <a:r>
              <a:rPr lang="en-US" sz="1400" dirty="0"/>
              <a:t>CTRL + R	Opens a file and inserts it at the current cursor position.</a:t>
            </a:r>
          </a:p>
          <a:p>
            <a:r>
              <a:rPr lang="en-US" sz="1400" dirty="0"/>
              <a:t>CTRL + X	To exit Nano text editor. It prompts a save request if you made any changes to the file.</a:t>
            </a:r>
          </a:p>
          <a:p>
            <a:r>
              <a:rPr lang="en-US" sz="1400" dirty="0"/>
              <a:t>CTRL + \	Replaces string or a regular expression.</a:t>
            </a:r>
          </a:p>
          <a:p>
            <a:r>
              <a:rPr lang="en-US" sz="1400" dirty="0"/>
              <a:t>CTRL + T	Invokes the spell checker, if available.</a:t>
            </a:r>
          </a:p>
          <a:p>
            <a:r>
              <a:rPr lang="en-US" sz="1400" dirty="0"/>
              <a:t>CTRL + _	Lets you go to the specified line and column number.</a:t>
            </a:r>
          </a:p>
          <a:p>
            <a:r>
              <a:rPr lang="en-US" sz="1400" dirty="0"/>
              <a:t>ALT + A	To select text. You can combine this command with CTRL + K to cut a specific part of the text to the cut buffer.</a:t>
            </a:r>
            <a:endParaRPr lang="en-IN" sz="1400" dirty="0"/>
          </a:p>
          <a:p>
            <a:endParaRPr lang="en-IN" dirty="0"/>
          </a:p>
        </p:txBody>
      </p:sp>
    </p:spTree>
    <p:extLst>
      <p:ext uri="{BB962C8B-B14F-4D97-AF65-F5344CB8AC3E}">
        <p14:creationId xmlns:p14="http://schemas.microsoft.com/office/powerpoint/2010/main" val="7514876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720</TotalTime>
  <Words>1194</Words>
  <Application>Microsoft Office PowerPoint</Application>
  <PresentationFormat>Widescreen</PresentationFormat>
  <Paragraphs>156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ADLaM Display</vt:lpstr>
      <vt:lpstr>Algerian</vt:lpstr>
      <vt:lpstr>Arial</vt:lpstr>
      <vt:lpstr>Calibri</vt:lpstr>
      <vt:lpstr>Century Gothic</vt:lpstr>
      <vt:lpstr>Google Sans</vt:lpstr>
      <vt:lpstr>Wingdings 3</vt:lpstr>
      <vt:lpstr>Slice</vt:lpstr>
      <vt:lpstr>What is Linux?</vt:lpstr>
      <vt:lpstr>PowerPoint Presentation</vt:lpstr>
      <vt:lpstr>Features Of Linux</vt:lpstr>
      <vt:lpstr>PowerPoint Presentation</vt:lpstr>
      <vt:lpstr>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Linux?</dc:title>
  <dc:creator>Suneel Kumar Behara</dc:creator>
  <cp:lastModifiedBy>Suneel Kumar Behara</cp:lastModifiedBy>
  <cp:revision>20</cp:revision>
  <dcterms:created xsi:type="dcterms:W3CDTF">2023-08-23T07:45:17Z</dcterms:created>
  <dcterms:modified xsi:type="dcterms:W3CDTF">2024-03-02T01:13:29Z</dcterms:modified>
</cp:coreProperties>
</file>