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6" r:id="rId2"/>
    <p:sldId id="257" r:id="rId3"/>
    <p:sldId id="272" r:id="rId4"/>
    <p:sldId id="268" r:id="rId5"/>
    <p:sldId id="260" r:id="rId6"/>
    <p:sldId id="269" r:id="rId7"/>
    <p:sldId id="258" r:id="rId8"/>
    <p:sldId id="261" r:id="rId9"/>
    <p:sldId id="262" r:id="rId10"/>
    <p:sldId id="264" r:id="rId11"/>
    <p:sldId id="270" r:id="rId12"/>
    <p:sldId id="271" r:id="rId13"/>
    <p:sldId id="273" r:id="rId14"/>
    <p:sldId id="26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21"/>
    <a:srgbClr val="9900CC"/>
    <a:srgbClr val="FF9900"/>
    <a:srgbClr val="D99B01"/>
    <a:srgbClr val="FF66CC"/>
    <a:srgbClr val="FF67AC"/>
    <a:srgbClr val="CC0099"/>
    <a:srgbClr val="FFDC47"/>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67002-3E36-48D6-A65A-5FC9E523F49B}" type="datetimeFigureOut">
              <a:rPr lang="en-IN" smtClean="0"/>
              <a:t>09-06-2021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437F4-CB94-483E-B3DE-51CAE2DDD89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3437F4-CB94-483E-B3DE-51CAE2DDD89F}"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3437F4-CB94-483E-B3DE-51CAE2DDD89F}" type="slidenum">
              <a:rPr lang="en-IN" smtClean="0"/>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3437F4-CB94-483E-B3DE-51CAE2DDD89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029866"/>
            <a:ext cx="6566315" cy="1383822"/>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4404211"/>
            <a:ext cx="6566315" cy="610819"/>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65993F23-0505-4C5D-8A30-4371B39C92AD}" type="datetime1">
              <a:rPr lang="en-US" smtClean="0"/>
              <a:t>6/9/2021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E949F-236E-4F06-9289-58799699227D}"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A1478-888C-4620-9E95-3723C4714CB0}"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4C7883-9FBF-4104-9685-4125A146B5A7}"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124200" y="3793390"/>
            <a:ext cx="1308430" cy="47103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89199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4"/>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273A778-0F1B-4AC0-820E-C97AD96EBB55}"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1829DC1-FB48-42E6-ACE6-B94C74C7E48B}" type="datetime1">
              <a:rPr lang="en-US" smtClean="0"/>
              <a:t>6/9/2021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33DEF-ED48-4DDF-A7E2-CD95161047E0}"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1616BA-CD4E-4E97-B0B8-8773A546DB35}"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3433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3433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E0C38F-9B35-44E9-9DEA-32F433FDE080}" type="datetime1">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F7C2EE-5523-4FB0-A5B6-A9415FF42520}" type="datetime1">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3045A-8A6A-46C4-830A-2C57F1A06957}" type="datetime1">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2EFE4-D5D5-431E-A7C5-B92FF0DFDE42}"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A98A170-6EFD-4E89-8C13-7F373AFB4361}" type="datetime1">
              <a:rPr lang="en-US" smtClean="0"/>
              <a:t>6/9/2021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254" y="195486"/>
            <a:ext cx="9501254" cy="1098070"/>
          </a:xfrm>
        </p:spPr>
        <p:txBody>
          <a:bodyPr>
            <a:normAutofit fontScale="90000"/>
          </a:bodyPr>
          <a:lstStyle/>
          <a:p>
            <a:r>
              <a:rPr lang="en-US" altLang="en-US" b="1" dirty="0">
                <a:solidFill>
                  <a:schemeClr val="bg1"/>
                </a:solidFill>
                <a:latin typeface="Times New Roman" panose="02020603050405020304" pitchFamily="18" charset="0"/>
                <a:cs typeface="Times New Roman" panose="02020603050405020304" pitchFamily="18" charset="0"/>
              </a:rPr>
              <a:t>Anomaly Detect : Security Analysis for Anomaly Detection with Machine Learning </a:t>
            </a:r>
            <a:br>
              <a:rPr lang="en-US" altLang="en-US" b="1" dirty="0">
                <a:solidFill>
                  <a:schemeClr val="tx1">
                    <a:lumMod val="95000"/>
                    <a:lumOff val="5000"/>
                  </a:schemeClr>
                </a:solidFill>
              </a:rPr>
            </a:br>
            <a:endParaRPr lang="en-US" dirty="0">
              <a:solidFill>
                <a:schemeClr val="tx1">
                  <a:lumMod val="95000"/>
                  <a:lumOff val="5000"/>
                </a:schemeClr>
              </a:solidFill>
            </a:endParaRPr>
          </a:p>
        </p:txBody>
      </p:sp>
      <p:sp>
        <p:nvSpPr>
          <p:cNvPr id="4" name="Text Box 4"/>
          <p:cNvSpPr txBox="1">
            <a:spLocks noChangeArrowheads="1"/>
          </p:cNvSpPr>
          <p:nvPr/>
        </p:nvSpPr>
        <p:spPr bwMode="auto">
          <a:xfrm>
            <a:off x="3071802" y="3000378"/>
            <a:ext cx="3251213" cy="833178"/>
          </a:xfrm>
          <a:prstGeom prst="rect">
            <a:avLst/>
          </a:prstGeom>
          <a:noFill/>
          <a:ln w="9525">
            <a:noFill/>
            <a:round/>
          </a:ln>
        </p:spPr>
        <p:txBody>
          <a:bodyPr wrap="square" lIns="90000" tIns="46800" rIns="90000" bIns="46800">
            <a:spAutoFit/>
          </a:bodyPr>
          <a:lstStyle/>
          <a:p>
            <a:pPr algn="ctr" defTabSz="449580" eaLnBrk="1" hangingPunct="1">
              <a:buClr>
                <a:srgbClr val="FFFFFF"/>
              </a:buClr>
              <a:buSzPct val="100000"/>
              <a:buFont typeface="Times New Roman" panose="02020603050405020304" pitchFamily="18" charset="0"/>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altLang="en-US" sz="1600" dirty="0">
                <a:solidFill>
                  <a:schemeClr val="tx2">
                    <a:lumMod val="50000"/>
                  </a:schemeClr>
                </a:solidFill>
                <a:latin typeface="Times New Roman" panose="02020603050405020304" pitchFamily="18" charset="0"/>
              </a:rPr>
              <a:t>Project Guide  </a:t>
            </a:r>
          </a:p>
          <a:p>
            <a:pPr algn="ctr" defTabSz="449580" eaLnBrk="1" hangingPunct="1">
              <a:buClr>
                <a:srgbClr val="FFFFFF"/>
              </a:buClr>
              <a:buSzPct val="100000"/>
              <a:buFont typeface="Times New Roman" panose="02020603050405020304" pitchFamily="18" charset="0"/>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altLang="en-US" sz="1600" dirty="0">
                <a:solidFill>
                  <a:schemeClr val="tx2">
                    <a:lumMod val="50000"/>
                  </a:schemeClr>
                </a:solidFill>
                <a:latin typeface="Times New Roman" panose="02020603050405020304" pitchFamily="18" charset="0"/>
              </a:rPr>
              <a:t>R. </a:t>
            </a:r>
            <a:r>
              <a:rPr lang="en-GB" altLang="en-US" sz="1600" dirty="0" err="1">
                <a:solidFill>
                  <a:schemeClr val="tx2">
                    <a:lumMod val="50000"/>
                  </a:schemeClr>
                </a:solidFill>
                <a:latin typeface="Times New Roman" panose="02020603050405020304" pitchFamily="18" charset="0"/>
              </a:rPr>
              <a:t>Veeramohan</a:t>
            </a:r>
            <a:r>
              <a:rPr lang="en-GB" altLang="en-US" sz="1600" dirty="0">
                <a:solidFill>
                  <a:schemeClr val="tx2">
                    <a:lumMod val="50000"/>
                  </a:schemeClr>
                </a:solidFill>
                <a:latin typeface="Times New Roman" panose="02020603050405020304" pitchFamily="18" charset="0"/>
              </a:rPr>
              <a:t> </a:t>
            </a:r>
            <a:r>
              <a:rPr lang="en-GB" altLang="en-US" sz="1600" dirty="0" err="1">
                <a:solidFill>
                  <a:schemeClr val="tx2">
                    <a:lumMod val="50000"/>
                  </a:schemeClr>
                </a:solidFill>
                <a:latin typeface="Times New Roman" panose="02020603050405020304" pitchFamily="18" charset="0"/>
              </a:rPr>
              <a:t>rao</a:t>
            </a:r>
            <a:r>
              <a:rPr lang="en-GB" altLang="en-US" sz="1600" dirty="0">
                <a:solidFill>
                  <a:schemeClr val="tx2">
                    <a:lumMod val="50000"/>
                  </a:schemeClr>
                </a:solidFill>
                <a:latin typeface="Times New Roman" panose="02020603050405020304" pitchFamily="18" charset="0"/>
              </a:rPr>
              <a:t>.</a:t>
            </a:r>
          </a:p>
          <a:p>
            <a:pPr algn="ctr" defTabSz="449580" eaLnBrk="1" hangingPunct="1">
              <a:buClr>
                <a:srgbClr val="FFFFFF"/>
              </a:buClr>
              <a:buSzPct val="100000"/>
              <a:buFont typeface="Times New Roman" panose="02020603050405020304" pitchFamily="18" charset="0"/>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altLang="en-US" sz="1600" dirty="0" err="1">
                <a:solidFill>
                  <a:schemeClr val="tx2">
                    <a:lumMod val="50000"/>
                  </a:schemeClr>
                </a:solidFill>
                <a:latin typeface="Times New Roman" panose="02020603050405020304" pitchFamily="18" charset="0"/>
              </a:rPr>
              <a:t>Asst.Professor</a:t>
            </a:r>
            <a:r>
              <a:rPr lang="en-GB" altLang="en-US" sz="1600" dirty="0">
                <a:solidFill>
                  <a:schemeClr val="tx2">
                    <a:lumMod val="50000"/>
                  </a:schemeClr>
                </a:solidFill>
                <a:latin typeface="Times New Roman" panose="02020603050405020304" pitchFamily="18" charset="0"/>
              </a:rPr>
              <a:t>, CSE Department</a:t>
            </a:r>
            <a:r>
              <a:rPr lang="en-GB" altLang="en-US" sz="1600" dirty="0">
                <a:solidFill>
                  <a:srgbClr val="FFFFFF"/>
                </a:solidFill>
                <a:latin typeface="Times New Roman" panose="02020603050405020304" pitchFamily="18" charset="0"/>
              </a:rPr>
              <a:t>.</a:t>
            </a:r>
          </a:p>
        </p:txBody>
      </p:sp>
      <p:sp>
        <p:nvSpPr>
          <p:cNvPr id="5" name="Rectangle 2"/>
          <p:cNvSpPr txBox="1">
            <a:spLocks noChangeArrowheads="1"/>
          </p:cNvSpPr>
          <p:nvPr/>
        </p:nvSpPr>
        <p:spPr>
          <a:xfrm>
            <a:off x="5643562" y="3786178"/>
            <a:ext cx="3500437" cy="1357322"/>
          </a:xfrm>
          <a:prstGeom prst="rect">
            <a:avLst/>
          </a:prstGeom>
        </p:spPr>
        <p:txBody>
          <a:bodyPr vert="horz" lIns="92160" tIns="46080" rIns="92160" bIns="46080" rtlCol="0">
            <a:normAutofit fontScale="55000" lnSpcReduction="20000"/>
          </a:bodyPr>
          <a:lstStyle/>
          <a:p>
            <a:pPr marL="457200" marR="0" lvl="1" indent="0" algn="ctr" defTabSz="914400" rtl="0" eaLnBrk="1" fontAlgn="auto" latinLnBrk="0" hangingPunct="1">
              <a:lnSpc>
                <a:spcPct val="100000"/>
              </a:lnSpc>
              <a:spcBef>
                <a:spcPct val="20000"/>
              </a:spcBef>
              <a:spcAft>
                <a:spcPts val="0"/>
              </a:spcAft>
              <a:buClrTx/>
              <a:buSzTx/>
              <a:buFontTx/>
              <a:buNone/>
              <a:tabLst>
                <a:tab pos="457200" algn="l"/>
                <a:tab pos="904875" algn="l"/>
                <a:tab pos="1353820" algn="l"/>
                <a:tab pos="1803400" algn="l"/>
                <a:tab pos="2252345" algn="l"/>
                <a:tab pos="2701925" algn="l"/>
                <a:tab pos="3150870" algn="l"/>
                <a:tab pos="3600450" algn="l"/>
                <a:tab pos="4049395" algn="l"/>
                <a:tab pos="4498975" algn="l"/>
                <a:tab pos="4947920" algn="l"/>
                <a:tab pos="5397500" algn="l"/>
                <a:tab pos="5846445" algn="l"/>
                <a:tab pos="6296025" algn="l"/>
                <a:tab pos="6744970" algn="l"/>
                <a:tab pos="7194550" algn="l"/>
                <a:tab pos="7643495" algn="l"/>
                <a:tab pos="8093075" algn="l"/>
                <a:tab pos="8542020" algn="l"/>
                <a:tab pos="8991600" algn="l"/>
                <a:tab pos="9440545" algn="l"/>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sz="2800" b="1" i="0" u="none" strike="noStrike" kern="1200" cap="none" spc="0" normalizeH="0" baseline="0" noProof="0" dirty="0">
                <a:ln>
                  <a:noFill/>
                </a:ln>
                <a:solidFill>
                  <a:schemeClr val="tx1">
                    <a:tint val="75000"/>
                  </a:schemeClr>
                </a:solidFill>
                <a:effectLst/>
                <a:uLnTx/>
                <a:uFillTx/>
                <a:latin typeface="+mn-lt"/>
                <a:ea typeface="+mn-ea"/>
                <a:cs typeface="+mn-cs"/>
              </a:rPr>
              <a:t>Batch- C7</a:t>
            </a: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	</a:t>
            </a:r>
          </a:p>
          <a:p>
            <a:pPr marL="457200" marR="0" lvl="1" indent="0" defTabSz="914400" rtl="0" eaLnBrk="1" fontAlgn="auto" latinLnBrk="0" hangingPunct="1">
              <a:lnSpc>
                <a:spcPct val="100000"/>
              </a:lnSpc>
              <a:spcBef>
                <a:spcPct val="20000"/>
              </a:spcBef>
              <a:spcAft>
                <a:spcPts val="0"/>
              </a:spcAft>
              <a:buClrTx/>
              <a:buSzTx/>
              <a:buFontTx/>
              <a:buNone/>
              <a:tabLst>
                <a:tab pos="457200" algn="l"/>
                <a:tab pos="904875" algn="l"/>
                <a:tab pos="1353820" algn="l"/>
                <a:tab pos="1803400" algn="l"/>
                <a:tab pos="2252345" algn="l"/>
                <a:tab pos="2701925" algn="l"/>
                <a:tab pos="3150870" algn="l"/>
                <a:tab pos="3600450" algn="l"/>
                <a:tab pos="4049395" algn="l"/>
                <a:tab pos="4498975" algn="l"/>
                <a:tab pos="4947920" algn="l"/>
                <a:tab pos="5397500" algn="l"/>
                <a:tab pos="5846445" algn="l"/>
                <a:tab pos="6296025" algn="l"/>
                <a:tab pos="6744970" algn="l"/>
                <a:tab pos="7194550" algn="l"/>
                <a:tab pos="7643495" algn="l"/>
                <a:tab pos="8093075" algn="l"/>
                <a:tab pos="8542020" algn="l"/>
                <a:tab pos="8991600" algn="l"/>
                <a:tab pos="9440545" algn="l"/>
              </a:tabLst>
              <a:defRPr/>
            </a:pPr>
            <a:r>
              <a:rPr kumimoji="0" lang="en-US" sz="2800" b="0"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cs typeface="Times New Roman" panose="02020603050405020304" pitchFamily="18" charset="0"/>
              </a:rPr>
              <a:t>P.Kalyan</a:t>
            </a:r>
            <a:r>
              <a:rPr kumimoji="0" lang="en-US"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 Venkatesh    -Y17ACS528</a:t>
            </a:r>
          </a:p>
          <a:p>
            <a:pPr marL="457200" marR="0" lvl="1" indent="0" defTabSz="914400" rtl="0" eaLnBrk="1" fontAlgn="auto" latinLnBrk="0" hangingPunct="1">
              <a:lnSpc>
                <a:spcPct val="100000"/>
              </a:lnSpc>
              <a:spcBef>
                <a:spcPct val="20000"/>
              </a:spcBef>
              <a:spcAft>
                <a:spcPts val="0"/>
              </a:spcAft>
              <a:buClrTx/>
              <a:buSzTx/>
              <a:buFontTx/>
              <a:buNone/>
              <a:tabLst>
                <a:tab pos="457200" algn="l"/>
                <a:tab pos="904875" algn="l"/>
                <a:tab pos="1353820" algn="l"/>
                <a:tab pos="1803400" algn="l"/>
                <a:tab pos="2252345" algn="l"/>
                <a:tab pos="2701925" algn="l"/>
                <a:tab pos="3150870" algn="l"/>
                <a:tab pos="3600450" algn="l"/>
                <a:tab pos="4049395" algn="l"/>
                <a:tab pos="4498975" algn="l"/>
                <a:tab pos="4947920" algn="l"/>
                <a:tab pos="5397500" algn="l"/>
                <a:tab pos="5846445" algn="l"/>
                <a:tab pos="6296025" algn="l"/>
                <a:tab pos="6744970" algn="l"/>
                <a:tab pos="7194550" algn="l"/>
                <a:tab pos="7643495" algn="l"/>
                <a:tab pos="8093075" algn="l"/>
                <a:tab pos="8542020" algn="l"/>
                <a:tab pos="8991600" algn="l"/>
                <a:tab pos="9440545" algn="l"/>
              </a:tabLst>
              <a:defRPr/>
            </a:pPr>
            <a:r>
              <a:rPr kumimoji="0" lang="en-US" sz="2800" b="0"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cs typeface="Times New Roman" panose="02020603050405020304" pitchFamily="18" charset="0"/>
              </a:rPr>
              <a:t>T.Jyothsna</a:t>
            </a:r>
            <a:r>
              <a:rPr kumimoji="0" lang="en-US"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cs typeface="Times New Roman" panose="02020603050405020304" pitchFamily="18" charset="0"/>
              </a:rPr>
              <a:t>sai</a:t>
            </a:r>
            <a:r>
              <a:rPr kumimoji="0" lang="en-US"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             -Y17ACS549</a:t>
            </a:r>
          </a:p>
          <a:p>
            <a:pPr marL="457200" marR="0" lvl="1" indent="0" defTabSz="914400" rtl="0" eaLnBrk="1" fontAlgn="auto" latinLnBrk="0" hangingPunct="1">
              <a:lnSpc>
                <a:spcPct val="100000"/>
              </a:lnSpc>
              <a:spcBef>
                <a:spcPct val="20000"/>
              </a:spcBef>
              <a:spcAft>
                <a:spcPts val="0"/>
              </a:spcAft>
              <a:buClrTx/>
              <a:buSzTx/>
              <a:buFontTx/>
              <a:buNone/>
              <a:tabLst>
                <a:tab pos="457200" algn="l"/>
                <a:tab pos="904875" algn="l"/>
                <a:tab pos="1353820" algn="l"/>
                <a:tab pos="1803400" algn="l"/>
                <a:tab pos="2252345" algn="l"/>
                <a:tab pos="2701925" algn="l"/>
                <a:tab pos="3150870" algn="l"/>
                <a:tab pos="3600450" algn="l"/>
                <a:tab pos="4049395" algn="l"/>
                <a:tab pos="4498975" algn="l"/>
                <a:tab pos="4947920" algn="l"/>
                <a:tab pos="5397500" algn="l"/>
                <a:tab pos="5846445" algn="l"/>
                <a:tab pos="6296025" algn="l"/>
                <a:tab pos="6744970" algn="l"/>
                <a:tab pos="7194550" algn="l"/>
                <a:tab pos="7643495" algn="l"/>
                <a:tab pos="8093075" algn="l"/>
                <a:tab pos="8542020" algn="l"/>
                <a:tab pos="8991600" algn="l"/>
                <a:tab pos="9440545" algn="l"/>
              </a:tabLst>
              <a:defRPr/>
            </a:pPr>
            <a:r>
              <a:rPr kumimoji="0" lang="en-US"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cs typeface="Times New Roman" panose="02020603050405020304" pitchFamily="18" charset="0"/>
              </a:rPr>
              <a:t>SK.Salma</a:t>
            </a:r>
            <a:r>
              <a:rPr kumimoji="0" lang="en-US"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	                -Y17ACS545</a:t>
            </a:r>
          </a:p>
          <a:p>
            <a:pPr marL="457200" marR="0" lvl="1" indent="0" defTabSz="914400" rtl="0" eaLnBrk="1" fontAlgn="auto" latinLnBrk="0" hangingPunct="1">
              <a:lnSpc>
                <a:spcPct val="100000"/>
              </a:lnSpc>
              <a:spcBef>
                <a:spcPct val="20000"/>
              </a:spcBef>
              <a:spcAft>
                <a:spcPts val="0"/>
              </a:spcAft>
              <a:buClrTx/>
              <a:buSzTx/>
              <a:buFontTx/>
              <a:buNone/>
              <a:tabLst>
                <a:tab pos="457200" algn="l"/>
                <a:tab pos="904875" algn="l"/>
                <a:tab pos="1353820" algn="l"/>
                <a:tab pos="1803400" algn="l"/>
                <a:tab pos="2252345" algn="l"/>
                <a:tab pos="2701925" algn="l"/>
                <a:tab pos="3150870" algn="l"/>
                <a:tab pos="3600450" algn="l"/>
                <a:tab pos="4049395" algn="l"/>
                <a:tab pos="4498975" algn="l"/>
                <a:tab pos="4947920" algn="l"/>
                <a:tab pos="5397500" algn="l"/>
                <a:tab pos="5846445" algn="l"/>
                <a:tab pos="6296025" algn="l"/>
                <a:tab pos="6744970" algn="l"/>
                <a:tab pos="7194550" algn="l"/>
                <a:tab pos="7643495" algn="l"/>
                <a:tab pos="8093075" algn="l"/>
                <a:tab pos="8542020" algn="l"/>
                <a:tab pos="8991600" algn="l"/>
                <a:tab pos="9440545" algn="l"/>
              </a:tabLst>
              <a:defRPr/>
            </a:pPr>
            <a:r>
              <a:rPr kumimoji="0" lang="en-US" sz="2800" b="0"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cs typeface="Times New Roman" panose="02020603050405020304" pitchFamily="18" charset="0"/>
              </a:rPr>
              <a:t>T.Kushvanth</a:t>
            </a:r>
            <a:r>
              <a:rPr kumimoji="0" lang="en-US"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              -Y15ACS546</a:t>
            </a:r>
            <a:endParaRPr kumimoji="0" lang="en-GB"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endParaRPr>
          </a:p>
        </p:txBody>
      </p:sp>
      <p:pic>
        <p:nvPicPr>
          <p:cNvPr id="6" name="image1.jpeg"/>
          <p:cNvPicPr/>
          <p:nvPr/>
        </p:nvPicPr>
        <p:blipFill>
          <a:blip r:embed="rId2" cstate="print"/>
          <a:stretch>
            <a:fillRect/>
          </a:stretch>
        </p:blipFill>
        <p:spPr>
          <a:xfrm>
            <a:off x="4283968" y="3872185"/>
            <a:ext cx="1080120" cy="11478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3518"/>
            <a:ext cx="5121916" cy="646331"/>
          </a:xfrm>
          <a:prstGeom prst="rect">
            <a:avLst/>
          </a:prstGeom>
        </p:spPr>
        <p:txBody>
          <a:bodyPr wrap="none">
            <a:spAutoFit/>
          </a:bodyPr>
          <a:lstStyle/>
          <a:p>
            <a:pPr algn="ctr">
              <a:defRPr/>
            </a:pPr>
            <a:r>
              <a:rPr lang="en-GB" sz="36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7.Development Platform </a:t>
            </a:r>
            <a:endParaRPr lang="en-US" sz="36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500034" y="1214428"/>
            <a:ext cx="7772400" cy="3929072"/>
          </a:xfrm>
          <a:prstGeom prst="rect">
            <a:avLst/>
          </a:prstGeom>
          <a:noFill/>
          <a:ln w="9525">
            <a:noFill/>
            <a:miter lim="800000"/>
          </a:ln>
        </p:spPr>
        <p:txBody>
          <a:bodyPr/>
          <a:lstStyle/>
          <a:p>
            <a:pPr>
              <a:defRPr/>
            </a:pPr>
            <a:r>
              <a:rPr lang="en-US" sz="2000" b="1" dirty="0">
                <a:solidFill>
                  <a:srgbClr val="002060"/>
                </a:solidFill>
              </a:rPr>
              <a:t>Hardware:</a:t>
            </a:r>
            <a:endParaRPr lang="en-US" sz="2000" dirty="0">
              <a:solidFill>
                <a:srgbClr val="002060"/>
              </a:solidFill>
            </a:endParaRPr>
          </a:p>
          <a:p>
            <a:pPr>
              <a:defRPr/>
            </a:pPr>
            <a:r>
              <a:rPr lang="en-US" sz="2000" dirty="0">
                <a:solidFill>
                  <a:srgbClr val="002060"/>
                </a:solidFill>
              </a:rPr>
              <a:t>Ram: 4gb min</a:t>
            </a:r>
          </a:p>
          <a:p>
            <a:pPr>
              <a:defRPr/>
            </a:pPr>
            <a:r>
              <a:rPr lang="en-US" sz="2000" dirty="0">
                <a:solidFill>
                  <a:srgbClr val="002060"/>
                </a:solidFill>
              </a:rPr>
              <a:t>Hard Disk: 500gb min</a:t>
            </a:r>
          </a:p>
          <a:p>
            <a:pPr>
              <a:defRPr/>
            </a:pPr>
            <a:r>
              <a:rPr lang="en-US" sz="2000" dirty="0">
                <a:solidFill>
                  <a:srgbClr val="002060"/>
                </a:solidFill>
              </a:rPr>
              <a:t>Graphic Processing unit if required.</a:t>
            </a:r>
          </a:p>
          <a:p>
            <a:pPr>
              <a:defRPr/>
            </a:pPr>
            <a:r>
              <a:rPr lang="en-US" sz="2000" dirty="0">
                <a:solidFill>
                  <a:srgbClr val="002060"/>
                </a:solidFill>
              </a:rPr>
              <a:t> </a:t>
            </a:r>
          </a:p>
          <a:p>
            <a:pPr>
              <a:defRPr/>
            </a:pPr>
            <a:r>
              <a:rPr lang="en-US" sz="2000" b="1" dirty="0">
                <a:solidFill>
                  <a:srgbClr val="002060"/>
                </a:solidFill>
              </a:rPr>
              <a:t>Software:</a:t>
            </a:r>
            <a:endParaRPr lang="en-US" sz="2000" dirty="0">
              <a:solidFill>
                <a:srgbClr val="002060"/>
              </a:solidFill>
            </a:endParaRPr>
          </a:p>
          <a:p>
            <a:pPr>
              <a:defRPr/>
            </a:pPr>
            <a:r>
              <a:rPr lang="en-US" sz="2000" dirty="0">
                <a:solidFill>
                  <a:srgbClr val="002060"/>
                </a:solidFill>
              </a:rPr>
              <a:t>OS: Windows 10</a:t>
            </a:r>
          </a:p>
          <a:p>
            <a:pPr>
              <a:defRPr/>
            </a:pPr>
            <a:r>
              <a:rPr lang="en-IN" sz="2000" dirty="0">
                <a:solidFill>
                  <a:srgbClr val="002060"/>
                </a:solidFill>
              </a:rPr>
              <a:t>Programming Language: Python</a:t>
            </a:r>
            <a:endParaRPr lang="en-US" sz="2000" dirty="0">
              <a:solidFill>
                <a:srgbClr val="002060"/>
              </a:solidFill>
            </a:endParaRPr>
          </a:p>
          <a:p>
            <a:pPr>
              <a:defRPr/>
            </a:pPr>
            <a:r>
              <a:rPr lang="en-US" sz="2000" dirty="0">
                <a:solidFill>
                  <a:srgbClr val="002060"/>
                </a:solidFill>
              </a:rPr>
              <a:t>Domain: Cybersecurity.</a:t>
            </a:r>
          </a:p>
          <a:p>
            <a:pPr marL="342900" indent="-342900">
              <a:spcBef>
                <a:spcPts val="700"/>
              </a:spcBef>
              <a:buClr>
                <a:srgbClr val="FFFFFF"/>
              </a:buClr>
              <a:buSzPct val="150000"/>
              <a:buFontTx/>
              <a:buChar char="•"/>
              <a:defRPr/>
            </a:pPr>
            <a:endParaRPr lang="en-US" sz="2000"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z="1400" b="1" dirty="0">
                <a:solidFill>
                  <a:schemeClr val="tx1"/>
                </a:solidFill>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normAutofit/>
          </a:bodyPr>
          <a:lstStyle/>
          <a:p>
            <a:r>
              <a:rPr lang="en-IN" sz="2000" dirty="0"/>
              <a:t>Collect and store log dataset</a:t>
            </a:r>
          </a:p>
          <a:p>
            <a:r>
              <a:rPr lang="en-IN" sz="2000" dirty="0" err="1"/>
              <a:t>Preprocess</a:t>
            </a:r>
            <a:r>
              <a:rPr lang="en-IN" sz="2000" dirty="0"/>
              <a:t> the dataset</a:t>
            </a:r>
          </a:p>
          <a:p>
            <a:r>
              <a:rPr lang="en-IN" sz="2000" dirty="0"/>
              <a:t>Algorithm:</a:t>
            </a:r>
          </a:p>
          <a:p>
            <a:pPr marL="0" indent="0">
              <a:buNone/>
            </a:pPr>
            <a:r>
              <a:rPr lang="en-IN" sz="2000" dirty="0"/>
              <a:t>          K-means clustering algorithm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8783" y="1779662"/>
            <a:ext cx="4555082" cy="2376264"/>
          </a:xfrm>
          <a:prstGeom prst="rect">
            <a:avLst/>
          </a:prstGeom>
        </p:spPr>
      </p:pic>
      <p:sp>
        <p:nvSpPr>
          <p:cNvPr id="4" name="Footer Placeholder 3"/>
          <p:cNvSpPr>
            <a:spLocks noGrp="1"/>
          </p:cNvSpPr>
          <p:nvPr>
            <p:ph type="ftr" sz="quarter" idx="11"/>
          </p:nvPr>
        </p:nvSpPr>
        <p:spPr/>
        <p:txBody>
          <a:bodyPr/>
          <a:lstStyle/>
          <a:p>
            <a:r>
              <a:rPr lang="en-US" sz="1400" b="1" dirty="0">
                <a:solidFill>
                  <a:schemeClr val="tx1"/>
                </a:solidFill>
              </a:rPr>
              <a:t>11</a:t>
            </a:r>
          </a:p>
        </p:txBody>
      </p:sp>
      <p:sp>
        <p:nvSpPr>
          <p:cNvPr id="6" name="TextBox 5"/>
          <p:cNvSpPr txBox="1"/>
          <p:nvPr/>
        </p:nvSpPr>
        <p:spPr>
          <a:xfrm>
            <a:off x="448965" y="351791"/>
            <a:ext cx="5328592" cy="646331"/>
          </a:xfrm>
          <a:prstGeom prst="rect">
            <a:avLst/>
          </a:prstGeom>
          <a:noFill/>
        </p:spPr>
        <p:txBody>
          <a:bodyPr wrap="square" rtlCol="0">
            <a:spAutoFit/>
          </a:bodyPr>
          <a:lstStyle/>
          <a:p>
            <a:r>
              <a:rPr lang="en-IN" sz="3600" b="1" dirty="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8.Implementation</a:t>
            </a:r>
            <a:endParaRPr lang="en-IN" sz="3600" dirty="0">
              <a:solidFill>
                <a:schemeClr val="bg1">
                  <a:lumMod val="95000"/>
                </a:schemeClr>
              </a:solidFill>
              <a:effectLst>
                <a:outerShdw blurRad="38100" dist="38100" dir="2700000" algn="tl">
                  <a:srgbClr val="000000">
                    <a:alpha val="43137"/>
                  </a:srgbClr>
                </a:outerShdw>
              </a:effectLst>
            </a:endParaRPr>
          </a:p>
        </p:txBody>
      </p:sp>
      <p:sp>
        <p:nvSpPr>
          <p:cNvPr id="7" name="Arc 6"/>
          <p:cNvSpPr/>
          <p:nvPr/>
        </p:nvSpPr>
        <p:spPr>
          <a:xfrm>
            <a:off x="4283968" y="257175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sz="half" idx="1"/>
          </p:nvPr>
        </p:nvSpPr>
        <p:spPr>
          <a:xfrm>
            <a:off x="323528" y="1436643"/>
            <a:ext cx="4710430" cy="3394710"/>
          </a:xfrm>
        </p:spPr>
        <p:txBody>
          <a:bodyPr>
            <a:normAutofit fontScale="90000"/>
          </a:bodyPr>
          <a:lstStyle/>
          <a:p>
            <a:r>
              <a:rPr lang="en-IN" sz="2000" dirty="0"/>
              <a:t>K-means clustering algorithm:</a:t>
            </a:r>
          </a:p>
          <a:p>
            <a:pPr marL="0" indent="0">
              <a:buNone/>
            </a:pPr>
            <a:r>
              <a:rPr lang="en-IN" sz="2000" dirty="0"/>
              <a:t>      1.</a:t>
            </a:r>
            <a:r>
              <a:rPr lang="en-US" altLang="en-IN" sz="2000" dirty="0"/>
              <a:t> </a:t>
            </a:r>
            <a:r>
              <a:rPr lang="en-IN" sz="2000" dirty="0"/>
              <a:t>Specify the number k of </a:t>
            </a:r>
            <a:r>
              <a:rPr lang="en-US" altLang="en-IN" sz="2000" dirty="0"/>
              <a:t>clusters to assign                           </a:t>
            </a:r>
          </a:p>
          <a:p>
            <a:pPr marL="0" indent="0">
              <a:buNone/>
            </a:pPr>
            <a:r>
              <a:rPr lang="en-IN" sz="2000" dirty="0"/>
              <a:t>      2.</a:t>
            </a:r>
            <a:r>
              <a:rPr lang="en-US" altLang="en-IN" sz="2000" dirty="0"/>
              <a:t> R</a:t>
            </a:r>
            <a:r>
              <a:rPr lang="en-IN" sz="2000" dirty="0"/>
              <a:t>andomly initialize k centroids.</a:t>
            </a:r>
          </a:p>
          <a:p>
            <a:pPr marL="0" indent="0">
              <a:buNone/>
            </a:pPr>
            <a:r>
              <a:rPr lang="en-IN" sz="2000" dirty="0"/>
              <a:t>      3.</a:t>
            </a:r>
            <a:r>
              <a:rPr lang="en-US" altLang="en-IN" sz="2000" dirty="0"/>
              <a:t> R</a:t>
            </a:r>
            <a:r>
              <a:rPr lang="en-IN" sz="2000" dirty="0"/>
              <a:t>epeat:</a:t>
            </a:r>
          </a:p>
          <a:p>
            <a:pPr marL="0" indent="0">
              <a:buNone/>
            </a:pPr>
            <a:r>
              <a:rPr lang="en-IN" sz="2000" dirty="0"/>
              <a:t>            4. </a:t>
            </a:r>
            <a:r>
              <a:rPr lang="en-US" altLang="en-IN" sz="2000" dirty="0"/>
              <a:t>E</a:t>
            </a:r>
            <a:r>
              <a:rPr lang="en-IN" sz="2000" dirty="0"/>
              <a:t>xpectation: Assign each point</a:t>
            </a:r>
            <a:r>
              <a:rPr lang="en-US" altLang="en-IN" sz="2000" dirty="0"/>
              <a:t> </a:t>
            </a:r>
            <a:r>
              <a:rPr lang="en-IN" sz="2000" dirty="0"/>
              <a:t>to </a:t>
            </a:r>
            <a:r>
              <a:rPr lang="en-US" altLang="en-IN" sz="2000" dirty="0"/>
              <a:t>	                </a:t>
            </a:r>
            <a:r>
              <a:rPr lang="en-IN" sz="2000" dirty="0"/>
              <a:t>its closest centroid.</a:t>
            </a:r>
          </a:p>
          <a:p>
            <a:pPr marL="0" indent="0">
              <a:buNone/>
            </a:pPr>
            <a:r>
              <a:rPr lang="en-IN" sz="2000" dirty="0"/>
              <a:t>            5. </a:t>
            </a:r>
            <a:r>
              <a:rPr lang="en-US" altLang="en-IN" sz="2000" dirty="0"/>
              <a:t>M</a:t>
            </a:r>
            <a:r>
              <a:rPr lang="en-IN" sz="2000" dirty="0"/>
              <a:t>aximization: Compute the new </a:t>
            </a:r>
            <a:r>
              <a:rPr lang="en-US" altLang="en-IN" sz="2000" dirty="0"/>
              <a:t>	   </a:t>
            </a:r>
            <a:r>
              <a:rPr lang="en-IN" sz="2000" dirty="0"/>
              <a:t>centroid(mean) of each cluster.</a:t>
            </a:r>
          </a:p>
          <a:p>
            <a:pPr marL="0" indent="0">
              <a:buNone/>
            </a:pPr>
            <a:r>
              <a:rPr lang="en-IN" sz="2000" dirty="0"/>
              <a:t>      6.until The centroid positions do not change.</a:t>
            </a:r>
          </a:p>
        </p:txBody>
      </p:sp>
      <p:sp>
        <p:nvSpPr>
          <p:cNvPr id="4" name="Footer Placeholder 3"/>
          <p:cNvSpPr>
            <a:spLocks noGrp="1"/>
          </p:cNvSpPr>
          <p:nvPr>
            <p:ph type="ftr" sz="quarter" idx="11"/>
          </p:nvPr>
        </p:nvSpPr>
        <p:spPr/>
        <p:txBody>
          <a:bodyPr/>
          <a:lstStyle/>
          <a:p>
            <a:r>
              <a:rPr lang="en-US" sz="1400" b="1" dirty="0">
                <a:solidFill>
                  <a:schemeClr val="tx1"/>
                </a:solidFill>
              </a:rPr>
              <a:t>12</a:t>
            </a:r>
          </a:p>
        </p:txBody>
      </p:sp>
      <p:pic>
        <p:nvPicPr>
          <p:cNvPr id="5" name="Content Placeholder 4" descr="Anomaly Detect ; Security Analysis for Anomaly Detection with Machine Learning"/>
          <p:cNvPicPr>
            <a:picLocks noGrp="1" noChangeAspect="1"/>
          </p:cNvPicPr>
          <p:nvPr>
            <p:ph sz="half" idx="2"/>
          </p:nvPr>
        </p:nvPicPr>
        <p:blipFill>
          <a:blip r:embed="rId2"/>
          <a:stretch>
            <a:fillRect/>
          </a:stretch>
        </p:blipFill>
        <p:spPr>
          <a:xfrm>
            <a:off x="5724128" y="1609998"/>
            <a:ext cx="3152775" cy="304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0652-6653-4752-A4A8-A537A4275A8C}"/>
              </a:ext>
            </a:extLst>
          </p:cNvPr>
          <p:cNvSpPr>
            <a:spLocks noGrp="1"/>
          </p:cNvSpPr>
          <p:nvPr>
            <p:ph type="title"/>
          </p:nvPr>
        </p:nvSpPr>
        <p:spPr>
          <a:xfrm>
            <a:off x="66564" y="195486"/>
            <a:ext cx="2921260" cy="846337"/>
          </a:xfrm>
        </p:spPr>
        <p:txBody>
          <a:bodyPr>
            <a:normAutofit/>
          </a:bodyPr>
          <a:lstStyle/>
          <a:p>
            <a:r>
              <a:rPr lang="en-IN" sz="3600" b="1" dirty="0">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8426363B-6C00-47E0-AEB1-5A2A24CA6FF0}"/>
              </a:ext>
            </a:extLst>
          </p:cNvPr>
          <p:cNvSpPr>
            <a:spLocks noGrp="1"/>
          </p:cNvSpPr>
          <p:nvPr>
            <p:ph sz="half" idx="1"/>
          </p:nvPr>
        </p:nvSpPr>
        <p:spPr>
          <a:xfrm>
            <a:off x="457200" y="1221582"/>
            <a:ext cx="4038600" cy="3394472"/>
          </a:xfrm>
        </p:spPr>
        <p:txBody>
          <a:bodyPr/>
          <a:lstStyle/>
          <a:p>
            <a:r>
              <a:rPr lang="en-IN" dirty="0"/>
              <a:t>INPUT:</a:t>
            </a:r>
          </a:p>
        </p:txBody>
      </p:sp>
      <p:sp>
        <p:nvSpPr>
          <p:cNvPr id="4" name="Content Placeholder 3">
            <a:extLst>
              <a:ext uri="{FF2B5EF4-FFF2-40B4-BE49-F238E27FC236}">
                <a16:creationId xmlns:a16="http://schemas.microsoft.com/office/drawing/2014/main" id="{DEA772FF-3283-458C-9635-B34921EA8F18}"/>
              </a:ext>
            </a:extLst>
          </p:cNvPr>
          <p:cNvSpPr>
            <a:spLocks noGrp="1"/>
          </p:cNvSpPr>
          <p:nvPr>
            <p:ph sz="half" idx="2"/>
          </p:nvPr>
        </p:nvSpPr>
        <p:spPr/>
        <p:txBody>
          <a:bodyPr/>
          <a:lstStyle/>
          <a:p>
            <a:r>
              <a:rPr lang="en-IN" dirty="0"/>
              <a:t>OUTPUT:</a:t>
            </a:r>
          </a:p>
        </p:txBody>
      </p:sp>
      <p:sp>
        <p:nvSpPr>
          <p:cNvPr id="5" name="Footer Placeholder 4">
            <a:extLst>
              <a:ext uri="{FF2B5EF4-FFF2-40B4-BE49-F238E27FC236}">
                <a16:creationId xmlns:a16="http://schemas.microsoft.com/office/drawing/2014/main" id="{3FEDFED8-A4D3-4B46-B824-E0A37E852B63}"/>
              </a:ext>
            </a:extLst>
          </p:cNvPr>
          <p:cNvSpPr>
            <a:spLocks noGrp="1"/>
          </p:cNvSpPr>
          <p:nvPr>
            <p:ph type="ftr" sz="quarter" idx="11"/>
          </p:nvPr>
        </p:nvSpPr>
        <p:spPr/>
        <p:txBody>
          <a:bodyPr/>
          <a:lstStyle/>
          <a:p>
            <a:r>
              <a:rPr lang="en-US" sz="1400" b="1" dirty="0">
                <a:solidFill>
                  <a:schemeClr val="tx1"/>
                </a:solidFill>
              </a:rPr>
              <a:t>13</a:t>
            </a:r>
          </a:p>
        </p:txBody>
      </p:sp>
      <p:pic>
        <p:nvPicPr>
          <p:cNvPr id="7" name="Picture 6">
            <a:extLst>
              <a:ext uri="{FF2B5EF4-FFF2-40B4-BE49-F238E27FC236}">
                <a16:creationId xmlns:a16="http://schemas.microsoft.com/office/drawing/2014/main" id="{9C37ABAA-20ED-47C7-802F-7A8FBAEEA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758437"/>
            <a:ext cx="2895600" cy="2836186"/>
          </a:xfrm>
          <a:prstGeom prst="rect">
            <a:avLst/>
          </a:prstGeom>
        </p:spPr>
      </p:pic>
      <p:pic>
        <p:nvPicPr>
          <p:cNvPr id="9" name="Picture 8">
            <a:extLst>
              <a:ext uri="{FF2B5EF4-FFF2-40B4-BE49-F238E27FC236}">
                <a16:creationId xmlns:a16="http://schemas.microsoft.com/office/drawing/2014/main" id="{8E35CB14-8759-4329-8786-D9E0F5945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950254"/>
            <a:ext cx="3840813" cy="2644369"/>
          </a:xfrm>
          <a:prstGeom prst="rect">
            <a:avLst/>
          </a:prstGeom>
        </p:spPr>
      </p:pic>
    </p:spTree>
    <p:extLst>
      <p:ext uri="{BB962C8B-B14F-4D97-AF65-F5344CB8AC3E}">
        <p14:creationId xmlns:p14="http://schemas.microsoft.com/office/powerpoint/2010/main" val="47570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96659"/>
            <a:ext cx="3143272" cy="646331"/>
          </a:xfrm>
          <a:prstGeom prst="rect">
            <a:avLst/>
          </a:prstGeom>
        </p:spPr>
        <p:txBody>
          <a:bodyPr wrap="square">
            <a:spAutoFit/>
          </a:bodyPr>
          <a:lstStyle/>
          <a:p>
            <a:r>
              <a:rPr lang="en-GB" sz="3600" b="1" dirty="0">
                <a:solidFill>
                  <a:srgbClr val="FFFFFF"/>
                </a:solidFill>
                <a:effectLst>
                  <a:outerShdw blurRad="38100" dist="38100" dir="2700000" algn="tl">
                    <a:srgbClr val="000000">
                      <a:alpha val="43137"/>
                    </a:srgbClr>
                  </a:outerShdw>
                </a:effectLst>
                <a:latin typeface="Times New Roman" panose="02020603050405020304" pitchFamily="18" charset="0"/>
              </a:rPr>
              <a:t>9.References</a:t>
            </a:r>
            <a:endParaRPr lang="en-US" sz="3600" dirty="0">
              <a:effectLst>
                <a:outerShdw blurRad="38100" dist="38100" dir="2700000" algn="tl">
                  <a:srgbClr val="000000">
                    <a:alpha val="43137"/>
                  </a:srgbClr>
                </a:outerShdw>
              </a:effectLst>
            </a:endParaRPr>
          </a:p>
        </p:txBody>
      </p:sp>
      <p:sp>
        <p:nvSpPr>
          <p:cNvPr id="3" name="Rectangle 2"/>
          <p:cNvSpPr txBox="1"/>
          <p:nvPr/>
        </p:nvSpPr>
        <p:spPr>
          <a:xfrm>
            <a:off x="142844" y="1142990"/>
            <a:ext cx="8715436" cy="2566996"/>
          </a:xfrm>
          <a:prstGeom prst="rect">
            <a:avLst/>
          </a:prstGeom>
        </p:spPr>
        <p:txBody>
          <a:bodyPr lIns="0" tIns="0" rIns="0" bIns="0"/>
          <a:lstStyle/>
          <a:p>
            <a:pPr marL="609600" marR="0" lvl="0" indent="-609600" algn="just" defTabSz="914400" rtl="0" eaLnBrk="1" fontAlgn="auto" latinLnBrk="0" hangingPunct="1">
              <a:lnSpc>
                <a:spcPct val="86000"/>
              </a:lnSpc>
              <a:spcBef>
                <a:spcPct val="20000"/>
              </a:spcBef>
              <a:spcAft>
                <a:spcPts val="0"/>
              </a:spcAft>
              <a:buClr>
                <a:srgbClr val="FFFFFF"/>
              </a:buClr>
              <a:buSzTx/>
              <a:buFont typeface="+mj-lt"/>
              <a:buAutoNum type="arabicPeriod"/>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defRPr/>
            </a:pPr>
            <a:endParaRPr kumimoji="0" lang="en-GB" altLang="en-US" sz="1400" b="0" i="0" u="sng" strike="noStrike" kern="1200" cap="none" spc="0" normalizeH="0" baseline="0" noProof="0" dirty="0">
              <a:ln>
                <a:noFill/>
              </a:ln>
              <a:solidFill>
                <a:srgbClr val="002060"/>
              </a:solidFill>
              <a:effectLst/>
              <a:uLnTx/>
              <a:uFillTx/>
              <a:latin typeface="+mn-lt"/>
              <a:ea typeface="+mn-ea"/>
              <a:cs typeface="+mn-cs"/>
            </a:endParaRPr>
          </a:p>
        </p:txBody>
      </p:sp>
      <p:sp>
        <p:nvSpPr>
          <p:cNvPr id="4" name="Rectangle 3"/>
          <p:cNvSpPr/>
          <p:nvPr/>
        </p:nvSpPr>
        <p:spPr>
          <a:xfrm>
            <a:off x="142844" y="1285866"/>
            <a:ext cx="8715436" cy="3613169"/>
          </a:xfrm>
          <a:prstGeom prst="rect">
            <a:avLst/>
          </a:prstGeom>
        </p:spPr>
        <p:txBody>
          <a:bodyPr wrap="square">
            <a:spAutoFit/>
          </a:bodyPr>
          <a:lstStyle/>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r>
              <a:rPr lang="en-US" altLang="en-US" sz="1400" dirty="0">
                <a:solidFill>
                  <a:srgbClr val="002060"/>
                </a:solidFill>
              </a:rPr>
              <a:t>Check Point Software Technology. 2019 Cyber Security Report. Accessed: 2019. [Online]. Available: https://pages.checkpoint.com/cybersecurity-report-2019.html </a:t>
            </a: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endParaRPr lang="en-US" altLang="en-US" sz="1400" dirty="0">
              <a:solidFill>
                <a:srgbClr val="002060"/>
              </a:solidFill>
            </a:endParaRP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r>
              <a:rPr lang="en-US" altLang="en-US" sz="1400" dirty="0">
                <a:solidFill>
                  <a:srgbClr val="002060"/>
                </a:solidFill>
              </a:rPr>
              <a:t>Big Data Security and Privacy Handbook: 100 Best Practices in Big Data Security and Privacy, Cloud Security Alliance, Seattle, WA, USA, 2016. </a:t>
            </a: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endParaRPr lang="en-GB" altLang="en-US" sz="1400" dirty="0">
              <a:solidFill>
                <a:srgbClr val="002060"/>
              </a:solidFill>
            </a:endParaRP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r>
              <a:rPr lang="en-US" altLang="en-US" sz="1400" dirty="0">
                <a:solidFill>
                  <a:srgbClr val="002060"/>
                </a:solidFill>
              </a:rPr>
              <a:t>J. Zhu, S. He, J. Liu, P. He, Q. </a:t>
            </a:r>
            <a:r>
              <a:rPr lang="en-US" altLang="en-US" sz="1400" dirty="0" err="1">
                <a:solidFill>
                  <a:srgbClr val="002060"/>
                </a:solidFill>
              </a:rPr>
              <a:t>Xie</a:t>
            </a:r>
            <a:r>
              <a:rPr lang="en-US" altLang="en-US" sz="1400" dirty="0">
                <a:solidFill>
                  <a:srgbClr val="002060"/>
                </a:solidFill>
              </a:rPr>
              <a:t>, Z. </a:t>
            </a:r>
            <a:r>
              <a:rPr lang="en-US" altLang="en-US" sz="1400" dirty="0" err="1">
                <a:solidFill>
                  <a:srgbClr val="002060"/>
                </a:solidFill>
              </a:rPr>
              <a:t>Zheng</a:t>
            </a:r>
            <a:r>
              <a:rPr lang="en-US" altLang="en-US" sz="1400" dirty="0">
                <a:solidFill>
                  <a:srgbClr val="002060"/>
                </a:solidFill>
              </a:rPr>
              <a:t>, and M. R. </a:t>
            </a:r>
            <a:r>
              <a:rPr lang="en-US" altLang="en-US" sz="1400" dirty="0" err="1">
                <a:solidFill>
                  <a:srgbClr val="002060"/>
                </a:solidFill>
              </a:rPr>
              <a:t>Lyu</a:t>
            </a:r>
            <a:r>
              <a:rPr lang="en-US" altLang="en-US" sz="1400" dirty="0">
                <a:solidFill>
                  <a:srgbClr val="002060"/>
                </a:solidFill>
              </a:rPr>
              <a:t>, ‘‘Tools and benchmarks for automated log parsing,’’ in Proc. IEEE/ACM 41st Int. Conf. </a:t>
            </a:r>
            <a:r>
              <a:rPr lang="en-US" altLang="en-US" sz="1400" dirty="0" err="1">
                <a:solidFill>
                  <a:srgbClr val="002060"/>
                </a:solidFill>
              </a:rPr>
              <a:t>Softw</a:t>
            </a:r>
            <a:r>
              <a:rPr lang="en-US" altLang="en-US" sz="1400" dirty="0">
                <a:solidFill>
                  <a:srgbClr val="002060"/>
                </a:solidFill>
              </a:rPr>
              <a:t>. Eng., </a:t>
            </a:r>
            <a:r>
              <a:rPr lang="en-US" altLang="en-US" sz="1400" dirty="0" err="1">
                <a:solidFill>
                  <a:srgbClr val="002060"/>
                </a:solidFill>
              </a:rPr>
              <a:t>Softw</a:t>
            </a:r>
            <a:r>
              <a:rPr lang="en-US" altLang="en-US" sz="1400" dirty="0">
                <a:solidFill>
                  <a:srgbClr val="002060"/>
                </a:solidFill>
              </a:rPr>
              <a:t>. Eng. </a:t>
            </a:r>
            <a:r>
              <a:rPr lang="en-US" altLang="en-US" sz="1400" dirty="0" err="1">
                <a:solidFill>
                  <a:srgbClr val="002060"/>
                </a:solidFill>
              </a:rPr>
              <a:t>Pract</a:t>
            </a:r>
            <a:r>
              <a:rPr lang="en-US" altLang="en-US" sz="1400" dirty="0">
                <a:solidFill>
                  <a:srgbClr val="002060"/>
                </a:solidFill>
              </a:rPr>
              <a:t>. (ICSE-SEIP), May 2019, pp. 121–130. </a:t>
            </a: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endParaRPr lang="en-US" altLang="en-US" sz="1400" dirty="0">
              <a:solidFill>
                <a:srgbClr val="002060"/>
              </a:solidFill>
            </a:endParaRP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r>
              <a:rPr lang="en-US" altLang="en-US" sz="1400" dirty="0">
                <a:solidFill>
                  <a:srgbClr val="002060"/>
                </a:solidFill>
              </a:rPr>
              <a:t>M. Du and F. Li, ‘‘Spell: Streaming parsing of system event logs,’’ in Proc. IEEE 16th Int. Conf. Data Mining (ICDM), Dec. 2016, pp. 859–864.</a:t>
            </a: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endParaRPr lang="en-US" altLang="en-US" sz="1400" dirty="0">
              <a:solidFill>
                <a:srgbClr val="002060"/>
              </a:solidFill>
            </a:endParaRP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r>
              <a:rPr lang="en-US" altLang="en-US" sz="1400" dirty="0" err="1">
                <a:solidFill>
                  <a:srgbClr val="002060"/>
                </a:solidFill>
              </a:rPr>
              <a:t>Taha</a:t>
            </a:r>
            <a:r>
              <a:rPr lang="en-US" altLang="en-US" sz="1400" dirty="0">
                <a:solidFill>
                  <a:srgbClr val="002060"/>
                </a:solidFill>
              </a:rPr>
              <a:t> and A. S. </a:t>
            </a:r>
            <a:r>
              <a:rPr lang="en-US" altLang="en-US" sz="1400" dirty="0" err="1">
                <a:solidFill>
                  <a:srgbClr val="002060"/>
                </a:solidFill>
              </a:rPr>
              <a:t>Hadi</a:t>
            </a:r>
            <a:r>
              <a:rPr lang="en-US" altLang="en-US" sz="1400" dirty="0">
                <a:solidFill>
                  <a:srgbClr val="002060"/>
                </a:solidFill>
              </a:rPr>
              <a:t>, ‘‘Anomaly detection methods for categorical data: A review,’’ ACM </a:t>
            </a:r>
            <a:r>
              <a:rPr lang="en-US" altLang="en-US" sz="1400" dirty="0" err="1">
                <a:solidFill>
                  <a:srgbClr val="002060"/>
                </a:solidFill>
              </a:rPr>
              <a:t>Comput</a:t>
            </a:r>
            <a:r>
              <a:rPr lang="en-US" altLang="en-US" sz="1400" dirty="0">
                <a:solidFill>
                  <a:srgbClr val="002060"/>
                </a:solidFill>
              </a:rPr>
              <a:t>. </a:t>
            </a:r>
            <a:r>
              <a:rPr lang="en-US" altLang="en-US" sz="1400" dirty="0" err="1">
                <a:solidFill>
                  <a:srgbClr val="002060"/>
                </a:solidFill>
              </a:rPr>
              <a:t>Surv</a:t>
            </a:r>
            <a:r>
              <a:rPr lang="en-US" altLang="en-US" sz="1400" dirty="0">
                <a:solidFill>
                  <a:srgbClr val="002060"/>
                </a:solidFill>
              </a:rPr>
              <a:t>., vol. 52, no. 2, pp. 1–35, May 2019.</a:t>
            </a:r>
          </a:p>
          <a:p>
            <a:pPr marL="609600" indent="-609600" algn="just">
              <a:lnSpc>
                <a:spcPct val="86000"/>
              </a:lnSpc>
              <a:buClr>
                <a:srgbClr val="FFFFFF"/>
              </a:buClr>
              <a:buAutoNum type="alphaUcPeriod"/>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endParaRPr lang="en-US" altLang="en-US" sz="1400" dirty="0">
              <a:solidFill>
                <a:srgbClr val="002060"/>
              </a:solidFill>
            </a:endParaRP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r>
              <a:rPr lang="en-US" altLang="en-US" sz="1400" dirty="0">
                <a:solidFill>
                  <a:srgbClr val="002060"/>
                </a:solidFill>
              </a:rPr>
              <a:t>R. Angles, ‘‘The property graph database model,’’ in Proc. AMW, CEUR Workshop, 2018, p. 2100. </a:t>
            </a: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endParaRPr lang="en-US" altLang="en-US" sz="1400" dirty="0">
              <a:solidFill>
                <a:srgbClr val="002060"/>
              </a:solidFill>
            </a:endParaRPr>
          </a:p>
          <a:p>
            <a:pPr marL="609600" indent="-609600" algn="just">
              <a:lnSpc>
                <a:spcPct val="86000"/>
              </a:lnSpc>
              <a:buClr>
                <a:srgbClr val="FFFFFF"/>
              </a:buClr>
              <a:tabLst>
                <a:tab pos="107950" algn="l"/>
                <a:tab pos="556895" algn="l"/>
                <a:tab pos="1006475" algn="l"/>
                <a:tab pos="1455420" algn="l"/>
                <a:tab pos="1905000" algn="l"/>
                <a:tab pos="2353945" algn="l"/>
                <a:tab pos="2803525" algn="l"/>
                <a:tab pos="3252470" algn="l"/>
                <a:tab pos="3702050" algn="l"/>
                <a:tab pos="4150995" algn="l"/>
                <a:tab pos="4600575" algn="l"/>
                <a:tab pos="5049520" algn="l"/>
                <a:tab pos="5499100" algn="l"/>
                <a:tab pos="5948045" algn="l"/>
                <a:tab pos="6397625" algn="l"/>
                <a:tab pos="6846570" algn="l"/>
                <a:tab pos="7296150" algn="l"/>
                <a:tab pos="7745095" algn="l"/>
                <a:tab pos="8194675" algn="l"/>
                <a:tab pos="8643620" algn="l"/>
              </a:tabLst>
            </a:pPr>
            <a:r>
              <a:rPr lang="en-US" altLang="en-US" sz="1400" dirty="0">
                <a:solidFill>
                  <a:srgbClr val="002060"/>
                </a:solidFill>
              </a:rPr>
              <a:t>M. A. </a:t>
            </a:r>
            <a:r>
              <a:rPr lang="en-US" altLang="en-US" sz="1400" dirty="0" err="1">
                <a:solidFill>
                  <a:srgbClr val="002060"/>
                </a:solidFill>
              </a:rPr>
              <a:t>Elsayed</a:t>
            </a:r>
            <a:r>
              <a:rPr lang="en-US" altLang="en-US" sz="1400" dirty="0">
                <a:solidFill>
                  <a:srgbClr val="002060"/>
                </a:solidFill>
              </a:rPr>
              <a:t>, M. </a:t>
            </a:r>
            <a:r>
              <a:rPr lang="en-US" altLang="en-US" sz="1400" dirty="0" err="1">
                <a:solidFill>
                  <a:srgbClr val="002060"/>
                </a:solidFill>
              </a:rPr>
              <a:t>Zulkernine</a:t>
            </a:r>
            <a:r>
              <a:rPr lang="en-US" altLang="en-US" sz="1400" dirty="0">
                <a:solidFill>
                  <a:srgbClr val="002060"/>
                </a:solidFill>
              </a:rPr>
              <a:t>: </a:t>
            </a:r>
            <a:r>
              <a:rPr lang="en-US" altLang="en-US" sz="1400" dirty="0" err="1">
                <a:solidFill>
                  <a:srgbClr val="002060"/>
                </a:solidFill>
              </a:rPr>
              <a:t>PredictDeep</a:t>
            </a:r>
            <a:r>
              <a:rPr lang="en-US" altLang="en-US" sz="1400" dirty="0">
                <a:solidFill>
                  <a:srgbClr val="002060"/>
                </a:solidFill>
              </a:rPr>
              <a:t>: Security Analytics as a Service for Anomaly Detection and Prediction</a:t>
            </a:r>
            <a:r>
              <a:rPr lang="en-GB" altLang="en-US" sz="1400" u="sng" dirty="0">
                <a:solidFill>
                  <a:srgbClr val="002060"/>
                </a:solidFill>
              </a:rPr>
              <a:t>,IEEE 2020</a:t>
            </a:r>
          </a:p>
        </p:txBody>
      </p:sp>
      <p:sp>
        <p:nvSpPr>
          <p:cNvPr id="5" name="Footer Placeholder 4"/>
          <p:cNvSpPr>
            <a:spLocks noGrp="1"/>
          </p:cNvSpPr>
          <p:nvPr>
            <p:ph type="ftr" sz="quarter" idx="11"/>
          </p:nvPr>
        </p:nvSpPr>
        <p:spPr/>
        <p:txBody>
          <a:bodyPr/>
          <a:lstStyle/>
          <a:p>
            <a:r>
              <a:rPr lang="en-US" sz="1400" b="1" dirty="0">
                <a:solidFill>
                  <a:schemeClr val="tx1"/>
                </a:solidFill>
              </a:rPr>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FFFF"/>
                </a:solidFill>
                <a:latin typeface="Times New Roman" panose="02020603050405020304" pitchFamily="18" charset="0"/>
              </a:rPr>
              <a:t>Table of Contents</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90000"/>
              </a:lnSpc>
              <a:spcBef>
                <a:spcPts val="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1. Abstract</a:t>
            </a:r>
          </a:p>
          <a:p>
            <a:pPr marL="0" indent="0">
              <a:lnSpc>
                <a:spcPct val="90000"/>
              </a:lnSpc>
              <a:spcBef>
                <a:spcPts val="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2. Introduction</a:t>
            </a:r>
          </a:p>
          <a:p>
            <a:pPr marL="0" indent="0">
              <a:lnSpc>
                <a:spcPct val="90000"/>
              </a:lnSpc>
              <a:spcBef>
                <a:spcPts val="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3. Problem Statement</a:t>
            </a:r>
          </a:p>
          <a:p>
            <a:pPr>
              <a:lnSpc>
                <a:spcPct val="90000"/>
              </a:lnSpc>
              <a:spcBef>
                <a:spcPts val="70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4. Existing Work</a:t>
            </a:r>
          </a:p>
          <a:p>
            <a:pPr>
              <a:lnSpc>
                <a:spcPct val="90000"/>
              </a:lnSpc>
              <a:spcBef>
                <a:spcPts val="70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5. Proposed Work</a:t>
            </a:r>
          </a:p>
          <a:p>
            <a:pPr>
              <a:lnSpc>
                <a:spcPct val="90000"/>
              </a:lnSpc>
              <a:spcBef>
                <a:spcPts val="70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6. Advantages</a:t>
            </a:r>
          </a:p>
          <a:p>
            <a:pPr>
              <a:lnSpc>
                <a:spcPct val="90000"/>
              </a:lnSpc>
              <a:spcBef>
                <a:spcPts val="70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7. Development Platform</a:t>
            </a:r>
          </a:p>
          <a:p>
            <a:pPr>
              <a:lnSpc>
                <a:spcPct val="90000"/>
              </a:lnSpc>
              <a:spcBef>
                <a:spcPts val="70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8. Implementation</a:t>
            </a:r>
          </a:p>
          <a:p>
            <a:pPr>
              <a:lnSpc>
                <a:spcPct val="90000"/>
              </a:lnSpc>
              <a:spcBef>
                <a:spcPts val="70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dirty="0">
                <a:cs typeface="Times New Roman" panose="02020603050405020304" pitchFamily="18" charset="0"/>
              </a:rPr>
              <a:t>9. References</a:t>
            </a:r>
          </a:p>
          <a:p>
            <a:pPr>
              <a:lnSpc>
                <a:spcPct val="90000"/>
              </a:lnSpc>
              <a:spcBef>
                <a:spcPts val="700"/>
              </a:spcBef>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z="1400" b="1" dirty="0">
                <a:solidFill>
                  <a:schemeClr val="tx1"/>
                </a:solidFill>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1F27-31D3-4E3B-A36D-933528DB226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Abstract</a:t>
            </a:r>
          </a:p>
        </p:txBody>
      </p:sp>
      <p:sp>
        <p:nvSpPr>
          <p:cNvPr id="3" name="Content Placeholder 2">
            <a:extLst>
              <a:ext uri="{FF2B5EF4-FFF2-40B4-BE49-F238E27FC236}">
                <a16:creationId xmlns:a16="http://schemas.microsoft.com/office/drawing/2014/main" id="{56A0741F-DBF8-4C21-8F32-1E9458EA7B79}"/>
              </a:ext>
            </a:extLst>
          </p:cNvPr>
          <p:cNvSpPr>
            <a:spLocks noGrp="1"/>
          </p:cNvSpPr>
          <p:nvPr>
            <p:ph idx="1"/>
          </p:nvPr>
        </p:nvSpPr>
        <p:spPr/>
        <p:txBody>
          <a:bodyPr>
            <a:noAutofit/>
          </a:bodyPr>
          <a:lstStyle/>
          <a:p>
            <a:pPr eaLnBrk="1" hangingPunct="1">
              <a:lnSpc>
                <a:spcPct val="90000"/>
              </a:lnSpc>
              <a:buSzPct val="150000"/>
            </a:pPr>
            <a:r>
              <a:rPr lang="en-US" altLang="en-US" sz="2000" dirty="0"/>
              <a:t>Security breaches causing anomalous activities due to malicious, vulnerable, or misconfigured analytic applications are considered the top security risks to big “sensitive” data. </a:t>
            </a:r>
          </a:p>
          <a:p>
            <a:pPr marL="0" indent="0" eaLnBrk="1" hangingPunct="1">
              <a:lnSpc>
                <a:spcPct val="90000"/>
              </a:lnSpc>
              <a:buSzPct val="150000"/>
              <a:buNone/>
            </a:pPr>
            <a:endParaRPr lang="en-US" altLang="en-US" sz="2000" dirty="0"/>
          </a:p>
          <a:p>
            <a:pPr eaLnBrk="1" hangingPunct="1">
              <a:lnSpc>
                <a:spcPct val="90000"/>
              </a:lnSpc>
              <a:buSzPct val="150000"/>
            </a:pPr>
            <a:r>
              <a:rPr lang="en-US" altLang="en-US" sz="2000" dirty="0"/>
              <a:t>The risk is further expanded from the coupling of data analytics with the Cloud. Towards maintaining secure and trustworthy applications, effective anomaly detection and prediction become crucial tasks to be offered by Cloud providers. </a:t>
            </a:r>
          </a:p>
        </p:txBody>
      </p:sp>
      <p:sp>
        <p:nvSpPr>
          <p:cNvPr id="4" name="Footer Placeholder 3">
            <a:extLst>
              <a:ext uri="{FF2B5EF4-FFF2-40B4-BE49-F238E27FC236}">
                <a16:creationId xmlns:a16="http://schemas.microsoft.com/office/drawing/2014/main" id="{6E7D8065-C751-4FA8-A3F4-3A174B4E6138}"/>
              </a:ext>
            </a:extLst>
          </p:cNvPr>
          <p:cNvSpPr>
            <a:spLocks noGrp="1"/>
          </p:cNvSpPr>
          <p:nvPr>
            <p:ph type="ftr" sz="quarter" idx="11"/>
          </p:nvPr>
        </p:nvSpPr>
        <p:spPr/>
        <p:txBody>
          <a:bodyPr/>
          <a:lstStyle/>
          <a:p>
            <a:r>
              <a:rPr lang="en-US" sz="1400" b="1" dirty="0">
                <a:solidFill>
                  <a:schemeClr val="tx1"/>
                </a:solidFill>
              </a:rPr>
              <a:t>3</a:t>
            </a:r>
          </a:p>
        </p:txBody>
      </p:sp>
    </p:spTree>
    <p:extLst>
      <p:ext uri="{BB962C8B-B14F-4D97-AF65-F5344CB8AC3E}">
        <p14:creationId xmlns:p14="http://schemas.microsoft.com/office/powerpoint/2010/main" val="36391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solidFill>
                  <a:srgbClr val="FFFFFF"/>
                </a:solidFill>
                <a:latin typeface="Times New Roman" panose="02020603050405020304" pitchFamily="18" charset="0"/>
                <a:cs typeface="Times New Roman" panose="02020603050405020304" pitchFamily="18" charset="0"/>
              </a:rPr>
              <a:t>2.Introduction</a:t>
            </a:r>
            <a:endParaRPr lang="en-US" dirty="0"/>
          </a:p>
        </p:txBody>
      </p:sp>
      <p:sp>
        <p:nvSpPr>
          <p:cNvPr id="6" name="Content Placeholder 5"/>
          <p:cNvSpPr>
            <a:spLocks noGrp="1"/>
          </p:cNvSpPr>
          <p:nvPr>
            <p:ph sz="half" idx="2"/>
          </p:nvPr>
        </p:nvSpPr>
        <p:spPr>
          <a:xfrm>
            <a:off x="536878" y="1285867"/>
            <a:ext cx="8321401" cy="3571900"/>
          </a:xfrm>
        </p:spPr>
        <p:txBody>
          <a:bodyPr>
            <a:normAutofit/>
          </a:bodyPr>
          <a:lstStyle/>
          <a:p>
            <a:pPr algn="just">
              <a:spcBef>
                <a:spcPts val="700"/>
              </a:spcBef>
              <a:buSzPct val="150000"/>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pPr>
            <a:r>
              <a:rPr lang="en-US" altLang="en-US" sz="2000" dirty="0"/>
              <a:t>Anomaly detection has been extensively studied in diverse research domains ranging from distributed systems, computer networks, social networks, surveillance systems, among others. </a:t>
            </a:r>
          </a:p>
          <a:p>
            <a:pPr algn="just">
              <a:spcBef>
                <a:spcPts val="700"/>
              </a:spcBef>
              <a:buSzPct val="150000"/>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pPr>
            <a:r>
              <a:rPr lang="en-US" altLang="en-US" sz="2000" dirty="0"/>
              <a:t>It has been widely applied for various purposes not only confined for security, but also extended for system performance failure and reliability.</a:t>
            </a:r>
          </a:p>
          <a:p>
            <a:pPr algn="just">
              <a:spcBef>
                <a:spcPts val="700"/>
              </a:spcBef>
              <a:buSzPct val="150000"/>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pPr>
            <a:r>
              <a:rPr lang="en-US" altLang="en-US" sz="2000" dirty="0"/>
              <a:t>Log-based Anomaly Detection: It simply revolves around the task of uncovering anomalies that do not conform with the normal/expected patterns within log dataset.</a:t>
            </a:r>
            <a:endParaRPr lang="en-US" dirty="0"/>
          </a:p>
        </p:txBody>
      </p:sp>
      <p:sp>
        <p:nvSpPr>
          <p:cNvPr id="2" name="Footer Placeholder 1"/>
          <p:cNvSpPr>
            <a:spLocks noGrp="1"/>
          </p:cNvSpPr>
          <p:nvPr>
            <p:ph type="ftr" sz="quarter" idx="11"/>
          </p:nvPr>
        </p:nvSpPr>
        <p:spPr/>
        <p:txBody>
          <a:bodyPr/>
          <a:lstStyle/>
          <a:p>
            <a:r>
              <a:rPr lang="en-US" sz="1400" b="1" dirty="0">
                <a:solidFill>
                  <a:schemeClr val="tx1"/>
                </a:solidFill>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285734"/>
            <a:ext cx="5643602" cy="646331"/>
          </a:xfrm>
          <a:prstGeom prst="rect">
            <a:avLst/>
          </a:prstGeom>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rPr>
              <a:t>Paper</a:t>
            </a:r>
            <a:endParaRPr lang="en-US" sz="3600" dirty="0">
              <a:solidFill>
                <a:schemeClr val="bg1"/>
              </a:solidFill>
              <a:effectLst>
                <a:outerShdw blurRad="38100" dist="38100" dir="2700000" algn="tl">
                  <a:srgbClr val="000000">
                    <a:alpha val="43137"/>
                  </a:srgbClr>
                </a:outerShdw>
              </a:effectLst>
            </a:endParaRPr>
          </a:p>
        </p:txBody>
      </p:sp>
      <p:sp>
        <p:nvSpPr>
          <p:cNvPr id="5" name="Rectangle 5"/>
          <p:cNvSpPr>
            <a:spLocks noChangeArrowheads="1"/>
          </p:cNvSpPr>
          <p:nvPr/>
        </p:nvSpPr>
        <p:spPr bwMode="auto">
          <a:xfrm>
            <a:off x="357158" y="1214428"/>
            <a:ext cx="8358246" cy="1015663"/>
          </a:xfrm>
          <a:prstGeom prst="rect">
            <a:avLst/>
          </a:prstGeom>
          <a:noFill/>
          <a:ln w="9525">
            <a:noFill/>
            <a:miter lim="800000"/>
          </a:ln>
          <a:effectLst/>
        </p:spPr>
        <p:txBody>
          <a:bodyPr wrap="square">
            <a:spAutoFit/>
          </a:bodyPr>
          <a:lstStyle/>
          <a:p>
            <a:pPr algn="just" defTabSz="449580" eaLnBrk="1" hangingPunct="1">
              <a:defRPr/>
            </a:pPr>
            <a:r>
              <a:rPr lang="en-US" sz="2000" dirty="0">
                <a:solidFill>
                  <a:srgbClr val="002060"/>
                </a:solidFill>
              </a:rPr>
              <a:t>M. A. </a:t>
            </a:r>
            <a:r>
              <a:rPr lang="en-US" sz="2000" dirty="0" err="1">
                <a:solidFill>
                  <a:srgbClr val="002060"/>
                </a:solidFill>
              </a:rPr>
              <a:t>Elsayed</a:t>
            </a:r>
            <a:r>
              <a:rPr lang="en-US" sz="2000" dirty="0">
                <a:solidFill>
                  <a:srgbClr val="002060"/>
                </a:solidFill>
              </a:rPr>
              <a:t> and M. </a:t>
            </a:r>
            <a:r>
              <a:rPr lang="en-US" sz="2000" dirty="0" err="1">
                <a:solidFill>
                  <a:srgbClr val="002060"/>
                </a:solidFill>
              </a:rPr>
              <a:t>Zulkernine</a:t>
            </a:r>
            <a:r>
              <a:rPr lang="en-US" sz="2000" dirty="0">
                <a:solidFill>
                  <a:srgbClr val="002060"/>
                </a:solidFill>
              </a:rPr>
              <a:t>, "</a:t>
            </a:r>
            <a:r>
              <a:rPr lang="en-US" sz="2000" dirty="0" err="1">
                <a:solidFill>
                  <a:srgbClr val="002060"/>
                </a:solidFill>
              </a:rPr>
              <a:t>PredictDeep</a:t>
            </a:r>
            <a:r>
              <a:rPr lang="en-US" sz="2000" dirty="0">
                <a:solidFill>
                  <a:srgbClr val="002060"/>
                </a:solidFill>
              </a:rPr>
              <a:t>: Security Analytics as a Service for Anomaly Detection and Prediction," in </a:t>
            </a:r>
            <a:r>
              <a:rPr lang="en-US" sz="2000" i="1" dirty="0">
                <a:solidFill>
                  <a:srgbClr val="002060"/>
                </a:solidFill>
              </a:rPr>
              <a:t>IEEE Access</a:t>
            </a:r>
            <a:r>
              <a:rPr lang="en-US" sz="2000" dirty="0">
                <a:solidFill>
                  <a:srgbClr val="002060"/>
                </a:solidFill>
              </a:rPr>
              <a:t>, vol. 8, pp. 45184-45197, 2020, </a:t>
            </a:r>
            <a:r>
              <a:rPr lang="en-US" sz="2000" dirty="0" err="1">
                <a:solidFill>
                  <a:srgbClr val="002060"/>
                </a:solidFill>
              </a:rPr>
              <a:t>doi</a:t>
            </a:r>
            <a:r>
              <a:rPr lang="en-US" sz="2000" dirty="0">
                <a:solidFill>
                  <a:srgbClr val="002060"/>
                </a:solidFill>
              </a:rPr>
              <a:t>: 10.1109/ACCESS.2020.2977325</a:t>
            </a:r>
            <a:r>
              <a:rPr lang="en-US" sz="2000" dirty="0"/>
              <a:t>.</a:t>
            </a:r>
            <a:endParaRPr lang="en-US" sz="2000" dirty="0">
              <a:solidFill>
                <a:srgbClr val="FFFFFF"/>
              </a:solidFill>
              <a:effectLst>
                <a:outerShdw blurRad="38100" dist="38100" dir="2700000" algn="tl">
                  <a:srgbClr val="000000"/>
                </a:outerShdw>
              </a:effectLst>
              <a:latin typeface="Times New Roman" panose="02020603050405020304" pitchFamily="18" charset="0"/>
            </a:endParaRPr>
          </a:p>
        </p:txBody>
      </p:sp>
      <p:sp>
        <p:nvSpPr>
          <p:cNvPr id="6" name="Rectangle 3"/>
          <p:cNvSpPr txBox="1"/>
          <p:nvPr/>
        </p:nvSpPr>
        <p:spPr>
          <a:xfrm>
            <a:off x="457200" y="2209800"/>
            <a:ext cx="8229600" cy="44958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Pct val="150000"/>
              <a:buFontTx/>
              <a:buChar char="•"/>
              <a:defRPr/>
            </a:pPr>
            <a:r>
              <a:rPr kumimoji="0" lang="en-US" altLang="en-US" sz="2000" b="1" i="0" u="none" strike="noStrike" kern="1200" cap="none" spc="0" normalizeH="0" baseline="0" noProof="0" dirty="0">
                <a:ln>
                  <a:noFill/>
                </a:ln>
                <a:solidFill>
                  <a:srgbClr val="002060"/>
                </a:solidFill>
                <a:effectLst/>
                <a:uLnTx/>
                <a:uFillTx/>
                <a:latin typeface="TimesNewRoman,Bold" charset="0"/>
                <a:ea typeface="+mn-ea"/>
                <a:cs typeface="+mn-cs"/>
              </a:rPr>
              <a:t>Description of the Protocol</a:t>
            </a:r>
          </a:p>
          <a:p>
            <a:pPr marL="742950" marR="0" lvl="1" indent="-285750" algn="just" defTabSz="914400" rtl="0" eaLnBrk="1" fontAlgn="auto" latinLnBrk="0" hangingPunct="1">
              <a:lnSpc>
                <a:spcPct val="90000"/>
              </a:lnSpc>
              <a:spcBef>
                <a:spcPts val="700"/>
              </a:spcBef>
              <a:spcAft>
                <a:spcPts val="0"/>
              </a:spcAft>
              <a:buClrTx/>
              <a:buSzTx/>
              <a:buFontTx/>
              <a:buChar char="•"/>
              <a:defRPr/>
            </a:pPr>
            <a:r>
              <a:rPr kumimoji="0" lang="en-US" altLang="en-US" sz="2000" b="0" i="0" u="none" strike="noStrike" kern="1200" cap="none" spc="0" normalizeH="0" baseline="0" noProof="0" dirty="0" err="1">
                <a:ln>
                  <a:noFill/>
                </a:ln>
                <a:solidFill>
                  <a:srgbClr val="002060"/>
                </a:solidFill>
                <a:effectLst/>
                <a:uLnTx/>
                <a:uFillTx/>
                <a:latin typeface="+mn-lt"/>
                <a:ea typeface="+mn-ea"/>
                <a:cs typeface="+mn-cs"/>
              </a:rPr>
              <a:t>PredictDeep</a:t>
            </a:r>
            <a:r>
              <a:rPr kumimoji="0" lang="en-US" altLang="en-US" sz="2000" b="0" i="0" u="none" strike="noStrike" kern="1200" cap="none" spc="0" normalizeH="0" baseline="0" noProof="0" dirty="0">
                <a:ln>
                  <a:noFill/>
                </a:ln>
                <a:solidFill>
                  <a:srgbClr val="002060"/>
                </a:solidFill>
                <a:effectLst/>
                <a:uLnTx/>
                <a:uFillTx/>
                <a:latin typeface="+mn-lt"/>
                <a:ea typeface="+mn-ea"/>
                <a:cs typeface="+mn-cs"/>
              </a:rPr>
              <a:t>, a novel framework for anomaly detection in big data systems. The </a:t>
            </a:r>
            <a:r>
              <a:rPr kumimoji="0" lang="en-US" altLang="en-US" sz="2000" b="0" i="0" u="none" strike="noStrike" kern="1200" cap="none" spc="0" normalizeH="0" baseline="0" noProof="0" dirty="0" err="1">
                <a:ln>
                  <a:noFill/>
                </a:ln>
                <a:solidFill>
                  <a:srgbClr val="002060"/>
                </a:solidFill>
                <a:effectLst/>
                <a:uLnTx/>
                <a:uFillTx/>
                <a:latin typeface="+mn-lt"/>
                <a:ea typeface="+mn-ea"/>
                <a:cs typeface="+mn-cs"/>
              </a:rPr>
              <a:t>PredictDeep</a:t>
            </a:r>
            <a:r>
              <a:rPr kumimoji="0" lang="en-US" altLang="en-US" sz="2000" b="0" i="0" u="none" strike="noStrike" kern="1200" cap="none" spc="0" normalizeH="0" baseline="0" noProof="0" dirty="0">
                <a:ln>
                  <a:noFill/>
                </a:ln>
                <a:solidFill>
                  <a:srgbClr val="002060"/>
                </a:solidFill>
                <a:effectLst/>
                <a:uLnTx/>
                <a:uFillTx/>
                <a:latin typeface="+mn-lt"/>
                <a:ea typeface="+mn-ea"/>
                <a:cs typeface="+mn-cs"/>
              </a:rPr>
              <a:t> framework is offered as an advanced security analytics service from a trusted party to the consumers.</a:t>
            </a:r>
          </a:p>
          <a:p>
            <a:pPr marL="742950" marR="0" lvl="1" indent="-285750" algn="just" defTabSz="914400" rtl="0" eaLnBrk="1" fontAlgn="auto" latinLnBrk="0" hangingPunct="1">
              <a:lnSpc>
                <a:spcPct val="90000"/>
              </a:lnSpc>
              <a:spcBef>
                <a:spcPts val="700"/>
              </a:spcBef>
              <a:spcAft>
                <a:spcPts val="0"/>
              </a:spcAft>
              <a:buClrTx/>
              <a:buSzTx/>
              <a:buFontTx/>
              <a:buChar char="•"/>
              <a:defRPr/>
            </a:pPr>
            <a:r>
              <a:rPr kumimoji="0" lang="en-US" altLang="en-US" sz="2000" b="0" i="0" u="none" strike="noStrike" kern="1200" cap="none" spc="0" normalizeH="0" baseline="0" noProof="0" dirty="0" err="1">
                <a:ln>
                  <a:noFill/>
                </a:ln>
                <a:solidFill>
                  <a:srgbClr val="002060"/>
                </a:solidFill>
                <a:effectLst/>
                <a:uLnTx/>
                <a:uFillTx/>
                <a:latin typeface="+mn-lt"/>
                <a:ea typeface="+mn-ea"/>
                <a:cs typeface="+mn-cs"/>
              </a:rPr>
              <a:t>PredictDeep</a:t>
            </a:r>
            <a:r>
              <a:rPr kumimoji="0" lang="en-US" altLang="en-US" sz="2000" b="0" i="0" u="none" strike="noStrike" kern="1200" cap="none" spc="0" normalizeH="0" baseline="0" noProof="0" dirty="0">
                <a:ln>
                  <a:noFill/>
                </a:ln>
                <a:solidFill>
                  <a:srgbClr val="002060"/>
                </a:solidFill>
                <a:effectLst/>
                <a:uLnTx/>
                <a:uFillTx/>
                <a:latin typeface="+mn-lt"/>
                <a:ea typeface="+mn-ea"/>
                <a:cs typeface="+mn-cs"/>
              </a:rPr>
              <a:t> leverages the advantages of streaming data analytics combined with graph analytics and </a:t>
            </a:r>
            <a:r>
              <a:rPr lang="en-US" altLang="en-US" sz="2000" dirty="0">
                <a:solidFill>
                  <a:srgbClr val="002060"/>
                </a:solidFill>
              </a:rPr>
              <a:t>machine</a:t>
            </a:r>
            <a:r>
              <a:rPr kumimoji="0" lang="en-US" altLang="en-US" sz="2000" b="0" i="0" u="none" strike="noStrike" kern="1200" cap="none" spc="0" normalizeH="0" baseline="0" noProof="0" dirty="0">
                <a:ln>
                  <a:noFill/>
                </a:ln>
                <a:solidFill>
                  <a:srgbClr val="002060"/>
                </a:solidFill>
                <a:effectLst/>
                <a:uLnTx/>
                <a:uFillTx/>
                <a:latin typeface="+mn-lt"/>
                <a:ea typeface="+mn-ea"/>
                <a:cs typeface="+mn-cs"/>
              </a:rPr>
              <a:t> learning techniques to mine log data collected from monitoring systems looking for hidden anomalous and suspicious activities</a:t>
            </a:r>
            <a:r>
              <a:rPr kumimoji="0" lang="en-GB" altLang="en-US" sz="2000" b="0" i="0" u="none" strike="noStrike" kern="1200" cap="none" spc="0" normalizeH="0" baseline="0" noProof="0" dirty="0">
                <a:ln>
                  <a:noFill/>
                </a:ln>
                <a:solidFill>
                  <a:srgbClr val="002060"/>
                </a:solidFill>
                <a:effectLst/>
                <a:uLnTx/>
                <a:uFillTx/>
                <a:latin typeface="+mn-lt"/>
                <a:ea typeface="+mn-ea"/>
                <a:cs typeface="Times New Roman" panose="02020603050405020304" pitchFamily="18" charset="0"/>
              </a:rPr>
              <a:t>.</a:t>
            </a:r>
          </a:p>
          <a:p>
            <a:pPr marL="342900" marR="0" lvl="0" indent="-342900" algn="l" defTabSz="914400" rtl="0" eaLnBrk="1" fontAlgn="auto" latinLnBrk="0" hangingPunct="1">
              <a:lnSpc>
                <a:spcPct val="90000"/>
              </a:lnSpc>
              <a:spcBef>
                <a:spcPct val="20000"/>
              </a:spcBef>
              <a:spcAft>
                <a:spcPts val="0"/>
              </a:spcAft>
              <a:buClrTx/>
              <a:buSzPct val="150000"/>
              <a:buFont typeface="Arial" panose="020B0604020202020204" pitchFamily="34" charset="0"/>
              <a:buNone/>
              <a:defRPr/>
            </a:pPr>
            <a:r>
              <a:rPr kumimoji="0" lang="en-GB" altLang="en-US" sz="32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					</a:t>
            </a:r>
            <a:endParaRPr kumimoji="0" lang="en-GB" altLang="en-US" sz="20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Pct val="50000"/>
              <a:buFontTx/>
              <a:buNone/>
              <a:defRPr/>
            </a:pPr>
            <a:endParaRPr kumimoji="0" lang="en-GB" altLang="en-US" sz="32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endParaRPr>
          </a:p>
        </p:txBody>
      </p:sp>
      <p:sp>
        <p:nvSpPr>
          <p:cNvPr id="2" name="Footer Placeholder 1"/>
          <p:cNvSpPr>
            <a:spLocks noGrp="1"/>
          </p:cNvSpPr>
          <p:nvPr>
            <p:ph type="ftr" sz="quarter" idx="11"/>
          </p:nvPr>
        </p:nvSpPr>
        <p:spPr>
          <a:xfrm>
            <a:off x="3124200" y="4832018"/>
            <a:ext cx="2895600" cy="273844"/>
          </a:xfrm>
        </p:spPr>
        <p:txBody>
          <a:bodyPr/>
          <a:lstStyle/>
          <a:p>
            <a:r>
              <a:rPr lang="en-US" sz="1400" b="1" dirty="0">
                <a:solidFill>
                  <a:schemeClr val="tx1"/>
                </a:solidFil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solidFill>
                  <a:srgbClr val="FFFFFF"/>
                </a:solidFill>
                <a:latin typeface="Times New Roman" panose="02020603050405020304" pitchFamily="18" charset="0"/>
                <a:cs typeface="Times New Roman" panose="02020603050405020304" pitchFamily="18" charset="0"/>
              </a:rPr>
              <a:t>3.Problem Statement</a:t>
            </a:r>
            <a:endParaRPr lang="en-US" dirty="0"/>
          </a:p>
        </p:txBody>
      </p:sp>
      <p:sp>
        <p:nvSpPr>
          <p:cNvPr id="6" name="Content Placeholder 5"/>
          <p:cNvSpPr>
            <a:spLocks noGrp="1"/>
          </p:cNvSpPr>
          <p:nvPr>
            <p:ph sz="half" idx="2"/>
          </p:nvPr>
        </p:nvSpPr>
        <p:spPr>
          <a:xfrm>
            <a:off x="536878" y="1285867"/>
            <a:ext cx="8321401" cy="3571900"/>
          </a:xfrm>
        </p:spPr>
        <p:txBody>
          <a:bodyPr>
            <a:normAutofit/>
          </a:bodyPr>
          <a:lstStyle/>
          <a:p>
            <a:pPr algn="just">
              <a:spcBef>
                <a:spcPts val="700"/>
              </a:spcBef>
              <a:buSzPct val="150000"/>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pPr>
            <a:r>
              <a:rPr lang="en-US" sz="2000" dirty="0">
                <a:effectLst/>
                <a:latin typeface="Arimo"/>
                <a:ea typeface="Arimo"/>
                <a:cs typeface="Arimo"/>
              </a:rPr>
              <a:t>Security breaches causing anomalous activities due to malicious, vulnerable, or misconfigured analytic applications are considered the top security risks to big “sensitive” data. </a:t>
            </a:r>
          </a:p>
          <a:p>
            <a:pPr algn="just">
              <a:spcBef>
                <a:spcPts val="700"/>
              </a:spcBef>
              <a:buSzPct val="150000"/>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pPr>
            <a:r>
              <a:rPr lang="en-US" sz="2000" dirty="0">
                <a:effectLst/>
                <a:latin typeface="Arimo"/>
                <a:ea typeface="Arimo"/>
                <a:cs typeface="Arimo"/>
              </a:rPr>
              <a:t>This paper presents a novel security analytics framework for anomaly detection. </a:t>
            </a:r>
          </a:p>
        </p:txBody>
      </p:sp>
      <p:sp>
        <p:nvSpPr>
          <p:cNvPr id="2" name="Footer Placeholder 1"/>
          <p:cNvSpPr>
            <a:spLocks noGrp="1"/>
          </p:cNvSpPr>
          <p:nvPr>
            <p:ph type="ftr" sz="quarter" idx="11"/>
          </p:nvPr>
        </p:nvSpPr>
        <p:spPr/>
        <p:txBody>
          <a:bodyPr/>
          <a:lstStyle/>
          <a:p>
            <a:r>
              <a:rPr lang="en-US" sz="1400" b="1" dirty="0">
                <a:solidFill>
                  <a:schemeClr val="tx1"/>
                </a:solidFill>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solidFill>
                  <a:srgbClr val="FFFFFF"/>
                </a:solidFill>
                <a:latin typeface="Times New Roman" panose="02020603050405020304" pitchFamily="18" charset="0"/>
                <a:cs typeface="Times New Roman" panose="02020603050405020304" pitchFamily="18" charset="0"/>
              </a:rPr>
              <a:t>4. </a:t>
            </a:r>
            <a:r>
              <a:rPr lang="en-GB" b="1" dirty="0">
                <a:latin typeface="Times New Roman" panose="02020603050405020304" pitchFamily="18" charset="0"/>
                <a:cs typeface="Times New Roman" panose="02020603050405020304" pitchFamily="18" charset="0"/>
              </a:rPr>
              <a:t>Existing Work</a:t>
            </a:r>
            <a:endParaRPr lang="en-US" dirty="0"/>
          </a:p>
        </p:txBody>
      </p:sp>
      <p:sp>
        <p:nvSpPr>
          <p:cNvPr id="6" name="Content Placeholder 5"/>
          <p:cNvSpPr>
            <a:spLocks noGrp="1"/>
          </p:cNvSpPr>
          <p:nvPr>
            <p:ph sz="half" idx="2"/>
          </p:nvPr>
        </p:nvSpPr>
        <p:spPr>
          <a:xfrm>
            <a:off x="536878" y="1285867"/>
            <a:ext cx="8321401" cy="3571900"/>
          </a:xfrm>
        </p:spPr>
        <p:txBody>
          <a:bodyPr/>
          <a:lstStyle/>
          <a:p>
            <a:pPr algn="just">
              <a:spcBef>
                <a:spcPts val="700"/>
              </a:spcBef>
              <a:buSzPct val="150000"/>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pPr>
            <a:r>
              <a:rPr lang="en-US" altLang="en-US" sz="2000" dirty="0"/>
              <a:t>Security breaches causing anomalous activities due to malicious, vulnerable, or mis configured analytic applications are considered the top security risks to big “sensitive” data.</a:t>
            </a:r>
          </a:p>
          <a:p>
            <a:pPr algn="just">
              <a:spcBef>
                <a:spcPts val="700"/>
              </a:spcBef>
              <a:buSzPct val="150000"/>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pPr>
            <a:endParaRPr lang="en-GB" altLang="en-US" sz="2000" dirty="0">
              <a:cs typeface="Times New Roman" panose="02020603050405020304" pitchFamily="18" charset="0"/>
            </a:endParaRPr>
          </a:p>
          <a:p>
            <a:pPr algn="just">
              <a:spcBef>
                <a:spcPts val="700"/>
              </a:spcBef>
              <a:buSzPct val="150000"/>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pPr>
            <a:r>
              <a:rPr lang="en-US" altLang="en-US" sz="2000" dirty="0"/>
              <a:t>Furthermore, the unique features of Cloud analytic applications, which run on distributed large scale heterogeneous computing environments, render traditional rule-based and statistics-based solutions ineffective.</a:t>
            </a:r>
            <a:endParaRPr lang="en-GB" altLang="en-US" sz="2000" dirty="0">
              <a:cs typeface="Times New Roman" panose="02020603050405020304" pitchFamily="18" charset="0"/>
            </a:endParaRPr>
          </a:p>
          <a:p>
            <a:pPr>
              <a:buNone/>
            </a:pPr>
            <a:endParaRPr lang="en-US" dirty="0"/>
          </a:p>
        </p:txBody>
      </p:sp>
      <p:sp>
        <p:nvSpPr>
          <p:cNvPr id="2" name="Footer Placeholder 1"/>
          <p:cNvSpPr>
            <a:spLocks noGrp="1"/>
          </p:cNvSpPr>
          <p:nvPr>
            <p:ph type="ftr" sz="quarter" idx="11"/>
          </p:nvPr>
        </p:nvSpPr>
        <p:spPr/>
        <p:txBody>
          <a:bodyPr/>
          <a:lstStyle/>
          <a:p>
            <a:r>
              <a:rPr lang="en-US" sz="1400" b="1" dirty="0">
                <a:solidFill>
                  <a:schemeClr val="tx1"/>
                </a:solidFil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00608" y="555526"/>
            <a:ext cx="5786477" cy="608012"/>
          </a:xfrm>
          <a:prstGeom prst="rect">
            <a:avLst/>
          </a:prstGeom>
        </p:spPr>
        <p:txBody>
          <a:bodyPr lIns="0" tIns="0" rIns="0" bIns="0"/>
          <a:lstStyle/>
          <a:p>
            <a:pPr marL="0" marR="0" lvl="0" indent="0" algn="ctr" defTabSz="914400" rtl="0" eaLnBrk="1" fontAlgn="auto" latinLnBrk="0" hangingPunct="1">
              <a:lnSpc>
                <a:spcPct val="93000"/>
              </a:lnSpc>
              <a:spcBef>
                <a:spcPct val="0"/>
              </a:spcBef>
              <a:spcAft>
                <a:spcPts val="0"/>
              </a:spcAft>
              <a:buClr>
                <a:srgbClr val="FFFFFF"/>
              </a:buClr>
              <a:buSz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r>
              <a:rPr kumimoji="0" lang="en-GB" sz="3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kumimoji="0" lang="en-GB"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5.Proposed Work</a:t>
            </a:r>
          </a:p>
        </p:txBody>
      </p:sp>
      <p:sp>
        <p:nvSpPr>
          <p:cNvPr id="3" name="Rectangle 3"/>
          <p:cNvSpPr txBox="1"/>
          <p:nvPr/>
        </p:nvSpPr>
        <p:spPr>
          <a:xfrm>
            <a:off x="609600" y="1524000"/>
            <a:ext cx="7620000" cy="4724400"/>
          </a:xfrm>
          <a:prstGeom prst="rect">
            <a:avLst/>
          </a:prstGeom>
        </p:spPr>
        <p:txBody>
          <a:bodyPr lIns="0" tIns="0" rIns="0" bIns="0"/>
          <a:lstStyle/>
          <a:p>
            <a:pPr marL="342900" marR="0" lvl="0" indent="-342900" algn="just" defTabSz="914400" rtl="0" eaLnBrk="1" fontAlgn="auto" latinLnBrk="0" hangingPunct="1">
              <a:lnSpc>
                <a:spcPct val="91000"/>
              </a:lnSpc>
              <a:spcBef>
                <a:spcPct val="20000"/>
              </a:spcBef>
              <a:spcAft>
                <a:spcPts val="1200"/>
              </a:spcAft>
              <a:buClrTx/>
              <a:buSzPct val="150000"/>
              <a:buFontTx/>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000" b="0" i="0" u="none" strike="noStrike" kern="1200" cap="none" spc="0" normalizeH="0" baseline="0" noProof="0" dirty="0">
                <a:ln>
                  <a:noFill/>
                </a:ln>
                <a:solidFill>
                  <a:srgbClr val="002060"/>
                </a:solidFill>
                <a:effectLst/>
                <a:uLnTx/>
                <a:uFillTx/>
                <a:latin typeface="+mn-lt"/>
                <a:ea typeface="+mn-ea"/>
                <a:cs typeface="+mn-cs"/>
              </a:rPr>
              <a:t>Our solution aims to detect known as well as unknown patterns of security anomalies indicating security violations using machine learning algorithms.</a:t>
            </a:r>
          </a:p>
          <a:p>
            <a:pPr marL="342900" indent="-342900" algn="just">
              <a:lnSpc>
                <a:spcPct val="91000"/>
              </a:lnSpc>
              <a:spcBef>
                <a:spcPct val="20000"/>
              </a:spcBef>
              <a:spcAft>
                <a:spcPts val="1200"/>
              </a:spcAft>
              <a:buSzPct val="150000"/>
              <a:buFontTx/>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US" sz="2000" dirty="0">
                <a:solidFill>
                  <a:srgbClr val="002060"/>
                </a:solidFill>
                <a:effectLst/>
                <a:latin typeface="Arimo"/>
                <a:ea typeface="Arimo"/>
                <a:cs typeface="Arimo"/>
              </a:rPr>
              <a:t>The proposed framework leverages log data collected from monitoring systems and using machine learning techniques to add intelligence for detecting known and unknown patterns of security anomalies</a:t>
            </a:r>
            <a:r>
              <a:rPr lang="en-US" sz="2000" dirty="0">
                <a:solidFill>
                  <a:srgbClr val="002060"/>
                </a:solidFill>
              </a:rPr>
              <a:t>.</a:t>
            </a:r>
            <a:r>
              <a:rPr kumimoji="0" lang="en-US" altLang="en-US" sz="2000" b="0" i="0" u="none" strike="noStrike" kern="1200" cap="none" spc="0" normalizeH="0" baseline="0" noProof="0" dirty="0">
                <a:ln>
                  <a:noFill/>
                </a:ln>
                <a:solidFill>
                  <a:srgbClr val="002060"/>
                </a:solidFill>
                <a:effectLst/>
                <a:uLnTx/>
                <a:uFillTx/>
                <a:latin typeface="+mn-lt"/>
                <a:ea typeface="+mn-ea"/>
                <a:cs typeface="+mn-cs"/>
              </a:rPr>
              <a:t> </a:t>
            </a:r>
          </a:p>
          <a:p>
            <a:pPr marL="342900" marR="0" lvl="0" indent="-342900" algn="just" defTabSz="914400" rtl="0" eaLnBrk="1" fontAlgn="auto" latinLnBrk="0" hangingPunct="1">
              <a:lnSpc>
                <a:spcPct val="91000"/>
              </a:lnSpc>
              <a:spcBef>
                <a:spcPct val="20000"/>
              </a:spcBef>
              <a:spcAft>
                <a:spcPts val="1200"/>
              </a:spcAft>
              <a:buClrTx/>
              <a:buSzPct val="150000"/>
              <a:buFontTx/>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US" altLang="en-US" sz="2000" dirty="0">
                <a:solidFill>
                  <a:srgbClr val="002060"/>
                </a:solidFill>
              </a:rPr>
              <a:t>The input given is  log dataset  and the output is to detect whether an application or system is safe or not.</a:t>
            </a:r>
            <a:endParaRPr kumimoji="0" lang="en-US" altLang="en-US" sz="2000" b="0" i="0" u="none" strike="noStrike" kern="1200" cap="none" spc="0" normalizeH="0" baseline="0" noProof="0" dirty="0">
              <a:ln>
                <a:noFill/>
              </a:ln>
              <a:solidFill>
                <a:srgbClr val="002060"/>
              </a:solidFill>
              <a:effectLst/>
              <a:uLnTx/>
              <a:uFillTx/>
              <a:latin typeface="+mn-lt"/>
              <a:ea typeface="+mn-ea"/>
              <a:cs typeface="+mn-cs"/>
            </a:endParaRPr>
          </a:p>
          <a:p>
            <a:pPr marL="342900" marR="0" lvl="0" indent="-342900" algn="just" defTabSz="914400" rtl="0" eaLnBrk="1" fontAlgn="auto" latinLnBrk="0" hangingPunct="1">
              <a:lnSpc>
                <a:spcPct val="86000"/>
              </a:lnSpc>
              <a:spcBef>
                <a:spcPct val="20000"/>
              </a:spcBef>
              <a:spcAft>
                <a:spcPts val="0"/>
              </a:spcAft>
              <a:buClr>
                <a:srgbClr val="FFFFFF"/>
              </a:buClr>
              <a:buSzPct val="150000"/>
              <a:buFont typeface="Arial" panose="020B0604020202020204" pitchFamily="34" charset="0"/>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lang="en-GB" altLang="en-US" sz="2400" noProof="0" dirty="0">
                <a:cs typeface="Times New Roman" panose="02020603050405020304" pitchFamily="18" charset="0"/>
              </a:rPr>
              <a:t>  </a:t>
            </a:r>
            <a:endParaRPr kumimoji="0" lang="en-GB" altLang="en-US" sz="24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endParaRPr>
          </a:p>
          <a:p>
            <a:pPr marL="342900" marR="0" lvl="0" indent="-342900" algn="just" defTabSz="914400" rtl="0" eaLnBrk="1" fontAlgn="auto" latinLnBrk="0" hangingPunct="1">
              <a:lnSpc>
                <a:spcPct val="86000"/>
              </a:lnSpc>
              <a:spcBef>
                <a:spcPct val="20000"/>
              </a:spcBef>
              <a:spcAft>
                <a:spcPts val="0"/>
              </a:spcAft>
              <a:buClr>
                <a:srgbClr val="FFFFFF"/>
              </a:buClr>
              <a:buSzPct val="150000"/>
              <a:buFontTx/>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GB" altLang="en-US" sz="2400" b="0" i="0" u="none" strike="noStrike" kern="1200" cap="none" spc="0" normalizeH="0" baseline="0" noProof="0" dirty="0">
              <a:ln>
                <a:noFill/>
              </a:ln>
              <a:solidFill>
                <a:schemeClr val="tx1"/>
              </a:solidFill>
              <a:effectLst/>
              <a:uLnTx/>
              <a:uFillTx/>
              <a:latin typeface="TimesNewRomanPSMT" charset="0"/>
              <a:ea typeface="+mn-ea"/>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z="1400" b="1" dirty="0">
                <a:solidFill>
                  <a:schemeClr val="tx1"/>
                </a:solidFill>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83518"/>
            <a:ext cx="4643438" cy="1200329"/>
          </a:xfrm>
          <a:prstGeom prst="rect">
            <a:avLst/>
          </a:prstGeom>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285720" y="1214428"/>
            <a:ext cx="8572560" cy="3649662"/>
          </a:xfrm>
          <a:prstGeom prst="rect">
            <a:avLst/>
          </a:prstGeom>
        </p:spPr>
        <p:txBody>
          <a:bodyPr rtlCol="0">
            <a:norm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a:buChar char="•"/>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Statistics and ML based approaches mainly assume that the observed data points are independent and uniformly distributed within the dataset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a:buChar char="•"/>
              <a:defRPr/>
            </a:pPr>
            <a:endParaRPr lang="en-US" sz="2000" dirty="0">
              <a:solidFill>
                <a:srgbClr val="002060"/>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a:buChar char="•"/>
              <a:defRPr/>
            </a:pPr>
            <a:r>
              <a:rPr lang="en-US" sz="2000" dirty="0">
                <a:solidFill>
                  <a:srgbClr val="002060"/>
                </a:solidFill>
              </a:rPr>
              <a:t>ML</a:t>
            </a:r>
            <a:r>
              <a:rPr kumimoji="0" lang="en-US" sz="2000" b="0" i="0" u="none" strike="noStrike" kern="1200" cap="none" spc="0" normalizeH="0" baseline="0" noProof="0" dirty="0">
                <a:ln>
                  <a:noFill/>
                </a:ln>
                <a:solidFill>
                  <a:srgbClr val="002060"/>
                </a:solidFill>
                <a:effectLst/>
                <a:uLnTx/>
                <a:uFillTx/>
                <a:latin typeface="+mn-lt"/>
                <a:ea typeface="+mn-ea"/>
                <a:cs typeface="+mn-cs"/>
              </a:rPr>
              <a:t>-based analysis approaches consider the interrelated correlation between the data points which facilitate deeper and wider coverage for detecting anomalous patterns. </a:t>
            </a:r>
          </a:p>
          <a:p>
            <a:pPr marR="0" lvl="0" algn="l" defTabSz="914400" rtl="0" eaLnBrk="1" fontAlgn="auto" latinLnBrk="0" hangingPunct="1">
              <a:lnSpc>
                <a:spcPct val="100000"/>
              </a:lnSpc>
              <a:spcBef>
                <a:spcPts val="0"/>
              </a:spcBef>
              <a:spcAft>
                <a:spcPts val="0"/>
              </a:spcAft>
              <a:buClrTx/>
              <a:buSzTx/>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a:buChar char="•"/>
              <a:defRPr/>
            </a:pPr>
            <a:r>
              <a:rPr lang="en-US" sz="2000" dirty="0">
                <a:solidFill>
                  <a:srgbClr val="002060"/>
                </a:solidFill>
              </a:rPr>
              <a:t>Nowadays, big data analytics and machine learning are gaining increasing momentum in the security field. As the risk of cyber-attacks grows ,security analytics grow in importance and potential even more.</a:t>
            </a:r>
            <a:endParaRPr kumimoji="0" lang="en-US" sz="3200" b="0" i="0" u="none" strike="noStrike" kern="1200" cap="none" spc="0" normalizeH="0" baseline="0" noProof="0" dirty="0">
              <a:ln>
                <a:noFill/>
              </a:ln>
              <a:solidFill>
                <a:srgbClr val="002060"/>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r>
              <a:rPr lang="en-US" sz="1400" b="1" dirty="0">
                <a:solidFill>
                  <a:schemeClr val="tx1"/>
                </a:solidFill>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1034</Words>
  <Application>Microsoft Office PowerPoint</Application>
  <PresentationFormat>On-screen Show (16:9)</PresentationFormat>
  <Paragraphs>110</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Arimo</vt:lpstr>
      <vt:lpstr>Calibri</vt:lpstr>
      <vt:lpstr>Times New Roman</vt:lpstr>
      <vt:lpstr>TimesNewRoman,Bold</vt:lpstr>
      <vt:lpstr>TimesNewRomanPSMT</vt:lpstr>
      <vt:lpstr>Office Theme</vt:lpstr>
      <vt:lpstr>Anomaly Detect : Security Analysis for Anomaly Detection with Machine Learning  </vt:lpstr>
      <vt:lpstr>Table of Contents</vt:lpstr>
      <vt:lpstr>1 Abstract</vt:lpstr>
      <vt:lpstr>2.Introduction</vt:lpstr>
      <vt:lpstr>PowerPoint Presentation</vt:lpstr>
      <vt:lpstr>3.Problem Statement</vt:lpstr>
      <vt:lpstr>4. Existing Work</vt:lpstr>
      <vt:lpstr>PowerPoint Presentation</vt:lpstr>
      <vt:lpstr>PowerPoint Presentation</vt:lpstr>
      <vt:lpstr>PowerPoint Presentation</vt:lpstr>
      <vt:lpstr> </vt:lpstr>
      <vt:lpstr> </vt:lpstr>
      <vt:lpstr>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Kalyan Venkatesh</cp:lastModifiedBy>
  <cp:revision>196</cp:revision>
  <dcterms:created xsi:type="dcterms:W3CDTF">2013-08-21T19:17:00Z</dcterms:created>
  <dcterms:modified xsi:type="dcterms:W3CDTF">2021-06-09T02:42:59Z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