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70" r:id="rId2"/>
    <p:sldId id="271" r:id="rId3"/>
    <p:sldId id="256" r:id="rId4"/>
    <p:sldId id="257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89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2E7991F-5855-4BF5-B670-D3AC80C50A11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23942D0-78CC-4A11-8663-C381A0DDB7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E7991F-5855-4BF5-B670-D3AC80C50A11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3942D0-78CC-4A11-8663-C381A0DDB7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E2E7991F-5855-4BF5-B670-D3AC80C50A11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23942D0-78CC-4A11-8663-C381A0DDB7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E7991F-5855-4BF5-B670-D3AC80C50A11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3942D0-78CC-4A11-8663-C381A0DDB7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2E7991F-5855-4BF5-B670-D3AC80C50A11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423942D0-78CC-4A11-8663-C381A0DDB7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E7991F-5855-4BF5-B670-D3AC80C50A11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3942D0-78CC-4A11-8663-C381A0DDB7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E7991F-5855-4BF5-B670-D3AC80C50A11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3942D0-78CC-4A11-8663-C381A0DDB7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E7991F-5855-4BF5-B670-D3AC80C50A11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3942D0-78CC-4A11-8663-C381A0DDB7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2E7991F-5855-4BF5-B670-D3AC80C50A11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3942D0-78CC-4A11-8663-C381A0DDB7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E7991F-5855-4BF5-B670-D3AC80C50A11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3942D0-78CC-4A11-8663-C381A0DDB7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E7991F-5855-4BF5-B670-D3AC80C50A11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3942D0-78CC-4A11-8663-C381A0DDB7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E2E7991F-5855-4BF5-B670-D3AC80C50A11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23942D0-78CC-4A11-8663-C381A0DDB7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573016"/>
            <a:ext cx="7239000" cy="1143000"/>
          </a:xfrm>
        </p:spPr>
        <p:txBody>
          <a:bodyPr>
            <a:noAutofit/>
          </a:bodyPr>
          <a:lstStyle/>
          <a:p>
            <a:pPr algn="ctr"/>
            <a:r>
              <a:rPr lang="en-IN" sz="8000" dirty="0" smtClean="0">
                <a:solidFill>
                  <a:srgbClr val="2E3892"/>
                </a:solidFill>
              </a:rPr>
              <a:t>ROAD</a:t>
            </a:r>
            <a:br>
              <a:rPr lang="en-IN" sz="8000" dirty="0" smtClean="0">
                <a:solidFill>
                  <a:srgbClr val="2E3892"/>
                </a:solidFill>
              </a:rPr>
            </a:br>
            <a:r>
              <a:rPr lang="en-IN" sz="8000" dirty="0" smtClean="0">
                <a:solidFill>
                  <a:srgbClr val="2E3892"/>
                </a:solidFill>
              </a:rPr>
              <a:t>DATA </a:t>
            </a:r>
            <a:br>
              <a:rPr lang="en-IN" sz="8000" dirty="0" smtClean="0">
                <a:solidFill>
                  <a:srgbClr val="2E3892"/>
                </a:solidFill>
              </a:rPr>
            </a:br>
            <a:r>
              <a:rPr lang="en-IN" sz="8000" dirty="0" smtClean="0">
                <a:solidFill>
                  <a:srgbClr val="2E3892"/>
                </a:solidFill>
              </a:rPr>
              <a:t>PROCESSOR</a:t>
            </a:r>
            <a:endParaRPr lang="en-US" sz="7200" dirty="0">
              <a:solidFill>
                <a:srgbClr val="2E389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64088" y="5733256"/>
            <a:ext cx="277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Prepared By Tamil </a:t>
            </a:r>
            <a:r>
              <a:rPr lang="en-IN" dirty="0" err="1" smtClean="0">
                <a:solidFill>
                  <a:srgbClr val="FF0000"/>
                </a:solidFill>
              </a:rPr>
              <a:t>Selvan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776864" cy="51667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ROAD TYPE – TABLE DATA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5536" y="4221088"/>
            <a:ext cx="7776864" cy="516672"/>
          </a:xfrm>
          <a:prstGeom prst="rect">
            <a:avLst/>
          </a:prstGeom>
        </p:spPr>
        <p:txBody>
          <a:bodyPr vert="horz" lIns="45720" tIns="0" rIns="45720" bIns="0" anchor="b" anchorCtr="0"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TASK TEAM – TABLE DATA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b="5775"/>
          <a:stretch>
            <a:fillRect/>
          </a:stretch>
        </p:blipFill>
        <p:spPr bwMode="auto">
          <a:xfrm>
            <a:off x="467544" y="908720"/>
            <a:ext cx="7077075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941168"/>
            <a:ext cx="37909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776864" cy="51667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STATUS – TABLE DATA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7544" y="2924944"/>
            <a:ext cx="7776864" cy="516672"/>
          </a:xfrm>
          <a:prstGeom prst="rect">
            <a:avLst/>
          </a:prstGeom>
        </p:spPr>
        <p:txBody>
          <a:bodyPr vert="horz" lIns="45720" tIns="0" rIns="45720" bIns="0" anchor="b" anchorCtr="0"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STATUS REASON – TABLE DATA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700286"/>
            <a:ext cx="543877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 b="15793"/>
          <a:stretch>
            <a:fillRect/>
          </a:stretch>
        </p:blipFill>
        <p:spPr bwMode="auto">
          <a:xfrm>
            <a:off x="467544" y="3429000"/>
            <a:ext cx="624840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776864" cy="51667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USER – TABLE DATA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 r="10456"/>
          <a:stretch>
            <a:fillRect/>
          </a:stretch>
        </p:blipFill>
        <p:spPr bwMode="auto">
          <a:xfrm>
            <a:off x="467543" y="764704"/>
            <a:ext cx="7632849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776864" cy="51667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ROLES – TABLE DATA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80728"/>
            <a:ext cx="76104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776864" cy="51667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USER - ROLES – TABLE DATA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764704"/>
            <a:ext cx="4914900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 smtClean="0">
                <a:solidFill>
                  <a:srgbClr val="2E3892"/>
                </a:solidFill>
              </a:rPr>
              <a:t>DATA PROCESSOR TECHNOLOGY</a:t>
            </a:r>
            <a:endParaRPr lang="en-US" dirty="0">
              <a:solidFill>
                <a:srgbClr val="2E389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7239000" cy="4394888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C00000"/>
                </a:solidFill>
              </a:rPr>
              <a:t>Java 8 – JRE Update 1.8.262</a:t>
            </a:r>
          </a:p>
          <a:p>
            <a:r>
              <a:rPr lang="en-IN" sz="2800" dirty="0" smtClean="0">
                <a:solidFill>
                  <a:srgbClr val="C00000"/>
                </a:solidFill>
              </a:rPr>
              <a:t>Apache KAFKA (Topics)</a:t>
            </a:r>
          </a:p>
          <a:p>
            <a:r>
              <a:rPr lang="en-IN" sz="2800" dirty="0" smtClean="0">
                <a:solidFill>
                  <a:srgbClr val="C00000"/>
                </a:solidFill>
              </a:rPr>
              <a:t>Spring </a:t>
            </a:r>
            <a:r>
              <a:rPr lang="en-IN" sz="2800" dirty="0" err="1" smtClean="0">
                <a:solidFill>
                  <a:srgbClr val="C00000"/>
                </a:solidFill>
              </a:rPr>
              <a:t>OAuth</a:t>
            </a:r>
            <a:endParaRPr lang="en-IN" sz="2800" dirty="0" smtClean="0">
              <a:solidFill>
                <a:srgbClr val="C00000"/>
              </a:solidFill>
            </a:endParaRPr>
          </a:p>
          <a:p>
            <a:r>
              <a:rPr lang="en-IN" sz="2800" dirty="0" smtClean="0">
                <a:solidFill>
                  <a:srgbClr val="C00000"/>
                </a:solidFill>
              </a:rPr>
              <a:t>Spring Security</a:t>
            </a:r>
          </a:p>
          <a:p>
            <a:r>
              <a:rPr lang="en-IN" sz="2800" dirty="0" smtClean="0">
                <a:solidFill>
                  <a:srgbClr val="C00000"/>
                </a:solidFill>
              </a:rPr>
              <a:t>Spring Boot Micro Services / On Premises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720079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Incoming Data Channels</a:t>
            </a:r>
            <a:endParaRPr lang="en-US" sz="3600" b="1" dirty="0"/>
          </a:p>
        </p:txBody>
      </p:sp>
      <p:grpSp>
        <p:nvGrpSpPr>
          <p:cNvPr id="83" name="Group 82"/>
          <p:cNvGrpSpPr/>
          <p:nvPr/>
        </p:nvGrpSpPr>
        <p:grpSpPr>
          <a:xfrm>
            <a:off x="611560" y="1052736"/>
            <a:ext cx="1656184" cy="4968552"/>
            <a:chOff x="611560" y="1052736"/>
            <a:chExt cx="1656184" cy="4968552"/>
          </a:xfrm>
        </p:grpSpPr>
        <p:sp>
          <p:nvSpPr>
            <p:cNvPr id="5" name="Rounded Rectangle 4"/>
            <p:cNvSpPr/>
            <p:nvPr/>
          </p:nvSpPr>
          <p:spPr>
            <a:xfrm>
              <a:off x="611560" y="1052736"/>
              <a:ext cx="1656184" cy="79208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Email</a:t>
              </a:r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11560" y="2060848"/>
              <a:ext cx="1656184" cy="79208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Web Upload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11560" y="4149080"/>
              <a:ext cx="1656184" cy="79208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SMS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11560" y="3068960"/>
              <a:ext cx="1656184" cy="79208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Web Site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11560" y="5229200"/>
              <a:ext cx="1656184" cy="79208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err="1" smtClean="0"/>
                <a:t>WhatsApp</a:t>
              </a:r>
              <a:endParaRPr lang="en-US" dirty="0"/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2339752" y="1484784"/>
            <a:ext cx="2016224" cy="0"/>
          </a:xfrm>
          <a:prstGeom prst="straightConnector1">
            <a:avLst/>
          </a:prstGeom>
          <a:ln w="63500">
            <a:solidFill>
              <a:schemeClr val="accent4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283968" y="1196752"/>
            <a:ext cx="2304256" cy="49685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solidFill>
                  <a:schemeClr val="accent3">
                    <a:lumMod val="50000"/>
                  </a:schemeClr>
                </a:solidFill>
              </a:rPr>
              <a:t>Multi Tenant</a:t>
            </a:r>
          </a:p>
          <a:p>
            <a:pPr algn="ctr"/>
            <a:endParaRPr lang="en-IN" sz="3600" b="1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IN" sz="36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en-IN" sz="2800" b="1" dirty="0" smtClean="0">
                <a:solidFill>
                  <a:schemeClr val="accent3">
                    <a:lumMod val="50000"/>
                  </a:schemeClr>
                </a:solidFill>
              </a:rPr>
              <a:t>V7-Reader</a:t>
            </a:r>
            <a:endParaRPr lang="en-US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339752" y="4581128"/>
            <a:ext cx="1944216" cy="0"/>
          </a:xfrm>
          <a:prstGeom prst="straightConnector1">
            <a:avLst/>
          </a:prstGeom>
          <a:ln w="63500">
            <a:solidFill>
              <a:schemeClr val="accent4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339752" y="5733256"/>
            <a:ext cx="1944216" cy="0"/>
          </a:xfrm>
          <a:prstGeom prst="straightConnector1">
            <a:avLst/>
          </a:prstGeom>
          <a:ln w="63500">
            <a:solidFill>
              <a:schemeClr val="accent4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339752" y="3501008"/>
            <a:ext cx="1944216" cy="0"/>
          </a:xfrm>
          <a:prstGeom prst="straightConnector1">
            <a:avLst/>
          </a:prstGeom>
          <a:ln w="63500">
            <a:solidFill>
              <a:schemeClr val="accent4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39752" y="2492896"/>
            <a:ext cx="1944216" cy="0"/>
          </a:xfrm>
          <a:prstGeom prst="straightConnector1">
            <a:avLst/>
          </a:prstGeom>
          <a:ln w="63500">
            <a:solidFill>
              <a:schemeClr val="accent4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Magnetic Disk 61"/>
          <p:cNvSpPr/>
          <p:nvPr/>
        </p:nvSpPr>
        <p:spPr>
          <a:xfrm>
            <a:off x="7668344" y="1196752"/>
            <a:ext cx="1331640" cy="151216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Data DB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6588224" y="1916832"/>
            <a:ext cx="1116000" cy="0"/>
          </a:xfrm>
          <a:prstGeom prst="straightConnector1">
            <a:avLst/>
          </a:prstGeom>
          <a:ln w="63500">
            <a:headEnd type="arrow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7308304" y="5301208"/>
            <a:ext cx="1512168" cy="432048"/>
            <a:chOff x="7308304" y="5301208"/>
            <a:chExt cx="1512168" cy="432048"/>
          </a:xfrm>
        </p:grpSpPr>
        <p:sp>
          <p:nvSpPr>
            <p:cNvPr id="72" name="Flowchart: Direct Access Storage 71"/>
            <p:cNvSpPr/>
            <p:nvPr/>
          </p:nvSpPr>
          <p:spPr>
            <a:xfrm>
              <a:off x="7308304" y="5301208"/>
              <a:ext cx="648072" cy="432048"/>
            </a:xfrm>
            <a:prstGeom prst="flowChartMagneticDrum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lowchart: Direct Access Storage 72"/>
            <p:cNvSpPr/>
            <p:nvPr/>
          </p:nvSpPr>
          <p:spPr>
            <a:xfrm>
              <a:off x="7740352" y="5301208"/>
              <a:ext cx="648072" cy="432048"/>
            </a:xfrm>
            <a:prstGeom prst="flowChartMagneticDrum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lowchart: Direct Access Storage 73"/>
            <p:cNvSpPr/>
            <p:nvPr/>
          </p:nvSpPr>
          <p:spPr>
            <a:xfrm>
              <a:off x="8172400" y="5301208"/>
              <a:ext cx="648072" cy="432048"/>
            </a:xfrm>
            <a:prstGeom prst="flowChartMagneticDrum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7092280" y="4941168"/>
            <a:ext cx="18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EXTRACT TOPIC</a:t>
            </a:r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8" name="Straight Arrow Connector 77"/>
          <p:cNvCxnSpPr>
            <a:stCxn id="72" idx="1"/>
          </p:cNvCxnSpPr>
          <p:nvPr/>
        </p:nvCxnSpPr>
        <p:spPr>
          <a:xfrm flipH="1">
            <a:off x="6588224" y="5517232"/>
            <a:ext cx="720080" cy="0"/>
          </a:xfrm>
          <a:prstGeom prst="straightConnector1">
            <a:avLst/>
          </a:prstGeom>
          <a:ln w="63500">
            <a:solidFill>
              <a:schemeClr val="accent4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7236296" y="3861048"/>
            <a:ext cx="1512168" cy="432048"/>
            <a:chOff x="7308304" y="5301208"/>
            <a:chExt cx="1512168" cy="432048"/>
          </a:xfrm>
        </p:grpSpPr>
        <p:sp>
          <p:nvSpPr>
            <p:cNvPr id="87" name="Flowchart: Direct Access Storage 86"/>
            <p:cNvSpPr/>
            <p:nvPr/>
          </p:nvSpPr>
          <p:spPr>
            <a:xfrm>
              <a:off x="7308304" y="5301208"/>
              <a:ext cx="648072" cy="432048"/>
            </a:xfrm>
            <a:prstGeom prst="flowChartMagneticDrum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lowchart: Direct Access Storage 87"/>
            <p:cNvSpPr/>
            <p:nvPr/>
          </p:nvSpPr>
          <p:spPr>
            <a:xfrm>
              <a:off x="7740352" y="5301208"/>
              <a:ext cx="648072" cy="432048"/>
            </a:xfrm>
            <a:prstGeom prst="flowChartMagneticDrum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lowchart: Direct Access Storage 88"/>
            <p:cNvSpPr/>
            <p:nvPr/>
          </p:nvSpPr>
          <p:spPr>
            <a:xfrm>
              <a:off x="8172400" y="5301208"/>
              <a:ext cx="648072" cy="432048"/>
            </a:xfrm>
            <a:prstGeom prst="flowChartMagneticDrum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7092280" y="3356992"/>
            <a:ext cx="185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MESSAGE TOPIC</a:t>
            </a:r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6516216" y="4077072"/>
            <a:ext cx="720080" cy="0"/>
          </a:xfrm>
          <a:prstGeom prst="straightConnector1">
            <a:avLst/>
          </a:prstGeom>
          <a:ln w="63500">
            <a:solidFill>
              <a:schemeClr val="accent4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6804248" y="4077072"/>
            <a:ext cx="1944216" cy="1440160"/>
            <a:chOff x="6804248" y="4077072"/>
            <a:chExt cx="1944216" cy="1440160"/>
          </a:xfrm>
        </p:grpSpPr>
        <p:cxnSp>
          <p:nvCxnSpPr>
            <p:cNvPr id="93" name="Elbow Connector 92"/>
            <p:cNvCxnSpPr>
              <a:stCxn id="89" idx="4"/>
            </p:cNvCxnSpPr>
            <p:nvPr/>
          </p:nvCxnSpPr>
          <p:spPr>
            <a:xfrm flipH="1">
              <a:off x="6804248" y="4077072"/>
              <a:ext cx="1944216" cy="576064"/>
            </a:xfrm>
            <a:prstGeom prst="bentConnector3">
              <a:avLst>
                <a:gd name="adj1" fmla="val -8936"/>
              </a:avLst>
            </a:prstGeom>
            <a:ln w="63500">
              <a:prstDash val="sysDash"/>
              <a:tailEnd type="non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6804248" y="4653136"/>
              <a:ext cx="0" cy="864096"/>
            </a:xfrm>
            <a:prstGeom prst="straightConnector1">
              <a:avLst/>
            </a:prstGeom>
            <a:ln w="63500">
              <a:solidFill>
                <a:schemeClr val="accent4"/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588224" y="1124744"/>
            <a:ext cx="115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Incoming</a:t>
            </a:r>
          </a:p>
          <a:p>
            <a:r>
              <a:rPr lang="en-IN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Data</a:t>
            </a:r>
            <a:endParaRPr 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/>
          <p:cNvSpPr/>
          <p:nvPr/>
        </p:nvSpPr>
        <p:spPr>
          <a:xfrm>
            <a:off x="3131840" y="836712"/>
            <a:ext cx="5040560" cy="60212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116632"/>
            <a:ext cx="6255488" cy="620688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chemeClr val="accent5">
                    <a:lumMod val="50000"/>
                  </a:schemeClr>
                </a:solidFill>
              </a:rPr>
              <a:t>V7-EXTRACTOR</a:t>
            </a:r>
            <a:endParaRPr 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1" name="Text Placeholder 19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79512" y="188640"/>
            <a:ext cx="2410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</a:rPr>
              <a:t>EXTRACT TOPIC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9512" y="620688"/>
            <a:ext cx="2304256" cy="61206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323528" y="764704"/>
            <a:ext cx="2016224" cy="1296144"/>
            <a:chOff x="251520" y="1052736"/>
            <a:chExt cx="2016224" cy="1296144"/>
          </a:xfrm>
        </p:grpSpPr>
        <p:grpSp>
          <p:nvGrpSpPr>
            <p:cNvPr id="45" name="Group 44"/>
            <p:cNvGrpSpPr/>
            <p:nvPr/>
          </p:nvGrpSpPr>
          <p:grpSpPr>
            <a:xfrm>
              <a:off x="251520" y="1052736"/>
              <a:ext cx="2016224" cy="576064"/>
              <a:chOff x="251520" y="1052736"/>
              <a:chExt cx="2016224" cy="576064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251520" y="1340768"/>
                <a:ext cx="2016224" cy="288032"/>
                <a:chOff x="323528" y="1196752"/>
                <a:chExt cx="1944216" cy="432048"/>
              </a:xfrm>
            </p:grpSpPr>
            <p:sp>
              <p:nvSpPr>
                <p:cNvPr id="34" name="Flowchart: Direct Access Storage 33"/>
                <p:cNvSpPr/>
                <p:nvPr/>
              </p:nvSpPr>
              <p:spPr>
                <a:xfrm>
                  <a:off x="323528" y="1196752"/>
                  <a:ext cx="648072" cy="432048"/>
                </a:xfrm>
                <a:prstGeom prst="flowChartMagneticDrum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Flowchart: Direct Access Storage 34"/>
                <p:cNvSpPr/>
                <p:nvPr/>
              </p:nvSpPr>
              <p:spPr>
                <a:xfrm>
                  <a:off x="755576" y="1196752"/>
                  <a:ext cx="648072" cy="432048"/>
                </a:xfrm>
                <a:prstGeom prst="flowChartMagneticDrum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lowchart: Direct Access Storage 35"/>
                <p:cNvSpPr/>
                <p:nvPr/>
              </p:nvSpPr>
              <p:spPr>
                <a:xfrm>
                  <a:off x="1187624" y="1196752"/>
                  <a:ext cx="648072" cy="432048"/>
                </a:xfrm>
                <a:prstGeom prst="flowChartMagneticDrum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000" b="1" dirty="0" smtClean="0"/>
                    <a:t>P1</a:t>
                  </a:r>
                  <a:endParaRPr lang="en-US" b="1" dirty="0"/>
                </a:p>
              </p:txBody>
            </p:sp>
            <p:sp>
              <p:nvSpPr>
                <p:cNvPr id="37" name="Flowchart: Direct Access Storage 36"/>
                <p:cNvSpPr/>
                <p:nvPr/>
              </p:nvSpPr>
              <p:spPr>
                <a:xfrm>
                  <a:off x="1619672" y="1196752"/>
                  <a:ext cx="648072" cy="432048"/>
                </a:xfrm>
                <a:prstGeom prst="flowChartMagneticDrum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0" name="TextBox 89"/>
              <p:cNvSpPr txBox="1"/>
              <p:nvPr/>
            </p:nvSpPr>
            <p:spPr>
              <a:xfrm>
                <a:off x="683568" y="1052736"/>
                <a:ext cx="13681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 smtClean="0">
                    <a:solidFill>
                      <a:srgbClr val="002060"/>
                    </a:solidFill>
                  </a:rPr>
                  <a:t>Excel - Normal</a:t>
                </a:r>
                <a:endParaRPr lang="en-US" b="1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251520" y="1772816"/>
              <a:ext cx="2016224" cy="576064"/>
              <a:chOff x="251520" y="1052736"/>
              <a:chExt cx="2016224" cy="576064"/>
            </a:xfrm>
          </p:grpSpPr>
          <p:grpSp>
            <p:nvGrpSpPr>
              <p:cNvPr id="55" name="Group 37"/>
              <p:cNvGrpSpPr/>
              <p:nvPr/>
            </p:nvGrpSpPr>
            <p:grpSpPr>
              <a:xfrm>
                <a:off x="251520" y="1340768"/>
                <a:ext cx="2016224" cy="288032"/>
                <a:chOff x="323528" y="1196752"/>
                <a:chExt cx="1944216" cy="432048"/>
              </a:xfrm>
            </p:grpSpPr>
            <p:sp>
              <p:nvSpPr>
                <p:cNvPr id="61" name="Flowchart: Direct Access Storage 60"/>
                <p:cNvSpPr/>
                <p:nvPr/>
              </p:nvSpPr>
              <p:spPr>
                <a:xfrm>
                  <a:off x="323528" y="1196752"/>
                  <a:ext cx="648072" cy="432048"/>
                </a:xfrm>
                <a:prstGeom prst="flowChartMagneticDrum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lowchart: Direct Access Storage 62"/>
                <p:cNvSpPr/>
                <p:nvPr/>
              </p:nvSpPr>
              <p:spPr>
                <a:xfrm>
                  <a:off x="755576" y="1196752"/>
                  <a:ext cx="648072" cy="432048"/>
                </a:xfrm>
                <a:prstGeom prst="flowChartMagneticDrum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lowchart: Direct Access Storage 63"/>
                <p:cNvSpPr/>
                <p:nvPr/>
              </p:nvSpPr>
              <p:spPr>
                <a:xfrm>
                  <a:off x="1187624" y="1196752"/>
                  <a:ext cx="648072" cy="432048"/>
                </a:xfrm>
                <a:prstGeom prst="flowChartMagneticDrum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000" b="1" dirty="0" smtClean="0"/>
                    <a:t>P2</a:t>
                  </a:r>
                  <a:endParaRPr lang="en-US" b="1" dirty="0"/>
                </a:p>
              </p:txBody>
            </p:sp>
            <p:sp>
              <p:nvSpPr>
                <p:cNvPr id="65" name="Flowchart: Direct Access Storage 64"/>
                <p:cNvSpPr/>
                <p:nvPr/>
              </p:nvSpPr>
              <p:spPr>
                <a:xfrm>
                  <a:off x="1619672" y="1196752"/>
                  <a:ext cx="648072" cy="432048"/>
                </a:xfrm>
                <a:prstGeom prst="flowChartMagneticDrum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683568" y="1052736"/>
                <a:ext cx="13681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 smtClean="0">
                    <a:solidFill>
                      <a:srgbClr val="002060"/>
                    </a:solidFill>
                  </a:rPr>
                  <a:t>Excel - Expedite</a:t>
                </a:r>
                <a:endParaRPr lang="en-US" b="1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323528" y="2132856"/>
            <a:ext cx="2016224" cy="1296144"/>
            <a:chOff x="251520" y="1052736"/>
            <a:chExt cx="2016224" cy="1296144"/>
          </a:xfrm>
        </p:grpSpPr>
        <p:grpSp>
          <p:nvGrpSpPr>
            <p:cNvPr id="70" name="Group 44"/>
            <p:cNvGrpSpPr/>
            <p:nvPr/>
          </p:nvGrpSpPr>
          <p:grpSpPr>
            <a:xfrm>
              <a:off x="251520" y="1052736"/>
              <a:ext cx="2016224" cy="576064"/>
              <a:chOff x="251520" y="1052736"/>
              <a:chExt cx="2016224" cy="576064"/>
            </a:xfrm>
          </p:grpSpPr>
          <p:grpSp>
            <p:nvGrpSpPr>
              <p:cNvPr id="83" name="Group 37"/>
              <p:cNvGrpSpPr/>
              <p:nvPr/>
            </p:nvGrpSpPr>
            <p:grpSpPr>
              <a:xfrm>
                <a:off x="251520" y="1340768"/>
                <a:ext cx="2016224" cy="288032"/>
                <a:chOff x="323528" y="1196752"/>
                <a:chExt cx="1944216" cy="432048"/>
              </a:xfrm>
            </p:grpSpPr>
            <p:sp>
              <p:nvSpPr>
                <p:cNvPr id="85" name="Flowchart: Direct Access Storage 84"/>
                <p:cNvSpPr/>
                <p:nvPr/>
              </p:nvSpPr>
              <p:spPr>
                <a:xfrm>
                  <a:off x="323528" y="1196752"/>
                  <a:ext cx="648072" cy="432048"/>
                </a:xfrm>
                <a:prstGeom prst="flowChartMagneticDrum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Flowchart: Direct Access Storage 85"/>
                <p:cNvSpPr/>
                <p:nvPr/>
              </p:nvSpPr>
              <p:spPr>
                <a:xfrm>
                  <a:off x="755576" y="1196752"/>
                  <a:ext cx="648072" cy="432048"/>
                </a:xfrm>
                <a:prstGeom prst="flowChartMagneticDrum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Flowchart: Direct Access Storage 91"/>
                <p:cNvSpPr/>
                <p:nvPr/>
              </p:nvSpPr>
              <p:spPr>
                <a:xfrm>
                  <a:off x="1187624" y="1196752"/>
                  <a:ext cx="648072" cy="432048"/>
                </a:xfrm>
                <a:prstGeom prst="flowChartMagneticDrum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000" b="1" dirty="0" smtClean="0"/>
                    <a:t>P3</a:t>
                  </a:r>
                  <a:endParaRPr lang="en-US" b="1" dirty="0"/>
                </a:p>
              </p:txBody>
            </p:sp>
            <p:sp>
              <p:nvSpPr>
                <p:cNvPr id="94" name="Flowchart: Direct Access Storage 93"/>
                <p:cNvSpPr/>
                <p:nvPr/>
              </p:nvSpPr>
              <p:spPr>
                <a:xfrm>
                  <a:off x="1619672" y="1196752"/>
                  <a:ext cx="648072" cy="432048"/>
                </a:xfrm>
                <a:prstGeom prst="flowChartMagneticDrum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" name="TextBox 83"/>
              <p:cNvSpPr txBox="1"/>
              <p:nvPr/>
            </p:nvSpPr>
            <p:spPr>
              <a:xfrm>
                <a:off x="683568" y="1052736"/>
                <a:ext cx="13681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 smtClean="0">
                    <a:solidFill>
                      <a:srgbClr val="002060"/>
                    </a:solidFill>
                  </a:rPr>
                  <a:t>PDF - Normal</a:t>
                </a:r>
                <a:endParaRPr lang="en-US" b="1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71" name="Group 53"/>
            <p:cNvGrpSpPr/>
            <p:nvPr/>
          </p:nvGrpSpPr>
          <p:grpSpPr>
            <a:xfrm>
              <a:off x="251520" y="1772816"/>
              <a:ext cx="2016224" cy="576064"/>
              <a:chOff x="251520" y="1052736"/>
              <a:chExt cx="2016224" cy="576064"/>
            </a:xfrm>
          </p:grpSpPr>
          <p:grpSp>
            <p:nvGrpSpPr>
              <p:cNvPr id="75" name="Group 37"/>
              <p:cNvGrpSpPr/>
              <p:nvPr/>
            </p:nvGrpSpPr>
            <p:grpSpPr>
              <a:xfrm>
                <a:off x="251520" y="1340768"/>
                <a:ext cx="2016224" cy="288032"/>
                <a:chOff x="323528" y="1196752"/>
                <a:chExt cx="1944216" cy="432048"/>
              </a:xfrm>
            </p:grpSpPr>
            <p:sp>
              <p:nvSpPr>
                <p:cNvPr id="79" name="Flowchart: Direct Access Storage 78"/>
                <p:cNvSpPr/>
                <p:nvPr/>
              </p:nvSpPr>
              <p:spPr>
                <a:xfrm>
                  <a:off x="323528" y="1196752"/>
                  <a:ext cx="648072" cy="432048"/>
                </a:xfrm>
                <a:prstGeom prst="flowChartMagneticDrum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Flowchart: Direct Access Storage 79"/>
                <p:cNvSpPr/>
                <p:nvPr/>
              </p:nvSpPr>
              <p:spPr>
                <a:xfrm>
                  <a:off x="755576" y="1196752"/>
                  <a:ext cx="648072" cy="432048"/>
                </a:xfrm>
                <a:prstGeom prst="flowChartMagneticDrum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lowchart: Direct Access Storage 80"/>
                <p:cNvSpPr/>
                <p:nvPr/>
              </p:nvSpPr>
              <p:spPr>
                <a:xfrm>
                  <a:off x="1187624" y="1196752"/>
                  <a:ext cx="648072" cy="432048"/>
                </a:xfrm>
                <a:prstGeom prst="flowChartMagneticDrum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000" b="1" dirty="0" smtClean="0"/>
                    <a:t>P4</a:t>
                  </a:r>
                  <a:endParaRPr lang="en-US" b="1" dirty="0"/>
                </a:p>
              </p:txBody>
            </p:sp>
            <p:sp>
              <p:nvSpPr>
                <p:cNvPr id="82" name="Flowchart: Direct Access Storage 81"/>
                <p:cNvSpPr/>
                <p:nvPr/>
              </p:nvSpPr>
              <p:spPr>
                <a:xfrm>
                  <a:off x="1619672" y="1196752"/>
                  <a:ext cx="648072" cy="432048"/>
                </a:xfrm>
                <a:prstGeom prst="flowChartMagneticDrum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TextBox 76"/>
              <p:cNvSpPr txBox="1"/>
              <p:nvPr/>
            </p:nvSpPr>
            <p:spPr>
              <a:xfrm>
                <a:off x="683568" y="1052736"/>
                <a:ext cx="13681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 smtClean="0">
                    <a:solidFill>
                      <a:srgbClr val="002060"/>
                    </a:solidFill>
                  </a:rPr>
                  <a:t>PDF - Expedite</a:t>
                </a:r>
                <a:endParaRPr lang="en-US" b="1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95" name="Group 94"/>
          <p:cNvGrpSpPr/>
          <p:nvPr/>
        </p:nvGrpSpPr>
        <p:grpSpPr>
          <a:xfrm>
            <a:off x="323528" y="3501008"/>
            <a:ext cx="2016224" cy="1296144"/>
            <a:chOff x="251520" y="1052736"/>
            <a:chExt cx="2016224" cy="1296144"/>
          </a:xfrm>
        </p:grpSpPr>
        <p:grpSp>
          <p:nvGrpSpPr>
            <p:cNvPr id="96" name="Group 44"/>
            <p:cNvGrpSpPr/>
            <p:nvPr/>
          </p:nvGrpSpPr>
          <p:grpSpPr>
            <a:xfrm>
              <a:off x="251520" y="1052736"/>
              <a:ext cx="2016224" cy="576064"/>
              <a:chOff x="251520" y="1052736"/>
              <a:chExt cx="2016224" cy="576064"/>
            </a:xfrm>
          </p:grpSpPr>
          <p:grpSp>
            <p:nvGrpSpPr>
              <p:cNvPr id="105" name="Group 37"/>
              <p:cNvGrpSpPr/>
              <p:nvPr/>
            </p:nvGrpSpPr>
            <p:grpSpPr>
              <a:xfrm>
                <a:off x="251520" y="1340768"/>
                <a:ext cx="2016224" cy="288032"/>
                <a:chOff x="323528" y="1196752"/>
                <a:chExt cx="1944216" cy="432048"/>
              </a:xfrm>
            </p:grpSpPr>
            <p:sp>
              <p:nvSpPr>
                <p:cNvPr id="107" name="Flowchart: Direct Access Storage 106"/>
                <p:cNvSpPr/>
                <p:nvPr/>
              </p:nvSpPr>
              <p:spPr>
                <a:xfrm>
                  <a:off x="323528" y="1196752"/>
                  <a:ext cx="648072" cy="432048"/>
                </a:xfrm>
                <a:prstGeom prst="flowChartMagneticDrum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Flowchart: Direct Access Storage 107"/>
                <p:cNvSpPr/>
                <p:nvPr/>
              </p:nvSpPr>
              <p:spPr>
                <a:xfrm>
                  <a:off x="755576" y="1196752"/>
                  <a:ext cx="648072" cy="432048"/>
                </a:xfrm>
                <a:prstGeom prst="flowChartMagneticDrum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Flowchart: Direct Access Storage 108"/>
                <p:cNvSpPr/>
                <p:nvPr/>
              </p:nvSpPr>
              <p:spPr>
                <a:xfrm>
                  <a:off x="1187624" y="1196752"/>
                  <a:ext cx="648072" cy="432048"/>
                </a:xfrm>
                <a:prstGeom prst="flowChartMagneticDrum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000" b="1" dirty="0" smtClean="0"/>
                    <a:t>P5</a:t>
                  </a:r>
                  <a:endParaRPr lang="en-US" b="1" dirty="0"/>
                </a:p>
              </p:txBody>
            </p:sp>
            <p:sp>
              <p:nvSpPr>
                <p:cNvPr id="110" name="Flowchart: Direct Access Storage 109"/>
                <p:cNvSpPr/>
                <p:nvPr/>
              </p:nvSpPr>
              <p:spPr>
                <a:xfrm>
                  <a:off x="1619672" y="1196752"/>
                  <a:ext cx="648072" cy="432048"/>
                </a:xfrm>
                <a:prstGeom prst="flowChartMagneticDrum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6" name="TextBox 105"/>
              <p:cNvSpPr txBox="1"/>
              <p:nvPr/>
            </p:nvSpPr>
            <p:spPr>
              <a:xfrm>
                <a:off x="683568" y="1052736"/>
                <a:ext cx="13681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 smtClean="0">
                    <a:solidFill>
                      <a:srgbClr val="002060"/>
                    </a:solidFill>
                  </a:rPr>
                  <a:t>Word - Normal</a:t>
                </a:r>
                <a:endParaRPr lang="en-US" b="1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97" name="Group 53"/>
            <p:cNvGrpSpPr/>
            <p:nvPr/>
          </p:nvGrpSpPr>
          <p:grpSpPr>
            <a:xfrm>
              <a:off x="251520" y="1772816"/>
              <a:ext cx="2016224" cy="576064"/>
              <a:chOff x="251520" y="1052736"/>
              <a:chExt cx="2016224" cy="576064"/>
            </a:xfrm>
          </p:grpSpPr>
          <p:grpSp>
            <p:nvGrpSpPr>
              <p:cNvPr id="99" name="Group 37"/>
              <p:cNvGrpSpPr/>
              <p:nvPr/>
            </p:nvGrpSpPr>
            <p:grpSpPr>
              <a:xfrm>
                <a:off x="251520" y="1340768"/>
                <a:ext cx="2016224" cy="288032"/>
                <a:chOff x="323528" y="1196752"/>
                <a:chExt cx="1944216" cy="432048"/>
              </a:xfrm>
            </p:grpSpPr>
            <p:sp>
              <p:nvSpPr>
                <p:cNvPr id="101" name="Flowchart: Direct Access Storage 100"/>
                <p:cNvSpPr/>
                <p:nvPr/>
              </p:nvSpPr>
              <p:spPr>
                <a:xfrm>
                  <a:off x="323528" y="1196752"/>
                  <a:ext cx="648072" cy="432048"/>
                </a:xfrm>
                <a:prstGeom prst="flowChartMagneticDrum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Flowchart: Direct Access Storage 101"/>
                <p:cNvSpPr/>
                <p:nvPr/>
              </p:nvSpPr>
              <p:spPr>
                <a:xfrm>
                  <a:off x="755576" y="1196752"/>
                  <a:ext cx="648072" cy="432048"/>
                </a:xfrm>
                <a:prstGeom prst="flowChartMagneticDrum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Flowchart: Direct Access Storage 102"/>
                <p:cNvSpPr/>
                <p:nvPr/>
              </p:nvSpPr>
              <p:spPr>
                <a:xfrm>
                  <a:off x="1187624" y="1196752"/>
                  <a:ext cx="648072" cy="432048"/>
                </a:xfrm>
                <a:prstGeom prst="flowChartMagneticDrum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000" b="1" dirty="0" smtClean="0"/>
                    <a:t>P6</a:t>
                  </a:r>
                  <a:endParaRPr lang="en-US" b="1" dirty="0"/>
                </a:p>
              </p:txBody>
            </p:sp>
            <p:sp>
              <p:nvSpPr>
                <p:cNvPr id="104" name="Flowchart: Direct Access Storage 103"/>
                <p:cNvSpPr/>
                <p:nvPr/>
              </p:nvSpPr>
              <p:spPr>
                <a:xfrm>
                  <a:off x="1619672" y="1196752"/>
                  <a:ext cx="648072" cy="432048"/>
                </a:xfrm>
                <a:prstGeom prst="flowChartMagneticDrum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0" name="TextBox 99"/>
              <p:cNvSpPr txBox="1"/>
              <p:nvPr/>
            </p:nvSpPr>
            <p:spPr>
              <a:xfrm>
                <a:off x="683568" y="1052736"/>
                <a:ext cx="13681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 smtClean="0">
                    <a:solidFill>
                      <a:srgbClr val="002060"/>
                    </a:solidFill>
                  </a:rPr>
                  <a:t>Word - Expedite</a:t>
                </a:r>
                <a:endParaRPr lang="en-US" b="1" dirty="0">
                  <a:solidFill>
                    <a:srgbClr val="002060"/>
                  </a:solidFill>
                </a:endParaRPr>
              </a:p>
            </p:txBody>
          </p:sp>
        </p:grpSp>
      </p:grpSp>
      <p:sp>
        <p:nvSpPr>
          <p:cNvPr id="111" name="TextBox 110"/>
          <p:cNvSpPr txBox="1"/>
          <p:nvPr/>
        </p:nvSpPr>
        <p:spPr>
          <a:xfrm>
            <a:off x="323528" y="4797152"/>
            <a:ext cx="1883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--------------------</a:t>
            </a:r>
          </a:p>
          <a:p>
            <a:r>
              <a:rPr lang="en-IN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--------------------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323528" y="5373216"/>
            <a:ext cx="2016224" cy="1296144"/>
            <a:chOff x="251520" y="1052736"/>
            <a:chExt cx="2016224" cy="1296144"/>
          </a:xfrm>
        </p:grpSpPr>
        <p:grpSp>
          <p:nvGrpSpPr>
            <p:cNvPr id="113" name="Group 44"/>
            <p:cNvGrpSpPr/>
            <p:nvPr/>
          </p:nvGrpSpPr>
          <p:grpSpPr>
            <a:xfrm>
              <a:off x="251520" y="1052736"/>
              <a:ext cx="2016224" cy="576064"/>
              <a:chOff x="251520" y="1052736"/>
              <a:chExt cx="2016224" cy="576064"/>
            </a:xfrm>
          </p:grpSpPr>
          <p:grpSp>
            <p:nvGrpSpPr>
              <p:cNvPr id="121" name="Group 37"/>
              <p:cNvGrpSpPr/>
              <p:nvPr/>
            </p:nvGrpSpPr>
            <p:grpSpPr>
              <a:xfrm>
                <a:off x="251520" y="1340768"/>
                <a:ext cx="2016224" cy="288032"/>
                <a:chOff x="323528" y="1196752"/>
                <a:chExt cx="1944216" cy="432048"/>
              </a:xfrm>
            </p:grpSpPr>
            <p:sp>
              <p:nvSpPr>
                <p:cNvPr id="123" name="Flowchart: Direct Access Storage 122"/>
                <p:cNvSpPr/>
                <p:nvPr/>
              </p:nvSpPr>
              <p:spPr>
                <a:xfrm>
                  <a:off x="323528" y="1196752"/>
                  <a:ext cx="648072" cy="432048"/>
                </a:xfrm>
                <a:prstGeom prst="flowChartMagneticDrum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Flowchart: Direct Access Storage 123"/>
                <p:cNvSpPr/>
                <p:nvPr/>
              </p:nvSpPr>
              <p:spPr>
                <a:xfrm>
                  <a:off x="755576" y="1196752"/>
                  <a:ext cx="648072" cy="432048"/>
                </a:xfrm>
                <a:prstGeom prst="flowChartMagneticDrum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Flowchart: Direct Access Storage 124"/>
                <p:cNvSpPr/>
                <p:nvPr/>
              </p:nvSpPr>
              <p:spPr>
                <a:xfrm>
                  <a:off x="1087327" y="1196752"/>
                  <a:ext cx="833235" cy="432048"/>
                </a:xfrm>
                <a:prstGeom prst="flowChartMagneticDrum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000" b="1" dirty="0" smtClean="0"/>
                    <a:t>P14</a:t>
                  </a:r>
                  <a:endParaRPr lang="en-US" b="1" dirty="0"/>
                </a:p>
              </p:txBody>
            </p:sp>
            <p:sp>
              <p:nvSpPr>
                <p:cNvPr id="126" name="Flowchart: Direct Access Storage 125"/>
                <p:cNvSpPr/>
                <p:nvPr/>
              </p:nvSpPr>
              <p:spPr>
                <a:xfrm>
                  <a:off x="1619672" y="1196752"/>
                  <a:ext cx="648072" cy="432048"/>
                </a:xfrm>
                <a:prstGeom prst="flowChartMagneticDrum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2" name="TextBox 121"/>
              <p:cNvSpPr txBox="1"/>
              <p:nvPr/>
            </p:nvSpPr>
            <p:spPr>
              <a:xfrm>
                <a:off x="683568" y="1052736"/>
                <a:ext cx="13681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 smtClean="0">
                    <a:solidFill>
                      <a:srgbClr val="002060"/>
                    </a:solidFill>
                  </a:rPr>
                  <a:t>HTML- Normal</a:t>
                </a:r>
                <a:endParaRPr lang="en-US" b="1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14" name="Group 53"/>
            <p:cNvGrpSpPr/>
            <p:nvPr/>
          </p:nvGrpSpPr>
          <p:grpSpPr>
            <a:xfrm>
              <a:off x="251520" y="1772816"/>
              <a:ext cx="2016224" cy="576064"/>
              <a:chOff x="251520" y="1052736"/>
              <a:chExt cx="2016224" cy="576064"/>
            </a:xfrm>
          </p:grpSpPr>
          <p:grpSp>
            <p:nvGrpSpPr>
              <p:cNvPr id="115" name="Group 37"/>
              <p:cNvGrpSpPr/>
              <p:nvPr/>
            </p:nvGrpSpPr>
            <p:grpSpPr>
              <a:xfrm>
                <a:off x="251520" y="1340768"/>
                <a:ext cx="2016224" cy="288032"/>
                <a:chOff x="323528" y="1196752"/>
                <a:chExt cx="1944216" cy="432048"/>
              </a:xfrm>
            </p:grpSpPr>
            <p:sp>
              <p:nvSpPr>
                <p:cNvPr id="117" name="Flowchart: Direct Access Storage 116"/>
                <p:cNvSpPr/>
                <p:nvPr/>
              </p:nvSpPr>
              <p:spPr>
                <a:xfrm>
                  <a:off x="323528" y="1196752"/>
                  <a:ext cx="648072" cy="432048"/>
                </a:xfrm>
                <a:prstGeom prst="flowChartMagneticDrum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Flowchart: Direct Access Storage 117"/>
                <p:cNvSpPr/>
                <p:nvPr/>
              </p:nvSpPr>
              <p:spPr>
                <a:xfrm>
                  <a:off x="755576" y="1196752"/>
                  <a:ext cx="648072" cy="432048"/>
                </a:xfrm>
                <a:prstGeom prst="flowChartMagneticDrum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Flowchart: Direct Access Storage 118"/>
                <p:cNvSpPr/>
                <p:nvPr/>
              </p:nvSpPr>
              <p:spPr>
                <a:xfrm>
                  <a:off x="1087327" y="1196752"/>
                  <a:ext cx="833235" cy="432048"/>
                </a:xfrm>
                <a:prstGeom prst="flowChartMagneticDrum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000" b="1" dirty="0" smtClean="0"/>
                    <a:t>P14</a:t>
                  </a:r>
                  <a:endParaRPr lang="en-US" b="1" dirty="0"/>
                </a:p>
              </p:txBody>
            </p:sp>
            <p:sp>
              <p:nvSpPr>
                <p:cNvPr id="120" name="Flowchart: Direct Access Storage 119"/>
                <p:cNvSpPr/>
                <p:nvPr/>
              </p:nvSpPr>
              <p:spPr>
                <a:xfrm>
                  <a:off x="1619672" y="1196752"/>
                  <a:ext cx="648072" cy="432048"/>
                </a:xfrm>
                <a:prstGeom prst="flowChartMagneticDrum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683568" y="1052736"/>
                <a:ext cx="13681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 smtClean="0">
                    <a:solidFill>
                      <a:srgbClr val="002060"/>
                    </a:solidFill>
                  </a:rPr>
                  <a:t>HTML- Expedite</a:t>
                </a:r>
                <a:endParaRPr lang="en-US" b="1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147" name="Group 146"/>
          <p:cNvGrpSpPr/>
          <p:nvPr/>
        </p:nvGrpSpPr>
        <p:grpSpPr>
          <a:xfrm>
            <a:off x="3347864" y="908720"/>
            <a:ext cx="1512168" cy="5904656"/>
            <a:chOff x="3347864" y="908720"/>
            <a:chExt cx="1512168" cy="5904656"/>
          </a:xfrm>
        </p:grpSpPr>
        <p:sp>
          <p:nvSpPr>
            <p:cNvPr id="127" name="Rounded Rectangle 126"/>
            <p:cNvSpPr/>
            <p:nvPr/>
          </p:nvSpPr>
          <p:spPr>
            <a:xfrm>
              <a:off x="3347864" y="908720"/>
              <a:ext cx="1512168" cy="590465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635896" y="1124744"/>
              <a:ext cx="936104" cy="93610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Excel</a:t>
              </a:r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635896" y="2492896"/>
              <a:ext cx="936104" cy="93610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PDF</a:t>
              </a: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635896" y="3861048"/>
              <a:ext cx="936104" cy="93610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Word</a:t>
              </a:r>
              <a:endParaRPr lang="en-US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635896" y="5733256"/>
              <a:ext cx="936104" cy="93610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HTML</a:t>
              </a:r>
              <a:endParaRPr lang="en-US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2339752" y="1196752"/>
            <a:ext cx="1296144" cy="720080"/>
            <a:chOff x="2339752" y="1196752"/>
            <a:chExt cx="1296144" cy="720080"/>
          </a:xfrm>
        </p:grpSpPr>
        <p:cxnSp>
          <p:nvCxnSpPr>
            <p:cNvPr id="91" name="Straight Arrow Connector 90"/>
            <p:cNvCxnSpPr>
              <a:endCxn id="37" idx="4"/>
            </p:cNvCxnSpPr>
            <p:nvPr/>
          </p:nvCxnSpPr>
          <p:spPr>
            <a:xfrm flipH="1">
              <a:off x="2339752" y="1196752"/>
              <a:ext cx="1296144" cy="0"/>
            </a:xfrm>
            <a:prstGeom prst="straightConnector1">
              <a:avLst/>
            </a:prstGeom>
            <a:ln w="50800">
              <a:solidFill>
                <a:srgbClr val="FFC000"/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flipH="1">
              <a:off x="2339752" y="1916832"/>
              <a:ext cx="1296144" cy="0"/>
            </a:xfrm>
            <a:prstGeom prst="straightConnector1">
              <a:avLst/>
            </a:prstGeom>
            <a:ln w="50800">
              <a:solidFill>
                <a:srgbClr val="FFC000"/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/>
          <p:cNvGrpSpPr/>
          <p:nvPr/>
        </p:nvGrpSpPr>
        <p:grpSpPr>
          <a:xfrm>
            <a:off x="2339752" y="2564904"/>
            <a:ext cx="1296144" cy="720080"/>
            <a:chOff x="2339752" y="1196752"/>
            <a:chExt cx="1296144" cy="720080"/>
          </a:xfrm>
        </p:grpSpPr>
        <p:cxnSp>
          <p:nvCxnSpPr>
            <p:cNvPr id="138" name="Straight Arrow Connector 137"/>
            <p:cNvCxnSpPr/>
            <p:nvPr/>
          </p:nvCxnSpPr>
          <p:spPr>
            <a:xfrm flipH="1">
              <a:off x="2339752" y="1196752"/>
              <a:ext cx="1296144" cy="0"/>
            </a:xfrm>
            <a:prstGeom prst="straightConnector1">
              <a:avLst/>
            </a:prstGeom>
            <a:ln w="50800">
              <a:solidFill>
                <a:schemeClr val="accent4"/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 flipH="1">
              <a:off x="2339752" y="1916832"/>
              <a:ext cx="1296144" cy="0"/>
            </a:xfrm>
            <a:prstGeom prst="straightConnector1">
              <a:avLst/>
            </a:prstGeom>
            <a:ln w="50800">
              <a:solidFill>
                <a:schemeClr val="accent4"/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2339752" y="3933056"/>
            <a:ext cx="1296144" cy="720080"/>
            <a:chOff x="2339752" y="1196752"/>
            <a:chExt cx="1296144" cy="720080"/>
          </a:xfrm>
        </p:grpSpPr>
        <p:cxnSp>
          <p:nvCxnSpPr>
            <p:cNvPr id="141" name="Straight Arrow Connector 140"/>
            <p:cNvCxnSpPr/>
            <p:nvPr/>
          </p:nvCxnSpPr>
          <p:spPr>
            <a:xfrm flipH="1">
              <a:off x="2339752" y="1196752"/>
              <a:ext cx="1296144" cy="0"/>
            </a:xfrm>
            <a:prstGeom prst="straightConnector1">
              <a:avLst/>
            </a:prstGeom>
            <a:ln w="50800">
              <a:solidFill>
                <a:schemeClr val="accent4"/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H="1">
              <a:off x="2339752" y="1916832"/>
              <a:ext cx="1296144" cy="0"/>
            </a:xfrm>
            <a:prstGeom prst="straightConnector1">
              <a:avLst/>
            </a:prstGeom>
            <a:ln w="50800">
              <a:solidFill>
                <a:schemeClr val="accent4"/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>
            <a:off x="2339752" y="5805264"/>
            <a:ext cx="1296144" cy="720080"/>
            <a:chOff x="2339752" y="1196752"/>
            <a:chExt cx="1296144" cy="720080"/>
          </a:xfrm>
        </p:grpSpPr>
        <p:cxnSp>
          <p:nvCxnSpPr>
            <p:cNvPr id="144" name="Straight Arrow Connector 143"/>
            <p:cNvCxnSpPr/>
            <p:nvPr/>
          </p:nvCxnSpPr>
          <p:spPr>
            <a:xfrm flipH="1">
              <a:off x="2339752" y="1196752"/>
              <a:ext cx="1296144" cy="0"/>
            </a:xfrm>
            <a:prstGeom prst="straightConnector1">
              <a:avLst/>
            </a:prstGeom>
            <a:ln w="50800">
              <a:solidFill>
                <a:schemeClr val="accent4"/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flipH="1">
              <a:off x="2339752" y="1916832"/>
              <a:ext cx="1296144" cy="0"/>
            </a:xfrm>
            <a:prstGeom prst="straightConnector1">
              <a:avLst/>
            </a:prstGeom>
            <a:ln w="50800">
              <a:solidFill>
                <a:schemeClr val="accent4"/>
              </a:solidFill>
              <a:prstDash val="sys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/>
          <p:cNvSpPr txBox="1"/>
          <p:nvPr/>
        </p:nvSpPr>
        <p:spPr>
          <a:xfrm>
            <a:off x="3635897" y="4941168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---------</a:t>
            </a:r>
          </a:p>
          <a:p>
            <a:r>
              <a:rPr lang="en-IN" b="1" dirty="0" smtClean="0">
                <a:solidFill>
                  <a:srgbClr val="002060"/>
                </a:solidFill>
              </a:rPr>
              <a:t>---------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456384" y="2132856"/>
            <a:ext cx="1547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KAFKA Consumers</a:t>
            </a:r>
            <a:endParaRPr lang="en-US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347864" y="3501008"/>
            <a:ext cx="1547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KAFKA Consumers</a:t>
            </a:r>
            <a:endParaRPr lang="en-US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3347864" y="5445224"/>
            <a:ext cx="1547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KAFKA Consumers</a:t>
            </a:r>
            <a:endParaRPr lang="en-US" sz="1200" dirty="0"/>
          </a:p>
        </p:txBody>
      </p:sp>
      <p:grpSp>
        <p:nvGrpSpPr>
          <p:cNvPr id="156" name="Group 155"/>
          <p:cNvGrpSpPr/>
          <p:nvPr/>
        </p:nvGrpSpPr>
        <p:grpSpPr>
          <a:xfrm>
            <a:off x="4572000" y="1340768"/>
            <a:ext cx="2736304" cy="576064"/>
            <a:chOff x="4572000" y="1340768"/>
            <a:chExt cx="2736304" cy="576064"/>
          </a:xfrm>
        </p:grpSpPr>
        <p:sp>
          <p:nvSpPr>
            <p:cNvPr id="152" name="Rectangle 151"/>
            <p:cNvSpPr/>
            <p:nvPr/>
          </p:nvSpPr>
          <p:spPr>
            <a:xfrm>
              <a:off x="5292080" y="1340768"/>
              <a:ext cx="2016224" cy="5760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rgbClr val="002060"/>
                  </a:solidFill>
                </a:rPr>
                <a:t>Excel File Reader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154" name="Straight Arrow Connector 153"/>
            <p:cNvCxnSpPr>
              <a:endCxn id="152" idx="1"/>
            </p:cNvCxnSpPr>
            <p:nvPr/>
          </p:nvCxnSpPr>
          <p:spPr>
            <a:xfrm>
              <a:off x="4572000" y="1628800"/>
              <a:ext cx="720080" cy="0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4572000" y="2708920"/>
            <a:ext cx="2736304" cy="576064"/>
            <a:chOff x="4572000" y="1340768"/>
            <a:chExt cx="2736304" cy="576064"/>
          </a:xfrm>
        </p:grpSpPr>
        <p:sp>
          <p:nvSpPr>
            <p:cNvPr id="158" name="Rectangle 157"/>
            <p:cNvSpPr/>
            <p:nvPr/>
          </p:nvSpPr>
          <p:spPr>
            <a:xfrm>
              <a:off x="5292080" y="1340768"/>
              <a:ext cx="2016224" cy="5760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rgbClr val="002060"/>
                  </a:solidFill>
                </a:rPr>
                <a:t>PDF File Reader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159" name="Straight Arrow Connector 158"/>
            <p:cNvCxnSpPr>
              <a:endCxn id="158" idx="1"/>
            </p:cNvCxnSpPr>
            <p:nvPr/>
          </p:nvCxnSpPr>
          <p:spPr>
            <a:xfrm>
              <a:off x="4572000" y="1628800"/>
              <a:ext cx="720080" cy="0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4572000" y="4005064"/>
            <a:ext cx="2736304" cy="576064"/>
            <a:chOff x="4572000" y="1340768"/>
            <a:chExt cx="2736304" cy="576064"/>
          </a:xfrm>
        </p:grpSpPr>
        <p:sp>
          <p:nvSpPr>
            <p:cNvPr id="161" name="Rectangle 160"/>
            <p:cNvSpPr/>
            <p:nvPr/>
          </p:nvSpPr>
          <p:spPr>
            <a:xfrm>
              <a:off x="5292080" y="1340768"/>
              <a:ext cx="2016224" cy="5760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rgbClr val="002060"/>
                  </a:solidFill>
                </a:rPr>
                <a:t>Word File Reader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162" name="Straight Arrow Connector 161"/>
            <p:cNvCxnSpPr>
              <a:endCxn id="161" idx="1"/>
            </p:cNvCxnSpPr>
            <p:nvPr/>
          </p:nvCxnSpPr>
          <p:spPr>
            <a:xfrm>
              <a:off x="4572000" y="1628800"/>
              <a:ext cx="720080" cy="0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63" name="Group 162"/>
          <p:cNvGrpSpPr/>
          <p:nvPr/>
        </p:nvGrpSpPr>
        <p:grpSpPr>
          <a:xfrm>
            <a:off x="4572000" y="5949280"/>
            <a:ext cx="2736304" cy="576064"/>
            <a:chOff x="4572000" y="1340768"/>
            <a:chExt cx="2736304" cy="576064"/>
          </a:xfrm>
        </p:grpSpPr>
        <p:sp>
          <p:nvSpPr>
            <p:cNvPr id="164" name="Rectangle 163"/>
            <p:cNvSpPr/>
            <p:nvPr/>
          </p:nvSpPr>
          <p:spPr>
            <a:xfrm>
              <a:off x="5292080" y="1340768"/>
              <a:ext cx="2016224" cy="5760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HTML </a:t>
              </a:r>
              <a:r>
                <a:rPr lang="en-IN" dirty="0" smtClean="0">
                  <a:solidFill>
                    <a:srgbClr val="002060"/>
                  </a:solidFill>
                </a:rPr>
                <a:t>File Reader</a:t>
              </a:r>
              <a:endParaRPr lang="en-US" dirty="0"/>
            </a:p>
          </p:txBody>
        </p:sp>
        <p:cxnSp>
          <p:nvCxnSpPr>
            <p:cNvPr id="165" name="Straight Arrow Connector 164"/>
            <p:cNvCxnSpPr>
              <a:endCxn id="164" idx="1"/>
            </p:cNvCxnSpPr>
            <p:nvPr/>
          </p:nvCxnSpPr>
          <p:spPr>
            <a:xfrm>
              <a:off x="4572000" y="1628800"/>
              <a:ext cx="720080" cy="0"/>
            </a:xfrm>
            <a:prstGeom prst="straightConnector1">
              <a:avLst/>
            </a:prstGeom>
            <a:ln w="63500">
              <a:solidFill>
                <a:srgbClr val="002060"/>
              </a:solidFill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66" name="TextBox 165"/>
          <p:cNvSpPr txBox="1"/>
          <p:nvPr/>
        </p:nvSpPr>
        <p:spPr>
          <a:xfrm>
            <a:off x="5364088" y="4653136"/>
            <a:ext cx="1883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--------------------</a:t>
            </a:r>
          </a:p>
          <a:p>
            <a:r>
              <a:rPr lang="en-IN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--------------------</a:t>
            </a:r>
          </a:p>
          <a:p>
            <a:r>
              <a:rPr lang="en-IN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--------------------</a:t>
            </a:r>
          </a:p>
          <a:p>
            <a:r>
              <a:rPr lang="en-IN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--------------------</a:t>
            </a:r>
          </a:p>
        </p:txBody>
      </p:sp>
      <p:cxnSp>
        <p:nvCxnSpPr>
          <p:cNvPr id="169" name="Straight Arrow Connector 168"/>
          <p:cNvCxnSpPr>
            <a:stCxn id="152" idx="3"/>
          </p:cNvCxnSpPr>
          <p:nvPr/>
        </p:nvCxnSpPr>
        <p:spPr>
          <a:xfrm>
            <a:off x="7308304" y="1628800"/>
            <a:ext cx="864096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8" idx="3"/>
          </p:cNvCxnSpPr>
          <p:nvPr/>
        </p:nvCxnSpPr>
        <p:spPr>
          <a:xfrm>
            <a:off x="7308304" y="2996952"/>
            <a:ext cx="864096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7323734" y="4293096"/>
            <a:ext cx="848666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64" idx="3"/>
          </p:cNvCxnSpPr>
          <p:nvPr/>
        </p:nvCxnSpPr>
        <p:spPr>
          <a:xfrm>
            <a:off x="7308304" y="6237312"/>
            <a:ext cx="864096" cy="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7092280" y="5301208"/>
            <a:ext cx="1080120" cy="0"/>
          </a:xfrm>
          <a:prstGeom prst="straightConnector1">
            <a:avLst/>
          </a:prstGeom>
          <a:ln>
            <a:solidFill>
              <a:srgbClr val="FFFF00"/>
            </a:solidFill>
            <a:prstDash val="sys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8532440" y="548680"/>
            <a:ext cx="55618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chemeClr val="bg2"/>
                </a:solidFill>
              </a:rPr>
              <a:t>D</a:t>
            </a:r>
          </a:p>
          <a:p>
            <a:r>
              <a:rPr lang="en-IN" sz="2800" b="1" dirty="0" smtClean="0">
                <a:solidFill>
                  <a:schemeClr val="bg2"/>
                </a:solidFill>
              </a:rPr>
              <a:t>A</a:t>
            </a:r>
          </a:p>
          <a:p>
            <a:r>
              <a:rPr lang="en-IN" sz="2800" b="1" dirty="0" smtClean="0">
                <a:solidFill>
                  <a:schemeClr val="bg2"/>
                </a:solidFill>
              </a:rPr>
              <a:t>T</a:t>
            </a:r>
          </a:p>
          <a:p>
            <a:r>
              <a:rPr lang="en-IN" sz="2800" b="1" dirty="0" smtClean="0">
                <a:solidFill>
                  <a:schemeClr val="bg2"/>
                </a:solidFill>
              </a:rPr>
              <a:t>A</a:t>
            </a:r>
          </a:p>
          <a:p>
            <a:endParaRPr lang="en-IN" sz="2800" b="1" dirty="0">
              <a:solidFill>
                <a:schemeClr val="bg2"/>
              </a:solidFill>
            </a:endParaRPr>
          </a:p>
          <a:p>
            <a:r>
              <a:rPr lang="en-IN" sz="2800" b="1" dirty="0" smtClean="0">
                <a:solidFill>
                  <a:schemeClr val="bg2"/>
                </a:solidFill>
              </a:rPr>
              <a:t>E</a:t>
            </a:r>
          </a:p>
          <a:p>
            <a:r>
              <a:rPr lang="en-IN" sz="2800" b="1" dirty="0" smtClean="0">
                <a:solidFill>
                  <a:schemeClr val="bg2"/>
                </a:solidFill>
              </a:rPr>
              <a:t>X</a:t>
            </a:r>
          </a:p>
          <a:p>
            <a:r>
              <a:rPr lang="en-IN" sz="2800" b="1" dirty="0" smtClean="0">
                <a:solidFill>
                  <a:schemeClr val="bg2"/>
                </a:solidFill>
              </a:rPr>
              <a:t>T</a:t>
            </a:r>
          </a:p>
          <a:p>
            <a:r>
              <a:rPr lang="en-IN" sz="2800" b="1" dirty="0" smtClean="0">
                <a:solidFill>
                  <a:schemeClr val="bg2"/>
                </a:solidFill>
              </a:rPr>
              <a:t>R</a:t>
            </a:r>
          </a:p>
          <a:p>
            <a:r>
              <a:rPr lang="en-IN" sz="2800" b="1" dirty="0" smtClean="0">
                <a:solidFill>
                  <a:schemeClr val="bg2"/>
                </a:solidFill>
              </a:rPr>
              <a:t>A</a:t>
            </a:r>
          </a:p>
          <a:p>
            <a:r>
              <a:rPr lang="en-IN" sz="2800" b="1" dirty="0" smtClean="0">
                <a:solidFill>
                  <a:schemeClr val="bg2"/>
                </a:solidFill>
              </a:rPr>
              <a:t>C</a:t>
            </a:r>
          </a:p>
          <a:p>
            <a:r>
              <a:rPr lang="en-IN" sz="2800" b="1" dirty="0" smtClean="0">
                <a:solidFill>
                  <a:schemeClr val="bg2"/>
                </a:solidFill>
              </a:rPr>
              <a:t>T</a:t>
            </a:r>
          </a:p>
          <a:p>
            <a:r>
              <a:rPr lang="en-IN" sz="2800" b="1" dirty="0" smtClean="0">
                <a:solidFill>
                  <a:schemeClr val="bg2"/>
                </a:solidFill>
              </a:rPr>
              <a:t>O</a:t>
            </a:r>
          </a:p>
          <a:p>
            <a:r>
              <a:rPr lang="en-IN" sz="2800" b="1" dirty="0">
                <a:solidFill>
                  <a:schemeClr val="bg2"/>
                </a:solidFill>
              </a:rPr>
              <a:t>R</a:t>
            </a:r>
            <a:endParaRPr lang="en-US" sz="2800" b="1" dirty="0">
              <a:solidFill>
                <a:schemeClr val="bg2"/>
              </a:solidFill>
            </a:endParaRPr>
          </a:p>
        </p:txBody>
      </p:sp>
      <p:cxnSp>
        <p:nvCxnSpPr>
          <p:cNvPr id="218" name="Straight Arrow Connector 217"/>
          <p:cNvCxnSpPr/>
          <p:nvPr/>
        </p:nvCxnSpPr>
        <p:spPr>
          <a:xfrm>
            <a:off x="7092280" y="5517232"/>
            <a:ext cx="1080120" cy="0"/>
          </a:xfrm>
          <a:prstGeom prst="straightConnector1">
            <a:avLst/>
          </a:prstGeom>
          <a:ln>
            <a:solidFill>
              <a:srgbClr val="FFFF00"/>
            </a:solidFill>
            <a:prstDash val="sys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7092280" y="5085184"/>
            <a:ext cx="1080120" cy="0"/>
          </a:xfrm>
          <a:prstGeom prst="straightConnector1">
            <a:avLst/>
          </a:prstGeom>
          <a:ln>
            <a:solidFill>
              <a:srgbClr val="FFFF00"/>
            </a:solidFill>
            <a:prstDash val="sys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7308304" y="1700808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Handler</a:t>
            </a:r>
            <a:endParaRPr lang="en-US" dirty="0"/>
          </a:p>
        </p:txBody>
      </p:sp>
      <p:sp>
        <p:nvSpPr>
          <p:cNvPr id="222" name="TextBox 221"/>
          <p:cNvSpPr txBox="1"/>
          <p:nvPr/>
        </p:nvSpPr>
        <p:spPr>
          <a:xfrm>
            <a:off x="7308304" y="3068960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Handler</a:t>
            </a:r>
            <a:endParaRPr lang="en-US" dirty="0"/>
          </a:p>
        </p:txBody>
      </p:sp>
      <p:sp>
        <p:nvSpPr>
          <p:cNvPr id="223" name="TextBox 222"/>
          <p:cNvSpPr txBox="1"/>
          <p:nvPr/>
        </p:nvSpPr>
        <p:spPr>
          <a:xfrm>
            <a:off x="7308304" y="6309320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Handler</a:t>
            </a:r>
            <a:endParaRPr lang="en-US" dirty="0"/>
          </a:p>
        </p:txBody>
      </p:sp>
      <p:sp>
        <p:nvSpPr>
          <p:cNvPr id="224" name="TextBox 223"/>
          <p:cNvSpPr txBox="1"/>
          <p:nvPr/>
        </p:nvSpPr>
        <p:spPr>
          <a:xfrm>
            <a:off x="7308304" y="4365104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Handler</a:t>
            </a:r>
            <a:endParaRPr lang="en-US" dirty="0"/>
          </a:p>
        </p:txBody>
      </p:sp>
      <p:sp>
        <p:nvSpPr>
          <p:cNvPr id="226" name="TextBox 225"/>
          <p:cNvSpPr txBox="1"/>
          <p:nvPr/>
        </p:nvSpPr>
        <p:spPr>
          <a:xfrm>
            <a:off x="7308304" y="5589240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rgbClr val="FFFF00"/>
                </a:solidFill>
              </a:rPr>
              <a:t>Handler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3610744" cy="51667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DATA EXTRACTOR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1052736"/>
            <a:ext cx="6984776" cy="5256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20688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Data Executor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64088" y="1268760"/>
            <a:ext cx="1728192" cy="46085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bg1"/>
                </a:solidFill>
              </a:rPr>
              <a:t>Data Input Template Parser Engine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7544" y="1196752"/>
            <a:ext cx="2088232" cy="6480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accent3">
                    <a:lumMod val="50000"/>
                  </a:schemeClr>
                </a:solidFill>
              </a:rPr>
              <a:t>Custom Data Provider </a:t>
            </a:r>
          </a:p>
          <a:p>
            <a:pPr algn="ctr"/>
            <a:r>
              <a:rPr lang="en-IN" sz="1400" b="1" dirty="0" smtClean="0">
                <a:solidFill>
                  <a:schemeClr val="accent3">
                    <a:lumMod val="50000"/>
                  </a:schemeClr>
                </a:solidFill>
              </a:rPr>
              <a:t>Input Template 1</a:t>
            </a:r>
            <a:endParaRPr 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03848" y="1268760"/>
            <a:ext cx="1584176" cy="46085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</a:rPr>
              <a:t>Enumerated Data Provider</a:t>
            </a:r>
          </a:p>
          <a:p>
            <a:pPr algn="ctr"/>
            <a:endParaRPr lang="en-IN" sz="12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IN" sz="1200" b="1" dirty="0" smtClean="0">
                <a:solidFill>
                  <a:srgbClr val="FF0000"/>
                </a:solidFill>
              </a:rPr>
              <a:t>Word/Excel/PDF..</a:t>
            </a:r>
          </a:p>
          <a:p>
            <a:pPr algn="ctr"/>
            <a:endParaRPr lang="en-IN" sz="12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IN" sz="1200" b="1" dirty="0" smtClean="0">
                <a:solidFill>
                  <a:schemeClr val="accent3">
                    <a:lumMod val="50000"/>
                  </a:schemeClr>
                </a:solidFill>
              </a:rPr>
              <a:t>Input Template 1</a:t>
            </a:r>
          </a:p>
          <a:p>
            <a:pPr algn="ctr"/>
            <a:r>
              <a:rPr lang="en-IN" sz="1200" b="1" dirty="0" smtClean="0">
                <a:solidFill>
                  <a:schemeClr val="accent3">
                    <a:lumMod val="50000"/>
                  </a:schemeClr>
                </a:solidFill>
              </a:rPr>
              <a:t>Input Template 2</a:t>
            </a:r>
            <a:endParaRPr lang="en-IN" sz="12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IN" sz="1200" b="1" dirty="0" smtClean="0">
                <a:solidFill>
                  <a:schemeClr val="accent3">
                    <a:lumMod val="50000"/>
                  </a:schemeClr>
                </a:solidFill>
              </a:rPr>
              <a:t>Input Template </a:t>
            </a:r>
            <a:r>
              <a:rPr lang="en-IN" sz="1200" b="1" dirty="0" smtClean="0">
                <a:solidFill>
                  <a:schemeClr val="accent3">
                    <a:lumMod val="50000"/>
                  </a:schemeClr>
                </a:solidFill>
              </a:rPr>
              <a:t>3</a:t>
            </a:r>
          </a:p>
          <a:p>
            <a:pPr algn="ctr"/>
            <a:r>
              <a:rPr lang="en-IN" sz="1200" b="1" dirty="0" smtClean="0">
                <a:solidFill>
                  <a:schemeClr val="accent3">
                    <a:lumMod val="50000"/>
                  </a:schemeClr>
                </a:solidFill>
              </a:rPr>
              <a:t>Input Template </a:t>
            </a:r>
            <a:r>
              <a:rPr lang="en-IN" sz="1200" b="1" dirty="0" smtClean="0">
                <a:solidFill>
                  <a:schemeClr val="accent3">
                    <a:lumMod val="50000"/>
                  </a:schemeClr>
                </a:solidFill>
              </a:rPr>
              <a:t>4</a:t>
            </a:r>
            <a:endParaRPr lang="en-IN" sz="12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endParaRPr lang="en-IN" sz="12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IN" sz="1200" b="1" dirty="0" smtClean="0">
                <a:solidFill>
                  <a:schemeClr val="accent3">
                    <a:lumMod val="50000"/>
                  </a:schemeClr>
                </a:solidFill>
              </a:rPr>
              <a:t>--------------</a:t>
            </a:r>
          </a:p>
          <a:p>
            <a:pPr algn="ctr"/>
            <a:r>
              <a:rPr lang="en-IN" sz="1200" b="1" dirty="0" smtClean="0">
                <a:solidFill>
                  <a:schemeClr val="accent3">
                    <a:lumMod val="50000"/>
                  </a:schemeClr>
                </a:solidFill>
              </a:rPr>
              <a:t>--------------</a:t>
            </a:r>
          </a:p>
          <a:p>
            <a:pPr algn="ctr"/>
            <a:r>
              <a:rPr lang="en-IN" sz="1200" b="1" dirty="0" smtClean="0">
                <a:solidFill>
                  <a:schemeClr val="accent3">
                    <a:lumMod val="50000"/>
                  </a:schemeClr>
                </a:solidFill>
              </a:rPr>
              <a:t>--------------</a:t>
            </a:r>
          </a:p>
          <a:p>
            <a:pPr algn="ctr"/>
            <a:r>
              <a:rPr lang="en-IN" sz="1200" b="1" dirty="0" smtClean="0">
                <a:solidFill>
                  <a:schemeClr val="accent3">
                    <a:lumMod val="50000"/>
                  </a:schemeClr>
                </a:solidFill>
              </a:rPr>
              <a:t>--------------</a:t>
            </a:r>
          </a:p>
          <a:p>
            <a:pPr algn="ctr"/>
            <a:r>
              <a:rPr lang="en-IN" sz="1200" b="1" dirty="0" smtClean="0">
                <a:solidFill>
                  <a:schemeClr val="accent3">
                    <a:lumMod val="50000"/>
                  </a:schemeClr>
                </a:solidFill>
              </a:rPr>
              <a:t>--------------</a:t>
            </a:r>
          </a:p>
          <a:p>
            <a:pPr algn="ctr"/>
            <a:r>
              <a:rPr lang="en-IN" sz="1200" b="1" dirty="0" smtClean="0">
                <a:solidFill>
                  <a:schemeClr val="accent3">
                    <a:lumMod val="50000"/>
                  </a:schemeClr>
                </a:solidFill>
              </a:rPr>
              <a:t>--------------</a:t>
            </a:r>
          </a:p>
          <a:p>
            <a:pPr algn="ctr"/>
            <a:r>
              <a:rPr lang="en-IN" sz="1200" b="1" dirty="0" smtClean="0">
                <a:solidFill>
                  <a:schemeClr val="accent3">
                    <a:lumMod val="50000"/>
                  </a:schemeClr>
                </a:solidFill>
              </a:rPr>
              <a:t>--------------</a:t>
            </a:r>
          </a:p>
          <a:p>
            <a:pPr algn="ctr"/>
            <a:r>
              <a:rPr lang="en-IN" sz="1200" b="1" dirty="0" smtClean="0">
                <a:solidFill>
                  <a:schemeClr val="accent3">
                    <a:lumMod val="50000"/>
                  </a:schemeClr>
                </a:solidFill>
              </a:rPr>
              <a:t>--------------</a:t>
            </a:r>
          </a:p>
          <a:p>
            <a:pPr algn="ctr"/>
            <a:r>
              <a:rPr lang="en-IN" sz="1200" b="1" dirty="0" smtClean="0">
                <a:solidFill>
                  <a:schemeClr val="accent3">
                    <a:lumMod val="50000"/>
                  </a:schemeClr>
                </a:solidFill>
              </a:rPr>
              <a:t>--------------</a:t>
            </a:r>
          </a:p>
          <a:p>
            <a:pPr algn="ctr"/>
            <a:r>
              <a:rPr lang="en-IN" sz="1200" b="1" dirty="0" smtClean="0">
                <a:solidFill>
                  <a:schemeClr val="accent3">
                    <a:lumMod val="50000"/>
                  </a:schemeClr>
                </a:solidFill>
              </a:rPr>
              <a:t>Input Template </a:t>
            </a:r>
            <a:r>
              <a:rPr lang="en-IN" sz="1200" b="1" dirty="0" smtClean="0">
                <a:solidFill>
                  <a:schemeClr val="accent3">
                    <a:lumMod val="50000"/>
                  </a:schemeClr>
                </a:solidFill>
              </a:rPr>
              <a:t>n</a:t>
            </a:r>
            <a:endParaRPr lang="en-US" sz="12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endParaRPr 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Flowchart: Magnetic Disk 15"/>
          <p:cNvSpPr/>
          <p:nvPr/>
        </p:nvSpPr>
        <p:spPr>
          <a:xfrm>
            <a:off x="8244408" y="3140968"/>
            <a:ext cx="792087" cy="864096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Data DB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endCxn id="16" idx="2"/>
          </p:cNvCxnSpPr>
          <p:nvPr/>
        </p:nvCxnSpPr>
        <p:spPr>
          <a:xfrm>
            <a:off x="7092280" y="3573016"/>
            <a:ext cx="1152128" cy="0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67544" y="1988840"/>
            <a:ext cx="2088232" cy="6480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accent3">
                    <a:lumMod val="50000"/>
                  </a:schemeClr>
                </a:solidFill>
              </a:rPr>
              <a:t>Custom Data Provider </a:t>
            </a:r>
          </a:p>
          <a:p>
            <a:pPr algn="ctr"/>
            <a:r>
              <a:rPr lang="en-IN" sz="1400" b="1" dirty="0" smtClean="0">
                <a:solidFill>
                  <a:schemeClr val="accent3">
                    <a:lumMod val="50000"/>
                  </a:schemeClr>
                </a:solidFill>
              </a:rPr>
              <a:t>Input Template 2</a:t>
            </a:r>
            <a:endParaRPr 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67544" y="2780928"/>
            <a:ext cx="2088232" cy="6480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accent3">
                    <a:lumMod val="50000"/>
                  </a:schemeClr>
                </a:solidFill>
              </a:rPr>
              <a:t>Custom Data Provider </a:t>
            </a:r>
          </a:p>
          <a:p>
            <a:pPr algn="ctr"/>
            <a:r>
              <a:rPr lang="en-IN" sz="1400" b="1" dirty="0" smtClean="0">
                <a:solidFill>
                  <a:schemeClr val="accent3">
                    <a:lumMod val="50000"/>
                  </a:schemeClr>
                </a:solidFill>
              </a:rPr>
              <a:t>Input Template 3</a:t>
            </a:r>
            <a:endParaRPr 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67544" y="5373216"/>
            <a:ext cx="2088232" cy="6480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solidFill>
                  <a:schemeClr val="accent3">
                    <a:lumMod val="50000"/>
                  </a:schemeClr>
                </a:solidFill>
              </a:rPr>
              <a:t>Custom Data Provider </a:t>
            </a:r>
          </a:p>
          <a:p>
            <a:pPr algn="ctr"/>
            <a:r>
              <a:rPr lang="en-IN" sz="1400" b="1" dirty="0" smtClean="0">
                <a:solidFill>
                  <a:schemeClr val="accent3">
                    <a:lumMod val="50000"/>
                  </a:schemeClr>
                </a:solidFill>
              </a:rPr>
              <a:t>Input Template n</a:t>
            </a:r>
            <a:endParaRPr lang="en-US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9552" y="3789040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--------------------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--------------------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--------------------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--------------------</a:t>
            </a:r>
            <a:endParaRPr lang="en-US" b="1" dirty="0" smtClean="0">
              <a:solidFill>
                <a:srgbClr val="C00000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423401" y="1520788"/>
            <a:ext cx="780447" cy="4176464"/>
            <a:chOff x="2423401" y="1520788"/>
            <a:chExt cx="780447" cy="4176464"/>
          </a:xfrm>
        </p:grpSpPr>
        <p:cxnSp>
          <p:nvCxnSpPr>
            <p:cNvPr id="30" name="Elbow Connector 29"/>
            <p:cNvCxnSpPr>
              <a:stCxn id="8" idx="3"/>
              <a:endCxn id="7" idx="1"/>
            </p:cNvCxnSpPr>
            <p:nvPr/>
          </p:nvCxnSpPr>
          <p:spPr>
            <a:xfrm>
              <a:off x="2555776" y="1520788"/>
              <a:ext cx="648072" cy="205222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24" idx="3"/>
              <a:endCxn id="7" idx="1"/>
            </p:cNvCxnSpPr>
            <p:nvPr/>
          </p:nvCxnSpPr>
          <p:spPr>
            <a:xfrm>
              <a:off x="2555776" y="2312876"/>
              <a:ext cx="648072" cy="126014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25" idx="3"/>
              <a:endCxn id="7" idx="1"/>
            </p:cNvCxnSpPr>
            <p:nvPr/>
          </p:nvCxnSpPr>
          <p:spPr>
            <a:xfrm>
              <a:off x="2555776" y="3104964"/>
              <a:ext cx="648072" cy="46805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27" idx="3"/>
              <a:endCxn id="7" idx="1"/>
            </p:cNvCxnSpPr>
            <p:nvPr/>
          </p:nvCxnSpPr>
          <p:spPr>
            <a:xfrm flipV="1">
              <a:off x="2555776" y="3573016"/>
              <a:ext cx="648072" cy="2124236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28" idx="3"/>
              <a:endCxn id="7" idx="1"/>
            </p:cNvCxnSpPr>
            <p:nvPr/>
          </p:nvCxnSpPr>
          <p:spPr>
            <a:xfrm flipV="1">
              <a:off x="2423401" y="3573016"/>
              <a:ext cx="780447" cy="816189"/>
            </a:xfrm>
            <a:prstGeom prst="bentConnector3">
              <a:avLst>
                <a:gd name="adj1" fmla="val 58202"/>
              </a:avLst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45" name="Straight Arrow Connector 44"/>
          <p:cNvCxnSpPr/>
          <p:nvPr/>
        </p:nvCxnSpPr>
        <p:spPr>
          <a:xfrm>
            <a:off x="4788024" y="3573016"/>
            <a:ext cx="576064" cy="0"/>
          </a:xfrm>
          <a:prstGeom prst="straightConnector1">
            <a:avLst/>
          </a:prstGeom>
          <a:ln w="635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236296" y="2996952"/>
            <a:ext cx="10801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C00000"/>
                </a:solidFill>
              </a:rPr>
              <a:t>CoreBase</a:t>
            </a:r>
            <a:r>
              <a:rPr lang="en-US" sz="1400" b="1" dirty="0" smtClean="0">
                <a:solidFill>
                  <a:srgbClr val="C00000"/>
                </a:solidFill>
              </a:rPr>
              <a:t>  </a:t>
            </a:r>
          </a:p>
          <a:p>
            <a:r>
              <a:rPr lang="en-US" sz="1400" b="1" dirty="0" smtClean="0">
                <a:solidFill>
                  <a:srgbClr val="C00000"/>
                </a:solidFill>
              </a:rPr>
              <a:t>Table</a:t>
            </a:r>
            <a:endParaRPr lang="en-IN" sz="14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r>
              <a:rPr lang="en-IN" sz="1400" b="1" dirty="0" err="1" smtClean="0">
                <a:solidFill>
                  <a:srgbClr val="C00000"/>
                </a:solidFill>
              </a:rPr>
              <a:t>CoreData</a:t>
            </a:r>
            <a:endParaRPr lang="en-IN" sz="1400" b="1" dirty="0" smtClean="0">
              <a:solidFill>
                <a:srgbClr val="C00000"/>
              </a:solidFill>
            </a:endParaRPr>
          </a:p>
          <a:p>
            <a:r>
              <a:rPr lang="en-IN" sz="1400" b="1" dirty="0" smtClean="0">
                <a:solidFill>
                  <a:srgbClr val="C00000"/>
                </a:solidFill>
              </a:rPr>
              <a:t>Table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6336704" cy="51667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INCOMING DATA – TABLE DATA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871296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836712"/>
            <a:ext cx="8784977" cy="504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4077072"/>
            <a:ext cx="8203508" cy="469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51520" y="3140968"/>
            <a:ext cx="6624736" cy="588680"/>
          </a:xfrm>
          <a:prstGeom prst="rect">
            <a:avLst/>
          </a:prstGeom>
        </p:spPr>
        <p:txBody>
          <a:bodyPr vert="horz" lIns="45720" tIns="0" rIns="45720" bIns="0" anchor="b" anchorCtr="0">
            <a:normAutofit fontScale="8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ATTACHMENT – TABLE DATA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7" y="4869160"/>
            <a:ext cx="8473729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6336704" cy="51667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COREBASE – TABLE DATA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1795"/>
          <a:stretch>
            <a:fillRect/>
          </a:stretch>
        </p:blipFill>
        <p:spPr bwMode="auto">
          <a:xfrm>
            <a:off x="467544" y="980728"/>
            <a:ext cx="763284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564904"/>
            <a:ext cx="36766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95536" y="1916832"/>
            <a:ext cx="7200800" cy="516672"/>
          </a:xfrm>
          <a:prstGeom prst="rect">
            <a:avLst/>
          </a:prstGeom>
        </p:spPr>
        <p:txBody>
          <a:bodyPr vert="horz" lIns="45720" tIns="0" rIns="45720" bIns="0" anchor="b" anchorCtr="0"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COREBASE PRODUCER– TABLE DATA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5536" y="3645024"/>
            <a:ext cx="7632848" cy="516672"/>
          </a:xfrm>
          <a:prstGeom prst="rect">
            <a:avLst/>
          </a:prstGeom>
        </p:spPr>
        <p:txBody>
          <a:bodyPr vert="horz" lIns="45720" tIns="0" rIns="45720" bIns="0" anchor="b" anchorCtr="0">
            <a:normAutofit fontScale="6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INCOMING</a:t>
            </a:r>
            <a:r>
              <a:rPr kumimoji="0" lang="en-IN" sz="3800" b="1" i="0" u="none" strike="noStrike" kern="1200" cap="all" spc="0" normalizeH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DATA – DATA ATTACHMENT - </a:t>
            </a:r>
            <a:r>
              <a:rPr kumimoji="0" lang="en-IN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COREBASE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67544" y="4509120"/>
            <a:ext cx="1728192" cy="172819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Incoming Data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3419872" y="4653136"/>
            <a:ext cx="1440160" cy="14401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Data Attachment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6228184" y="4509120"/>
            <a:ext cx="1728192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Core Base</a:t>
            </a:r>
            <a:endParaRPr lang="en-US" sz="1100" b="1" dirty="0"/>
          </a:p>
        </p:txBody>
      </p:sp>
      <p:cxnSp>
        <p:nvCxnSpPr>
          <p:cNvPr id="14" name="Straight Arrow Connector 13"/>
          <p:cNvCxnSpPr>
            <a:endCxn id="11" idx="2"/>
          </p:cNvCxnSpPr>
          <p:nvPr/>
        </p:nvCxnSpPr>
        <p:spPr>
          <a:xfrm>
            <a:off x="2195736" y="5373216"/>
            <a:ext cx="1224136" cy="0"/>
          </a:xfrm>
          <a:prstGeom prst="straightConnector1">
            <a:avLst/>
          </a:prstGeom>
          <a:ln w="889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2"/>
            <a:endCxn id="11" idx="6"/>
          </p:cNvCxnSpPr>
          <p:nvPr/>
        </p:nvCxnSpPr>
        <p:spPr>
          <a:xfrm flipH="1">
            <a:off x="4860032" y="5373216"/>
            <a:ext cx="1368152" cy="0"/>
          </a:xfrm>
          <a:prstGeom prst="straightConnector1">
            <a:avLst/>
          </a:prstGeom>
          <a:ln w="889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123728" y="501317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Incoming Id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292080" y="5013176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Data URN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6336704" cy="51667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COREDATA – TABLE DATA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908720"/>
            <a:ext cx="8501271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776864" cy="51667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RESOURCE DEPLOYMENT– TABLE DATA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836712"/>
            <a:ext cx="45339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67544" y="3212976"/>
            <a:ext cx="7776864" cy="516672"/>
          </a:xfrm>
          <a:prstGeom prst="rect">
            <a:avLst/>
          </a:prstGeom>
        </p:spPr>
        <p:txBody>
          <a:bodyPr vert="horz" lIns="45720" tIns="0" rIns="45720" bIns="0" anchor="b" anchorCtr="0"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RESOURCE GROUP – TABLE DATA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861048"/>
            <a:ext cx="40481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418</TotalTime>
  <Words>288</Words>
  <Application>Microsoft Office PowerPoint</Application>
  <PresentationFormat>On-screen Show (4:3)</PresentationFormat>
  <Paragraphs>139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Opulent</vt:lpstr>
      <vt:lpstr>ROAD DATA  PROCESSOR</vt:lpstr>
      <vt:lpstr>DATA PROCESSOR TECHNOLOGY</vt:lpstr>
      <vt:lpstr>Incoming Data Channels</vt:lpstr>
      <vt:lpstr>V7-EXTRACTOR</vt:lpstr>
      <vt:lpstr>DATA EXTRACTOR</vt:lpstr>
      <vt:lpstr>INCOMING DATA – TABLE DATA</vt:lpstr>
      <vt:lpstr>COREBASE – TABLE DATA</vt:lpstr>
      <vt:lpstr>COREDATA – TABLE DATA</vt:lpstr>
      <vt:lpstr>RESOURCE DEPLOYMENT– TABLE DATA</vt:lpstr>
      <vt:lpstr>ROAD TYPE – TABLE DATA</vt:lpstr>
      <vt:lpstr>STATUS – TABLE DATA</vt:lpstr>
      <vt:lpstr>USER – TABLE DATA</vt:lpstr>
      <vt:lpstr>ROLES – TABLE DATA</vt:lpstr>
      <vt:lpstr>USER - ROLES – TABLE 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Incoming Data Channels</dc:title>
  <dc:creator>AnanthMalBal</dc:creator>
  <cp:lastModifiedBy>AnanthMalBal</cp:lastModifiedBy>
  <cp:revision>50</cp:revision>
  <dcterms:created xsi:type="dcterms:W3CDTF">2021-03-08T01:26:17Z</dcterms:created>
  <dcterms:modified xsi:type="dcterms:W3CDTF">2021-03-09T04:20:45Z</dcterms:modified>
</cp:coreProperties>
</file>