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503" r:id="rId2"/>
    <p:sldId id="505" r:id="rId3"/>
    <p:sldId id="498" r:id="rId4"/>
    <p:sldId id="497" r:id="rId5"/>
    <p:sldId id="499" r:id="rId6"/>
    <p:sldId id="506" r:id="rId7"/>
    <p:sldId id="5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0"/>
    <p:restoredTop sz="96197"/>
  </p:normalViewPr>
  <p:slideViewPr>
    <p:cSldViewPr snapToGrid="0">
      <p:cViewPr varScale="1">
        <p:scale>
          <a:sx n="102" d="100"/>
          <a:sy n="102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B4B23-537E-6847-9EC4-E1C5969BFA05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1D32E-DE7E-5542-AA8A-535D3C023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87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Line A</a:t>
            </a:r>
            <a:br>
              <a:rPr lang="en-US" dirty="0"/>
            </a:br>
            <a:r>
              <a:rPr lang="en-US" dirty="0"/>
              <a:t>2. Line B</a:t>
            </a:r>
          </a:p>
          <a:p>
            <a:r>
              <a:rPr lang="en-US" dirty="0"/>
              <a:t>3. Line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ECE8C-6DDD-49B4-A445-F4DACE3799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5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ECE8C-6DDD-49B4-A445-F4DACE3799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6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Batch GD</a:t>
            </a:r>
            <a:br>
              <a:rPr lang="en-US" dirty="0"/>
            </a:br>
            <a:r>
              <a:rPr lang="en-US" dirty="0"/>
              <a:t>2. Stochastic GD</a:t>
            </a:r>
            <a:br>
              <a:rPr lang="en-US" dirty="0"/>
            </a:br>
            <a:r>
              <a:rPr lang="en-US" dirty="0"/>
              <a:t>3. Mini Batch GD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ECE8C-6DDD-49B4-A445-F4DACE3799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39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 your doubts in comments Section</a:t>
            </a:r>
            <a:endParaRPr dirty="0"/>
          </a:p>
        </p:txBody>
      </p:sp>
      <p:sp>
        <p:nvSpPr>
          <p:cNvPr id="539" name="Google Shape;53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568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D98D-A98C-0971-E6D9-B0E749B18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5274D-BDAD-C647-8A30-6EFDE49B7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D535-CD1A-AAE2-8C82-26BD2CD55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B510-C628-B54A-BA6C-8C6D57548DAA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ADD5-8237-0447-BBC1-ECE870A1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95DB5-B3FC-029D-FD8D-5D5CA752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2877-1D8E-E541-9C7A-9FB12649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5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ABB0F-CC3E-56F5-299C-BE6B8372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2858F-14E4-B627-A858-BE3A897BD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B4BA7-72CD-59FB-5103-B4052E08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B510-C628-B54A-BA6C-8C6D57548DAA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6AEDB-A397-846A-1809-536C41689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BE019-82FB-41AD-5F90-DC4A2B07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2877-1D8E-E541-9C7A-9FB12649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4490A9-9DAE-BA9E-38ED-100F86444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2B64C-97AD-9791-CF55-967CE808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68D4-2378-662C-51BB-771476C1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B510-C628-B54A-BA6C-8C6D57548DAA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D944B-C1FC-347A-A0C9-3897D31F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86466-1F34-BDD5-5DA8-5C0C3E49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2877-1D8E-E541-9C7A-9FB12649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4327-A391-6242-5A6E-CEBBD67F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964A1-5B23-45C8-9362-3E1933FA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4FED6-EA49-35BD-0E01-4D0C51EF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B510-C628-B54A-BA6C-8C6D57548DAA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6EC7-36F3-954B-492A-3BD5823E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D6D08-74D8-C994-C166-D5586C2D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2877-1D8E-E541-9C7A-9FB12649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7D9F-5E54-60BF-DFC6-92E4AD9B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B591E-F20B-8D11-3B0A-D90B97B17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4F2DF-C1D3-34C2-62F7-585E4F95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B510-C628-B54A-BA6C-8C6D57548DAA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2A0B9-02C6-DB77-128C-9D1E359E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04456-8561-1B16-C9D1-33A68DE9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2877-1D8E-E541-9C7A-9FB12649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7053-4759-F969-01B5-51F11155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811E-A0DE-4A6D-61B4-8C93212F7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7F5FC-1EA7-27C0-B967-866DF6960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5B502-D3FA-5C2E-8B84-21BC5D440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B510-C628-B54A-BA6C-8C6D57548DAA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93B9C-2738-A48E-6659-A5F003DA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C883-0056-49F4-CA87-479F131A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2877-1D8E-E541-9C7A-9FB12649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8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3839-E2E4-47F5-30DA-287FA5FB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8DCFA-0A7F-8525-DFFE-D17405434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29365-D5EE-52E2-3933-402ED976B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450FC-22A0-8B98-0ECE-8D76C6A0F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3074E-793D-3EB5-4390-02394C07D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41F30-B65C-C2ED-78E6-5FD5B068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B510-C628-B54A-BA6C-8C6D57548DAA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CB014-EE82-56FA-03BB-DBD1C6B8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83845-2DD0-2B84-AC72-8EC747D5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2877-1D8E-E541-9C7A-9FB12649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2331-00FD-C651-E871-985772E9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7977F-326F-632F-81AD-21F58A33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B510-C628-B54A-BA6C-8C6D57548DAA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45BD1-3EE0-6B20-743F-C812EE9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308EE4-C588-E420-03CB-77B37BC3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2877-1D8E-E541-9C7A-9FB12649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BE8800-C402-2292-B132-3F08346C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B510-C628-B54A-BA6C-8C6D57548DAA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853C2-F8B6-1E68-EB7A-121E08AD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B0B81-7C00-ADB9-ADEC-16652D7B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2877-1D8E-E541-9C7A-9FB12649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2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9349-5915-B2DB-ED65-9BBF4BC0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95B4-3305-4A4C-2322-025966E62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8825D-66B8-6C3F-661E-A36B80AFA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A54E0-D69F-46A0-74CB-B3B30A6A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B510-C628-B54A-BA6C-8C6D57548DAA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FEAB7-A0DA-C848-FABF-BE6135C2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4C30A-DE06-144E-7FB3-29658BA1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2877-1D8E-E541-9C7A-9FB12649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D38E-150D-771A-3A8C-325CA5B9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6D39B0-FE56-4476-2148-9EB886AE8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B85A8-859C-E17D-CB57-31D65BE69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2D3C1-2154-EC2E-26B1-4C697EF1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3B510-C628-B54A-BA6C-8C6D57548DAA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E40F-46C5-8911-EEEC-9261A5CB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20C19-DA8D-B38C-6A38-D3B5D8B4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02877-1D8E-E541-9C7A-9FB12649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0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5A30F-D8B9-26E8-9841-F7C80A347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30A55-8478-7A98-4BAA-C2AE5CFCA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5E65-7707-93D5-6D92-7D66AE22F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B510-C628-B54A-BA6C-8C6D57548DAA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CB7B5-5BA3-AD42-D48A-611EC52AC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CBBE5-6378-7416-2785-8672E2791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02877-1D8E-E541-9C7A-9FB1264967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741EEC-06A1-619F-9315-C63E1FCD4B6D}"/>
              </a:ext>
            </a:extLst>
          </p:cNvPr>
          <p:cNvSpPr txBox="1"/>
          <p:nvPr/>
        </p:nvSpPr>
        <p:spPr>
          <a:xfrm>
            <a:off x="1105563" y="148250"/>
            <a:ext cx="9980874" cy="116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974" b="1" u="sng" dirty="0"/>
              <a:t>What we learnt till now!!!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D6EAA-2845-104F-18D9-E3AE70BB9516}"/>
              </a:ext>
            </a:extLst>
          </p:cNvPr>
          <p:cNvSpPr txBox="1"/>
          <p:nvPr/>
        </p:nvSpPr>
        <p:spPr>
          <a:xfrm>
            <a:off x="920732" y="1950352"/>
            <a:ext cx="8205726" cy="4945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279" indent="-173279">
              <a:buFont typeface="Arial" panose="020B0604020202020204" pitchFamily="34" charset="0"/>
              <a:buChar char="•"/>
            </a:pPr>
            <a:r>
              <a:rPr lang="en-US" sz="2426" dirty="0"/>
              <a:t>Introduction to Machine Learning </a:t>
            </a:r>
          </a:p>
          <a:p>
            <a:pPr marL="173279" indent="-173279">
              <a:buFont typeface="Arial" panose="020B0604020202020204" pitchFamily="34" charset="0"/>
              <a:buChar char="•"/>
            </a:pPr>
            <a:r>
              <a:rPr lang="en-US" sz="2426" dirty="0"/>
              <a:t>Machine Learning Algorithm</a:t>
            </a:r>
          </a:p>
          <a:p>
            <a:pPr marL="450525" lvl="1" indent="-173279">
              <a:buFont typeface="Arial" panose="020B0604020202020204" pitchFamily="34" charset="0"/>
              <a:buChar char="•"/>
            </a:pPr>
            <a:r>
              <a:rPr lang="en-US" sz="2426" dirty="0"/>
              <a:t>Linear Regression : Intuition</a:t>
            </a:r>
          </a:p>
          <a:p>
            <a:pPr marL="450525" lvl="1" indent="-173279">
              <a:buFont typeface="Arial" panose="020B0604020202020204" pitchFamily="34" charset="0"/>
              <a:buChar char="•"/>
            </a:pPr>
            <a:r>
              <a:rPr lang="en-US" sz="2426" b="1" dirty="0"/>
              <a:t>Linear Regression : Gradient Descent Algorithm</a:t>
            </a:r>
          </a:p>
          <a:p>
            <a:pPr marL="450525" lvl="1" indent="-173279">
              <a:buFont typeface="Arial" panose="020B0604020202020204" pitchFamily="34" charset="0"/>
              <a:buChar char="•"/>
            </a:pPr>
            <a:r>
              <a:rPr lang="en-US" sz="2426" dirty="0"/>
              <a:t>Logistic Regression</a:t>
            </a:r>
          </a:p>
          <a:p>
            <a:pPr marL="450525" lvl="1" indent="-173279">
              <a:buFont typeface="Arial" panose="020B0604020202020204" pitchFamily="34" charset="0"/>
              <a:buChar char="•"/>
            </a:pPr>
            <a:r>
              <a:rPr lang="en-US" sz="2426" dirty="0"/>
              <a:t>Decision Tree</a:t>
            </a:r>
          </a:p>
          <a:p>
            <a:pPr marL="450525" lvl="1" indent="-173279">
              <a:buFont typeface="Arial" panose="020B0604020202020204" pitchFamily="34" charset="0"/>
              <a:buChar char="•"/>
            </a:pPr>
            <a:r>
              <a:rPr lang="en-US" sz="2426" dirty="0"/>
              <a:t>Naïve Bayes</a:t>
            </a:r>
          </a:p>
          <a:p>
            <a:endParaRPr lang="en-US" sz="2426" dirty="0"/>
          </a:p>
          <a:p>
            <a:r>
              <a:rPr lang="en-US" sz="2426" dirty="0"/>
              <a:t>Practical Case Study</a:t>
            </a:r>
          </a:p>
          <a:p>
            <a:endParaRPr lang="en-US" sz="2426" dirty="0"/>
          </a:p>
          <a:p>
            <a:endParaRPr lang="en-US" sz="2426" dirty="0"/>
          </a:p>
          <a:p>
            <a:pPr marL="727771" lvl="2" indent="-173279">
              <a:buFont typeface="Arial" panose="020B0604020202020204" pitchFamily="34" charset="0"/>
              <a:buChar char="•"/>
            </a:pPr>
            <a:endParaRPr lang="en-US" sz="2426" dirty="0"/>
          </a:p>
          <a:p>
            <a:pPr marL="450525" lvl="1" indent="-173279">
              <a:buFont typeface="Arial" panose="020B0604020202020204" pitchFamily="34" charset="0"/>
              <a:buChar char="•"/>
            </a:pPr>
            <a:endParaRPr lang="en-US" sz="242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967C8-BB15-C5A7-D0F0-74E8E584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3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250869-5E66-20D5-302A-8B37F099FBF1}"/>
              </a:ext>
            </a:extLst>
          </p:cNvPr>
          <p:cNvSpPr txBox="1"/>
          <p:nvPr/>
        </p:nvSpPr>
        <p:spPr>
          <a:xfrm>
            <a:off x="2907665" y="0"/>
            <a:ext cx="6561500" cy="838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26" b="1" dirty="0"/>
              <a:t>Which Line is the Best in the diagram? Only 30% of the data is right now shown in the 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E6E35-6B6D-36CE-428C-0EDBA17FA346}"/>
              </a:ext>
            </a:extLst>
          </p:cNvPr>
          <p:cNvSpPr txBox="1"/>
          <p:nvPr/>
        </p:nvSpPr>
        <p:spPr>
          <a:xfrm>
            <a:off x="8267764" y="2729115"/>
            <a:ext cx="6099423" cy="143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11" dirty="0"/>
              <a:t>1. Line A</a:t>
            </a:r>
            <a:br>
              <a:rPr lang="en-US" sz="2911" dirty="0"/>
            </a:br>
            <a:r>
              <a:rPr lang="en-US" sz="2911" dirty="0"/>
              <a:t>2. Line B</a:t>
            </a:r>
          </a:p>
          <a:p>
            <a:r>
              <a:rPr lang="en-US" sz="2911" dirty="0"/>
              <a:t>3. Cannot be determined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BE64EB-738D-F83D-9BAD-CFC2E1781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0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10CBE5-1857-6270-C7D1-F8B695281E7E}"/>
              </a:ext>
            </a:extLst>
          </p:cNvPr>
          <p:cNvSpPr txBox="1"/>
          <p:nvPr/>
        </p:nvSpPr>
        <p:spPr>
          <a:xfrm>
            <a:off x="3046289" y="67386"/>
            <a:ext cx="6099423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26" b="1" dirty="0"/>
              <a:t>Gradient Descent Convergence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B341C-7C4C-4270-79B2-3E70BD053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1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B61BA1-E0CD-4A65-2CA4-F636A4DE77AD}"/>
              </a:ext>
            </a:extLst>
          </p:cNvPr>
          <p:cNvSpPr txBox="1"/>
          <p:nvPr/>
        </p:nvSpPr>
        <p:spPr>
          <a:xfrm>
            <a:off x="3046289" y="148250"/>
            <a:ext cx="6099423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38" b="1" dirty="0"/>
              <a:t>Coefficient of Determination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ED034-6F38-0C3E-72E2-CC901D88C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0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D51858-DF7C-03FA-5744-2799DEA54D69}"/>
              </a:ext>
            </a:extLst>
          </p:cNvPr>
          <p:cNvSpPr txBox="1"/>
          <p:nvPr/>
        </p:nvSpPr>
        <p:spPr>
          <a:xfrm>
            <a:off x="3046289" y="77934"/>
            <a:ext cx="6099423" cy="502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68" b="1" dirty="0"/>
              <a:t>Learning Rate (</a:t>
            </a:r>
            <a:r>
              <a:rPr lang="el-GR" sz="2668" dirty="0">
                <a:solidFill>
                  <a:srgbClr val="404040"/>
                </a:solidFill>
                <a:latin typeface="-apple-system"/>
              </a:rPr>
              <a:t>α</a:t>
            </a:r>
            <a:r>
              <a:rPr lang="en-US" sz="2668" b="1" dirty="0">
                <a:solidFill>
                  <a:srgbClr val="404040"/>
                </a:solidFill>
                <a:latin typeface="-apple-system"/>
              </a:rPr>
              <a:t>)</a:t>
            </a:r>
            <a:endParaRPr lang="en-US" sz="2668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8A5D9-4A9F-5F5A-B066-5F4C339A3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9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D51858-DF7C-03FA-5744-2799DEA54D69}"/>
              </a:ext>
            </a:extLst>
          </p:cNvPr>
          <p:cNvSpPr txBox="1"/>
          <p:nvPr/>
        </p:nvSpPr>
        <p:spPr>
          <a:xfrm>
            <a:off x="3046289" y="77934"/>
            <a:ext cx="6099423" cy="596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75" b="1" dirty="0"/>
              <a:t>Gradient Descent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8A5D9-4A9F-5F5A-B066-5F4C339A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7B1F7B-7F09-8A14-558F-8F86D3489970}"/>
              </a:ext>
            </a:extLst>
          </p:cNvPr>
          <p:cNvSpPr txBox="1"/>
          <p:nvPr/>
        </p:nvSpPr>
        <p:spPr>
          <a:xfrm>
            <a:off x="597278" y="1673106"/>
            <a:ext cx="6099423" cy="1324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8" dirty="0"/>
              <a:t>1. Batch GD</a:t>
            </a:r>
            <a:br>
              <a:rPr lang="en-US" sz="2668" dirty="0"/>
            </a:br>
            <a:r>
              <a:rPr lang="en-US" sz="2668" dirty="0"/>
              <a:t>2. Stochastic GD</a:t>
            </a:r>
            <a:br>
              <a:rPr lang="en-US" sz="2668" dirty="0"/>
            </a:br>
            <a:r>
              <a:rPr lang="en-US" sz="2668" dirty="0"/>
              <a:t>3. Mini Batch GD</a:t>
            </a:r>
          </a:p>
        </p:txBody>
      </p:sp>
    </p:spTree>
    <p:extLst>
      <p:ext uri="{BB962C8B-B14F-4D97-AF65-F5344CB8AC3E}">
        <p14:creationId xmlns:p14="http://schemas.microsoft.com/office/powerpoint/2010/main" val="345370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7CFF06-E073-189A-50F5-79DDE2AF8134}"/>
              </a:ext>
            </a:extLst>
          </p:cNvPr>
          <p:cNvSpPr txBox="1"/>
          <p:nvPr/>
        </p:nvSpPr>
        <p:spPr>
          <a:xfrm>
            <a:off x="2584211" y="1395859"/>
            <a:ext cx="6099423" cy="2770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404" b="1" dirty="0"/>
              <a:t>FIN.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FAA42-1A9B-C0E5-35D1-064B3A0BD8BB}"/>
              </a:ext>
            </a:extLst>
          </p:cNvPr>
          <p:cNvSpPr txBox="1"/>
          <p:nvPr/>
        </p:nvSpPr>
        <p:spPr>
          <a:xfrm>
            <a:off x="2584211" y="4722817"/>
            <a:ext cx="6099423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26" dirty="0"/>
              <a:t>Ask your doubts in comments Section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F06A4E-572E-59C9-34B3-13B961686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55" y="148250"/>
            <a:ext cx="1263356" cy="3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1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Macintosh PowerPoint</Application>
  <PresentationFormat>Widescreen</PresentationFormat>
  <Paragraphs>30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2024-02-12T05:11:42Z</dcterms:created>
  <dcterms:modified xsi:type="dcterms:W3CDTF">2024-02-12T05:12:06Z</dcterms:modified>
</cp:coreProperties>
</file>