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90" r:id="rId2"/>
    <p:sldId id="483" r:id="rId3"/>
    <p:sldId id="489" r:id="rId4"/>
    <p:sldId id="493" r:id="rId5"/>
    <p:sldId id="494" r:id="rId6"/>
    <p:sldId id="491" r:id="rId7"/>
    <p:sldId id="495" r:id="rId8"/>
    <p:sldId id="485" r:id="rId9"/>
    <p:sldId id="486" r:id="rId10"/>
    <p:sldId id="487" r:id="rId11"/>
    <p:sldId id="496" r:id="rId12"/>
    <p:sldId id="488" r:id="rId13"/>
    <p:sldId id="497" r:id="rId14"/>
    <p:sldId id="5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6197"/>
  </p:normalViewPr>
  <p:slideViewPr>
    <p:cSldViewPr snapToGrid="0">
      <p:cViewPr varScale="1">
        <p:scale>
          <a:sx n="102" d="100"/>
          <a:sy n="102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A577-7735-4547-8EF2-1B499E33F677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1E89-2189-0644-9B11-1C977D4A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doubts in comments Section</a:t>
            </a:r>
            <a:endParaRPr dirty="0"/>
          </a:p>
        </p:txBody>
      </p:sp>
      <p:sp>
        <p:nvSpPr>
          <p:cNvPr id="539" name="Google Shape;5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Price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Price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actually define this error function now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actually define this error function now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2187-4552-E290-47FE-0E89F6430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8DD4D-2912-1E5E-701B-54C254678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A23A-524E-B5EF-3229-5FEDBE2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C998-2589-C4CD-E0FD-981142A9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EDA9-21CF-0CA9-B6BE-3EDC22D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49F-0C97-2B4E-1050-77C6A797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78AA-4D4C-5A74-71E6-75C5C6E0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2048-F9CE-FB75-F274-78783D0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64C2-1A39-8990-2AAD-7A2BF15D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385-F451-E520-D674-AF69B7E6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2531C-317B-2853-140B-6BEC15BA2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34952-C088-4F17-5F2E-8BF59AF35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6BE7-FCD8-35EB-379B-7ED5FFFC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9A2A-C851-EC46-99A6-25FFA3FF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CE36-335A-DDAA-B3FD-39EB76D3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72C-5660-A946-64BD-B0DF5423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A5EB-5190-10DC-D414-EC57627D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0761-D14D-927F-DF1C-08DC9059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D296-DEE0-5DA2-6654-8E994F73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269A-B8EA-B1A0-EC7D-F9B6C8B4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014F-8C0E-9638-DACF-3215EB16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54C56-4F18-F0F0-8226-6B087F9C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61A7-230D-F63A-90D4-99FB1896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74D8-B71F-5AAA-C969-50D37B9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FC7E-853B-313C-435C-0539AF7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F83-FE07-6038-45EF-D2A72F9E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AE5C-E855-3596-B4BE-6BE30E8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CB0C-D2E2-9F31-3EFD-2F6DC0AC4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3E3C5-EBC5-E6FA-B9FE-DD86464E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3486A-4E03-8FDB-F148-8B18FBA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E7B-AD26-536C-26CD-DAC8EC21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3548-276E-E114-5FC0-F948304C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DC8F-8E82-D4F6-35EC-94A769D7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43E7-0EC7-CA16-8646-CC95E65D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50105-FF18-44E6-2992-3568EFDB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5BA92-5EC5-FA7E-E310-C3EC93AE7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16B2-4F88-DE5B-33B6-18553A15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CF198-603B-A840-7CDB-52BE5F0A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F1CB-5CB4-E235-D489-0FE35FE2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99FB-403F-72CA-CF8E-76A5E671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5531-B90B-C585-E689-984C878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94E9-F9EC-98B8-F7A1-9D11D81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E1F32-34AB-71A2-E311-9FEED360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B8BB1-28F6-6E83-E404-CDEF7433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C0572-D235-AF89-0B4F-04B8F1B2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B478-3E0F-2550-181F-B46F520F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378F-E930-0686-807C-B420427D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E24-57D0-C782-CB79-C027C268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0CFD-53C9-4A21-FC20-D3814BB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DD8B-F24C-77CE-9328-13AA5EE6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B9E4-1951-B29A-1F15-59D3502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FFC7-2A01-2EB4-A4AB-DB818624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BCA6-D9AD-970B-697F-97FFF5F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8B498-40A1-3933-944E-3BCD4557B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09FE-93AA-D6A9-3A1C-BCD1B88D5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7B4-417E-8AEA-9505-E51DFA5E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DE38-E90F-ED70-96DA-5245331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1D9A-5973-0994-9611-7FC47ECA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1C53A-BBF9-7B1F-F562-667C40E9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4987A-1F07-1831-A6F6-8A8544C8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7B4B-205B-6078-ADD0-A64B419D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FE8-7183-E643-823C-5306052374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6ACC-9623-9312-DDCC-C49DFD1E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AE1D-FA21-86A3-6A75-7B8B1546C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9AD7-669E-DC43-94B3-7789DFB4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mayank95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741EEC-06A1-619F-9315-C63E1FCD4B6D}"/>
              </a:ext>
            </a:extLst>
          </p:cNvPr>
          <p:cNvSpPr txBox="1"/>
          <p:nvPr/>
        </p:nvSpPr>
        <p:spPr>
          <a:xfrm>
            <a:off x="1105563" y="148250"/>
            <a:ext cx="9980874" cy="116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974" b="1" u="sng" dirty="0"/>
              <a:t>What we learnt till now!!!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D6EAA-2845-104F-18D9-E3AE70BB9516}"/>
              </a:ext>
            </a:extLst>
          </p:cNvPr>
          <p:cNvSpPr txBox="1"/>
          <p:nvPr/>
        </p:nvSpPr>
        <p:spPr>
          <a:xfrm>
            <a:off x="920732" y="1950352"/>
            <a:ext cx="8205726" cy="457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426" dirty="0"/>
              <a:t>Introduction to Machine Learning 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426" dirty="0"/>
              <a:t>Machine Learning Algorithm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b="1" dirty="0"/>
              <a:t>Linear Regression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Logistic Regression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Decision Tree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Naïve Bayes</a:t>
            </a:r>
          </a:p>
          <a:p>
            <a:endParaRPr lang="en-US" sz="2426" dirty="0"/>
          </a:p>
          <a:p>
            <a:r>
              <a:rPr lang="en-US" sz="2426" dirty="0"/>
              <a:t>Practical Case Study</a:t>
            </a:r>
          </a:p>
          <a:p>
            <a:endParaRPr lang="en-US" sz="2426" dirty="0"/>
          </a:p>
          <a:p>
            <a:endParaRPr lang="en-US" sz="2426" dirty="0"/>
          </a:p>
          <a:p>
            <a:pPr marL="727771" lvl="2" indent="-173279">
              <a:buFont typeface="Arial" panose="020B0604020202020204" pitchFamily="34" charset="0"/>
              <a:buChar char="•"/>
            </a:pPr>
            <a:endParaRPr lang="en-US" sz="2426" dirty="0"/>
          </a:p>
          <a:p>
            <a:pPr marL="450525" lvl="1" indent="-173279">
              <a:buFont typeface="Arial" panose="020B0604020202020204" pitchFamily="34" charset="0"/>
              <a:buChar char="•"/>
            </a:pPr>
            <a:endParaRPr lang="en-US" sz="242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967C8-BB15-C5A7-D0F0-74E8E58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1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31338-8DAE-50DA-4DAF-39BCE7D3FBBA}"/>
              </a:ext>
            </a:extLst>
          </p:cNvPr>
          <p:cNvSpPr txBox="1"/>
          <p:nvPr/>
        </p:nvSpPr>
        <p:spPr>
          <a:xfrm>
            <a:off x="3046289" y="0"/>
            <a:ext cx="6099423" cy="59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75" dirty="0"/>
              <a:t>Cost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A4425-8FBF-DE01-1CB9-282E4BA329CB}"/>
              </a:ext>
            </a:extLst>
          </p:cNvPr>
          <p:cNvSpPr txBox="1"/>
          <p:nvPr/>
        </p:nvSpPr>
        <p:spPr>
          <a:xfrm>
            <a:off x="504863" y="1072405"/>
            <a:ext cx="10258120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0" b="1" dirty="0"/>
              <a:t>- We won’t be drawing a number of lines manually and then calculate the best fit line.</a:t>
            </a:r>
            <a:br>
              <a:rPr lang="en-US" sz="1940" b="1" dirty="0"/>
            </a:br>
            <a:br>
              <a:rPr lang="en-US" sz="1940" b="1" dirty="0"/>
            </a:br>
            <a:r>
              <a:rPr lang="en-US" sz="1940" b="1" dirty="0"/>
              <a:t>- We need an objective way to come up with a method via which we can judge our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F26A-7B02-4A3E-E462-9E7F440D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31338-8DAE-50DA-4DAF-39BCE7D3FBBA}"/>
              </a:ext>
            </a:extLst>
          </p:cNvPr>
          <p:cNvSpPr txBox="1"/>
          <p:nvPr/>
        </p:nvSpPr>
        <p:spPr>
          <a:xfrm>
            <a:off x="3046289" y="0"/>
            <a:ext cx="6099423" cy="59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75" dirty="0"/>
              <a:t>Cost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A4425-8FBF-DE01-1CB9-282E4BA329CB}"/>
              </a:ext>
            </a:extLst>
          </p:cNvPr>
          <p:cNvSpPr txBox="1"/>
          <p:nvPr/>
        </p:nvSpPr>
        <p:spPr>
          <a:xfrm>
            <a:off x="504863" y="1072405"/>
            <a:ext cx="10258120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0" b="1" dirty="0"/>
              <a:t>- We won’t be drawing a number of lines manually and then calculate the best fit line.</a:t>
            </a:r>
            <a:br>
              <a:rPr lang="en-US" sz="1940" b="1" dirty="0"/>
            </a:br>
            <a:br>
              <a:rPr lang="en-US" sz="1940" b="1" dirty="0"/>
            </a:br>
            <a:r>
              <a:rPr lang="en-US" sz="1940" b="1" dirty="0"/>
              <a:t>- We need an objective way to come up with a method via which we can judge our 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7F7E-8766-CB72-424A-CF1570D53BF9}"/>
              </a:ext>
            </a:extLst>
          </p:cNvPr>
          <p:cNvSpPr txBox="1"/>
          <p:nvPr/>
        </p:nvSpPr>
        <p:spPr>
          <a:xfrm>
            <a:off x="3030886" y="2534819"/>
            <a:ext cx="6099423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40" b="1" dirty="0"/>
              <a:t>How to actually define this error function now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B047C-EBA6-698F-1FBD-629BB001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E8016-24AD-4218-13BB-9B274A03D1D8}"/>
              </a:ext>
            </a:extLst>
          </p:cNvPr>
          <p:cNvSpPr txBox="1"/>
          <p:nvPr/>
        </p:nvSpPr>
        <p:spPr>
          <a:xfrm>
            <a:off x="3046289" y="67387"/>
            <a:ext cx="6099423" cy="50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68" dirty="0"/>
              <a:t>Cost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34589-9165-17AE-DF5F-FA06BDD7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61BA1-E0CD-4A65-2CA4-F636A4DE77AD}"/>
              </a:ext>
            </a:extLst>
          </p:cNvPr>
          <p:cNvSpPr txBox="1"/>
          <p:nvPr/>
        </p:nvSpPr>
        <p:spPr>
          <a:xfrm>
            <a:off x="3046289" y="148250"/>
            <a:ext cx="6099423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38" b="1" dirty="0"/>
              <a:t>Coefficient of Determination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ED034-6F38-0C3E-72E2-CC901D88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0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CFF06-E073-189A-50F5-79DDE2AF8134}"/>
              </a:ext>
            </a:extLst>
          </p:cNvPr>
          <p:cNvSpPr txBox="1"/>
          <p:nvPr/>
        </p:nvSpPr>
        <p:spPr>
          <a:xfrm>
            <a:off x="2584211" y="1395859"/>
            <a:ext cx="6099423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404" b="1" dirty="0"/>
              <a:t>FIN.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AA42-1A9B-C0E5-35D1-064B3A0BD8BB}"/>
              </a:ext>
            </a:extLst>
          </p:cNvPr>
          <p:cNvSpPr txBox="1"/>
          <p:nvPr/>
        </p:nvSpPr>
        <p:spPr>
          <a:xfrm>
            <a:off x="2584211" y="472281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Ask your doubts in comments 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6A4E-572E-59C9-34B3-13B96168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0FA22-0A04-55B1-E22A-73A93EC030E1}"/>
              </a:ext>
            </a:extLst>
          </p:cNvPr>
          <p:cNvSpPr txBox="1"/>
          <p:nvPr/>
        </p:nvSpPr>
        <p:spPr>
          <a:xfrm>
            <a:off x="3046289" y="4712"/>
            <a:ext cx="6099423" cy="708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2" b="1" dirty="0"/>
              <a:t>Simple Linear Regression</a:t>
            </a:r>
            <a:endParaRPr lang="en-US" sz="4002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58411-5468-665C-3C8C-E8FD9354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34" y="676601"/>
            <a:ext cx="4284933" cy="566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E9858-140F-C4B1-433D-8F58B8C6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8231C2-66AD-07F7-35C6-A43705D2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7" y="883516"/>
            <a:ext cx="10716347" cy="5137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68CDC1-00AC-EEB2-7B1E-1AE233FDCFC4}"/>
              </a:ext>
            </a:extLst>
          </p:cNvPr>
          <p:cNvSpPr txBox="1"/>
          <p:nvPr/>
        </p:nvSpPr>
        <p:spPr>
          <a:xfrm>
            <a:off x="2688179" y="6020939"/>
            <a:ext cx="681564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LinkedIn :- </a:t>
            </a:r>
            <a:r>
              <a:rPr lang="en-IN" sz="2426" dirty="0">
                <a:hlinkClick r:id="rId4"/>
              </a:rPr>
              <a:t>Mayank Aggarwal | LinkedIn</a:t>
            </a:r>
            <a:endParaRPr lang="en-US" sz="242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CAAFA-3FD0-6EDC-1E49-04D8AAB8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D694E-E668-1446-317F-1153C46C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57" y="906470"/>
            <a:ext cx="7670486" cy="5254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0E3B4-C9B5-19F8-273A-85668E92CD59}"/>
              </a:ext>
            </a:extLst>
          </p:cNvPr>
          <p:cNvSpPr txBox="1"/>
          <p:nvPr/>
        </p:nvSpPr>
        <p:spPr>
          <a:xfrm>
            <a:off x="4155274" y="346563"/>
            <a:ext cx="6099423" cy="59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75" b="1" dirty="0"/>
              <a:t>House Price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890BD-7D58-E764-A369-1761630B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74162"/>
            <a:ext cx="1263356" cy="343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B78723-94DB-7D4C-567D-64C657D4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0E3B4-C9B5-19F8-273A-85668E92CD59}"/>
              </a:ext>
            </a:extLst>
          </p:cNvPr>
          <p:cNvSpPr txBox="1"/>
          <p:nvPr/>
        </p:nvSpPr>
        <p:spPr>
          <a:xfrm>
            <a:off x="4155274" y="346563"/>
            <a:ext cx="6099423" cy="59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75" b="1" dirty="0"/>
              <a:t>Student Score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890BD-7D58-E764-A369-1761630B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74162"/>
            <a:ext cx="1263356" cy="343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C8EE-A5AF-4EBD-54CF-9A0451D62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06" y="1071964"/>
            <a:ext cx="10369789" cy="5425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69CD4-B504-9E13-85EF-EA23E391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D61EE-BAFE-5D6B-7C99-AAEAF1F2D441}"/>
              </a:ext>
            </a:extLst>
          </p:cNvPr>
          <p:cNvSpPr txBox="1"/>
          <p:nvPr/>
        </p:nvSpPr>
        <p:spPr>
          <a:xfrm>
            <a:off x="2953873" y="65306"/>
            <a:ext cx="6099423" cy="5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11" b="1" dirty="0"/>
              <a:t>Linear Regression </a:t>
            </a:r>
            <a:endParaRPr lang="en-US" sz="2911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86E7A-C277-1B0C-CBBF-1EF0F8DDBE91}"/>
              </a:ext>
            </a:extLst>
          </p:cNvPr>
          <p:cNvSpPr txBox="1"/>
          <p:nvPr/>
        </p:nvSpPr>
        <p:spPr>
          <a:xfrm>
            <a:off x="1059355" y="1118613"/>
            <a:ext cx="6099423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It is a Prediction Model.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It is helpful in solving regression Problem.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2C35A-77F6-43DD-2AB1-B53E7CF7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D61EE-BAFE-5D6B-7C99-AAEAF1F2D441}"/>
              </a:ext>
            </a:extLst>
          </p:cNvPr>
          <p:cNvSpPr txBox="1"/>
          <p:nvPr/>
        </p:nvSpPr>
        <p:spPr>
          <a:xfrm>
            <a:off x="2953873" y="65306"/>
            <a:ext cx="6099423" cy="5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11" b="1" dirty="0"/>
              <a:t>Linear Regression </a:t>
            </a:r>
            <a:endParaRPr lang="en-US" sz="2911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86E7A-C277-1B0C-CBBF-1EF0F8DDBE91}"/>
              </a:ext>
            </a:extLst>
          </p:cNvPr>
          <p:cNvSpPr txBox="1"/>
          <p:nvPr/>
        </p:nvSpPr>
        <p:spPr>
          <a:xfrm>
            <a:off x="1059356" y="1118612"/>
            <a:ext cx="10073289" cy="681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It is a Prediction Model.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It is helpful in solving regression Problem.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We assume that our function is a hypothesis function which will be able to predict output when provided with new values.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183" dirty="0"/>
              <a:t>We will try to find the best fit line. </a:t>
            </a:r>
          </a:p>
          <a:p>
            <a:endParaRPr lang="en-US" sz="2183" dirty="0"/>
          </a:p>
          <a:p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  <a:p>
            <a:pPr marL="173279" indent="-173279">
              <a:buFont typeface="Arial" panose="020B0604020202020204" pitchFamily="34" charset="0"/>
              <a:buChar char="•"/>
            </a:pPr>
            <a:endParaRPr lang="en-US" sz="218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5EE8F-BC76-B2FA-135F-319BC9FC1C74}"/>
              </a:ext>
            </a:extLst>
          </p:cNvPr>
          <p:cNvSpPr txBox="1"/>
          <p:nvPr/>
        </p:nvSpPr>
        <p:spPr>
          <a:xfrm>
            <a:off x="-881370" y="573938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b="1" dirty="0"/>
              <a:t>               Simple Linear Regression </a:t>
            </a:r>
            <a:endParaRPr lang="en-US" sz="2426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34ACB-836C-A054-5D67-831EBB4B0740}"/>
              </a:ext>
            </a:extLst>
          </p:cNvPr>
          <p:cNvSpPr txBox="1"/>
          <p:nvPr/>
        </p:nvSpPr>
        <p:spPr>
          <a:xfrm>
            <a:off x="5911169" y="573938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b="1" dirty="0"/>
              <a:t>               Multiple Linear Regression </a:t>
            </a:r>
            <a:endParaRPr lang="en-US" sz="2426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EC252-81B1-EFDA-5A74-9FA80ECD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808F8-5103-5A94-3C4D-494AFCE50A40}"/>
              </a:ext>
            </a:extLst>
          </p:cNvPr>
          <p:cNvSpPr txBox="1"/>
          <p:nvPr/>
        </p:nvSpPr>
        <p:spPr>
          <a:xfrm>
            <a:off x="3046289" y="192201"/>
            <a:ext cx="6099423" cy="708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2" dirty="0"/>
              <a:t>Simple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84A9-76BB-AD8B-C452-61943B09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12E807-D679-3AA3-3EEB-889EBF61952C}"/>
              </a:ext>
            </a:extLst>
          </p:cNvPr>
          <p:cNvSpPr txBox="1"/>
          <p:nvPr/>
        </p:nvSpPr>
        <p:spPr>
          <a:xfrm>
            <a:off x="3046289" y="163960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b="1" dirty="0"/>
              <a:t>Slope , Intercept and Line Forms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1350D-D478-EA55-48E0-F5DAFE4EBD45}"/>
              </a:ext>
            </a:extLst>
          </p:cNvPr>
          <p:cNvSpPr txBox="1"/>
          <p:nvPr/>
        </p:nvSpPr>
        <p:spPr>
          <a:xfrm>
            <a:off x="9164965" y="6386296"/>
            <a:ext cx="6099423" cy="31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55" b="1" dirty="0"/>
              <a:t>Example on </a:t>
            </a:r>
            <a:r>
              <a:rPr lang="en-US" sz="1455" b="1" dirty="0" err="1"/>
              <a:t>Jupyter</a:t>
            </a:r>
            <a:r>
              <a:rPr lang="en-US" sz="1455" b="1" dirty="0"/>
              <a:t> Notebook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FA4DD-88F6-694F-B99D-618C3B74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Widescreen</PresentationFormat>
  <Paragraphs>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2024-02-09T04:39:26Z</dcterms:created>
  <dcterms:modified xsi:type="dcterms:W3CDTF">2024-02-09T04:39:48Z</dcterms:modified>
</cp:coreProperties>
</file>