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2" r:id="rId6"/>
    <p:sldId id="266" r:id="rId7"/>
    <p:sldId id="265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650" autoAdjust="0"/>
  </p:normalViewPr>
  <p:slideViewPr>
    <p:cSldViewPr snapToGrid="0" snapToObjects="1">
      <p:cViewPr varScale="1">
        <p:scale>
          <a:sx n="64" d="100"/>
          <a:sy n="64" d="100"/>
        </p:scale>
        <p:origin x="-16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1E590-4EA5-9045-A7CA-7348C7F3529C}" type="datetimeFigureOut">
              <a:rPr lang="en-US" smtClean="0"/>
              <a:t>9/5/14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E3884-537E-E249-B4BF-5C0746666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137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-k</a:t>
            </a:r>
            <a:r>
              <a:rPr lang="en-US" baseline="0" dirty="0" smtClean="0"/>
              <a:t> is the number of cluster centers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-VQ </a:t>
            </a:r>
            <a:r>
              <a:rPr lang="en-US" baseline="0" dirty="0" smtClean="0"/>
              <a:t>or </a:t>
            </a:r>
            <a:r>
              <a:rPr lang="en-US" dirty="0" smtClean="0"/>
              <a:t>the process of mapping a large set of input values to a smaller set, in this case k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</a:t>
            </a:r>
            <a:r>
              <a:rPr lang="en-US" dirty="0" err="1" smtClean="0"/>
              <a:t>Vor</a:t>
            </a:r>
            <a:r>
              <a:rPr lang="en-US" dirty="0" smtClean="0"/>
              <a:t>-oh-</a:t>
            </a:r>
            <a:r>
              <a:rPr lang="en-US" dirty="0" err="1" smtClean="0"/>
              <a:t>noy</a:t>
            </a:r>
            <a:r>
              <a:rPr lang="en-US" dirty="0" smtClean="0"/>
              <a:t>, the name for the regions that k-means clustering creates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-works by dividing up a set</a:t>
            </a:r>
            <a:r>
              <a:rPr lang="en-US" baseline="0" dirty="0" smtClean="0"/>
              <a:t> of points, where each group is represented by its centroid point, which, in k-means clustering, are the </a:t>
            </a:r>
            <a:r>
              <a:rPr lang="en-US" i="1" baseline="0" dirty="0" smtClean="0"/>
              <a:t>k </a:t>
            </a:r>
            <a:r>
              <a:rPr lang="en-US" i="0" baseline="0" dirty="0" smtClean="0"/>
              <a:t>initial clusters you choose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baseline="0" dirty="0" smtClean="0"/>
              <a:t>-separate…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baseline="0" dirty="0" smtClean="0"/>
              <a:t>-and thus works to minimize within-cluster sum of squares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45DF2-09A2-2B46-9CC6-CD5F9B8634D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60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-assignment:</a:t>
            </a:r>
            <a:r>
              <a:rPr lang="en-US" baseline="0" dirty="0" smtClean="0"/>
              <a:t> observations are assigned to the clusters they’re most similar to</a:t>
            </a:r>
          </a:p>
          <a:p>
            <a:r>
              <a:rPr lang="en-US" baseline="0" dirty="0" smtClean="0"/>
              <a:t>-update: cluster center is recalculated to the mean of the new cluster based on the assignment, so the cluster center is going to move</a:t>
            </a:r>
          </a:p>
          <a:p>
            <a:r>
              <a:rPr lang="en-US" baseline="0" dirty="0" smtClean="0"/>
              <a:t>-repeats until points no longer move around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45DF2-09A2-2B46-9CC6-CD5F9B8634D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777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-assigned</a:t>
            </a:r>
            <a:r>
              <a:rPr lang="en-US" baseline="0" dirty="0" smtClean="0"/>
              <a:t> to clusters: top right</a:t>
            </a:r>
          </a:p>
          <a:p>
            <a:r>
              <a:rPr lang="en-US" baseline="0" dirty="0" smtClean="0"/>
              <a:t>-bottom left: new cluster center is calculated</a:t>
            </a:r>
          </a:p>
          <a:p>
            <a:r>
              <a:rPr lang="en-US" baseline="0" dirty="0" smtClean="0"/>
              <a:t>-observations are reassigned</a:t>
            </a:r>
          </a:p>
          <a:p>
            <a:r>
              <a:rPr lang="en-US" baseline="0" dirty="0" smtClean="0"/>
              <a:t>-and so 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45DF2-09A2-2B46-9CC6-CD5F9B8634D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82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-non-normally</a:t>
            </a:r>
            <a:r>
              <a:rPr lang="en-US" baseline="0" dirty="0" smtClean="0"/>
              <a:t> distributed can skew</a:t>
            </a:r>
          </a:p>
          <a:p>
            <a:r>
              <a:rPr lang="en-US" baseline="0" dirty="0" smtClean="0"/>
              <a:t>-data that can’t be separated linearly may require another method (perhaps some kernel tricks)</a:t>
            </a:r>
          </a:p>
          <a:p>
            <a:r>
              <a:rPr lang="en-US" baseline="0" dirty="0" smtClean="0"/>
              <a:t>-let me say a few words about </a:t>
            </a:r>
            <a:r>
              <a:rPr lang="en-US" baseline="0" dirty="0" err="1" smtClean="0"/>
              <a:t>scikit</a:t>
            </a:r>
            <a:r>
              <a:rPr lang="en-US" baseline="0" dirty="0" smtClean="0"/>
              <a:t>-learn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45DF2-09A2-2B46-9CC6-CD5F9B8634D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18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-so, as you may have guessed, choosing k is the most important part of k-means clustering, </a:t>
            </a:r>
            <a:r>
              <a:rPr lang="en-US" dirty="0" err="1" smtClean="0"/>
              <a:t>bc</a:t>
            </a:r>
            <a:r>
              <a:rPr lang="en-US" baseline="0" dirty="0" smtClean="0"/>
              <a:t> if you do it wrong, your results won’t mean much</a:t>
            </a:r>
            <a:endParaRPr lang="en-US" dirty="0" smtClean="0"/>
          </a:p>
          <a:p>
            <a:r>
              <a:rPr lang="en-US" dirty="0" smtClean="0"/>
              <a:t>-graph</a:t>
            </a:r>
            <a:r>
              <a:rPr lang="en-US" baseline="0" dirty="0" smtClean="0"/>
              <a:t> the variance: graph the percentage of variance explained against different values of k. at some point, values of k will stop significantly explaining variance.</a:t>
            </a:r>
          </a:p>
          <a:p>
            <a:r>
              <a:rPr lang="en-US" dirty="0" smtClean="0"/>
              <a:t>-information criterion: goodness of fit of an estimated statistical model</a:t>
            </a:r>
          </a:p>
          <a:p>
            <a:r>
              <a:rPr lang="en-US" dirty="0" smtClean="0"/>
              <a:t>-cross-</a:t>
            </a:r>
            <a:r>
              <a:rPr lang="en-US" dirty="0" err="1" smtClean="0"/>
              <a:t>val</a:t>
            </a:r>
            <a:r>
              <a:rPr lang="en-US" dirty="0" smtClean="0"/>
              <a:t>: much like cross </a:t>
            </a:r>
            <a:r>
              <a:rPr lang="en-US" dirty="0" err="1" smtClean="0"/>
              <a:t>val</a:t>
            </a:r>
            <a:r>
              <a:rPr lang="en-US" dirty="0" smtClean="0"/>
              <a:t> to test how accurate your model is, you can use cross-</a:t>
            </a:r>
            <a:r>
              <a:rPr lang="en-US" dirty="0" err="1" smtClean="0"/>
              <a:t>val</a:t>
            </a:r>
            <a:r>
              <a:rPr lang="en-US" dirty="0" smtClean="0"/>
              <a:t> to test different</a:t>
            </a:r>
            <a:r>
              <a:rPr lang="en-US" baseline="0" dirty="0" smtClean="0"/>
              <a:t> values of k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45DF2-09A2-2B46-9CC6-CD5F9B8634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486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N_clusters</a:t>
            </a:r>
            <a:r>
              <a:rPr lang="en-US" dirty="0" smtClean="0"/>
              <a:t>:</a:t>
            </a:r>
            <a:r>
              <a:rPr lang="en-US" baseline="0" dirty="0" smtClean="0"/>
              <a:t> 8 | </a:t>
            </a:r>
            <a:r>
              <a:rPr lang="en-US" baseline="0" dirty="0" err="1" smtClean="0"/>
              <a:t>max_iter</a:t>
            </a:r>
            <a:r>
              <a:rPr lang="en-US" baseline="0" dirty="0" smtClean="0"/>
              <a:t>: maximum number of iterations through algorithm in a single run. Defaults to 300. | </a:t>
            </a:r>
          </a:p>
          <a:p>
            <a:r>
              <a:rPr lang="en-US" baseline="0" dirty="0" err="1" smtClean="0"/>
              <a:t>N_jobs</a:t>
            </a:r>
            <a:r>
              <a:rPr lang="en-US" baseline="0" dirty="0" smtClean="0"/>
              <a:t>: parallel (haven’t done much but would be cool) | </a:t>
            </a:r>
            <a:r>
              <a:rPr lang="en-US" baseline="0" dirty="0" err="1" smtClean="0"/>
              <a:t>init</a:t>
            </a:r>
            <a:r>
              <a:rPr lang="en-US" baseline="0" dirty="0" smtClean="0"/>
              <a:t>: choosing cluster centers</a:t>
            </a:r>
          </a:p>
          <a:p>
            <a:r>
              <a:rPr lang="en-US" baseline="0" dirty="0" smtClean="0"/>
              <a:t>I’m going to talk about </a:t>
            </a:r>
            <a:r>
              <a:rPr lang="en-US" baseline="0" dirty="0" err="1" smtClean="0"/>
              <a:t>n_clusters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init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04BBFF-A5E9-C340-B813-BAF36A5CB2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71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-We can do that by comparing their silhouette scores.</a:t>
            </a:r>
          </a:p>
          <a:p>
            <a:r>
              <a:rPr lang="en-US" dirty="0" smtClean="0"/>
              <a:t>-no ground</a:t>
            </a:r>
            <a:r>
              <a:rPr lang="en-US" baseline="0" dirty="0" smtClean="0"/>
              <a:t> truth: we don’t have anything to compare it to</a:t>
            </a:r>
            <a:endParaRPr lang="en-US" dirty="0" smtClean="0"/>
          </a:p>
          <a:p>
            <a:r>
              <a:rPr lang="en-US" dirty="0" smtClean="0"/>
              <a:t>-SC: used when ground truth labels for the clusters aren’t known,</a:t>
            </a:r>
            <a:r>
              <a:rPr lang="en-US" baseline="0" dirty="0" smtClean="0"/>
              <a:t> like we have in our data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45DF2-09A2-2B46-9CC6-CD5F9B8634D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153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2A4DD-E822-7042-9D43-88CC10E25E8A}" type="datetimeFigureOut">
              <a:rPr lang="en-US" smtClean="0"/>
              <a:t>9/5/14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5407-E405-1A43-B7F8-E97A97D18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8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2A4DD-E822-7042-9D43-88CC10E25E8A}" type="datetimeFigureOut">
              <a:rPr lang="en-US" smtClean="0"/>
              <a:t>9/5/14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5407-E405-1A43-B7F8-E97A97D18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2A4DD-E822-7042-9D43-88CC10E25E8A}" type="datetimeFigureOut">
              <a:rPr lang="en-US" smtClean="0"/>
              <a:t>9/5/14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5407-E405-1A43-B7F8-E97A97D18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604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2A4DD-E822-7042-9D43-88CC10E25E8A}" type="datetimeFigureOut">
              <a:rPr lang="en-US" smtClean="0"/>
              <a:t>9/5/14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5407-E405-1A43-B7F8-E97A97D18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9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2A4DD-E822-7042-9D43-88CC10E25E8A}" type="datetimeFigureOut">
              <a:rPr lang="en-US" smtClean="0"/>
              <a:t>9/5/14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5407-E405-1A43-B7F8-E97A97D18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32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2A4DD-E822-7042-9D43-88CC10E25E8A}" type="datetimeFigureOut">
              <a:rPr lang="en-US" smtClean="0"/>
              <a:t>9/5/14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5407-E405-1A43-B7F8-E97A97D18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96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2A4DD-E822-7042-9D43-88CC10E25E8A}" type="datetimeFigureOut">
              <a:rPr lang="en-US" smtClean="0"/>
              <a:t>9/5/14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5407-E405-1A43-B7F8-E97A97D18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6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2A4DD-E822-7042-9D43-88CC10E25E8A}" type="datetimeFigureOut">
              <a:rPr lang="en-US" smtClean="0"/>
              <a:t>9/5/14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5407-E405-1A43-B7F8-E97A97D18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87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2A4DD-E822-7042-9D43-88CC10E25E8A}" type="datetimeFigureOut">
              <a:rPr lang="en-US" smtClean="0"/>
              <a:t>9/5/14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5407-E405-1A43-B7F8-E97A97D18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84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2A4DD-E822-7042-9D43-88CC10E25E8A}" type="datetimeFigureOut">
              <a:rPr lang="en-US" smtClean="0"/>
              <a:t>9/5/14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5407-E405-1A43-B7F8-E97A97D18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25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2A4DD-E822-7042-9D43-88CC10E25E8A}" type="datetimeFigureOut">
              <a:rPr lang="en-US" smtClean="0"/>
              <a:t>9/5/14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5407-E405-1A43-B7F8-E97A97D18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8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2A4DD-E822-7042-9D43-88CC10E25E8A}" type="datetimeFigureOut">
              <a:rPr lang="en-US" smtClean="0"/>
              <a:t>9/5/14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B5407-E405-1A43-B7F8-E97A97D18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41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Segment 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984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908079"/>
          </a:xfrm>
        </p:spPr>
        <p:txBody>
          <a:bodyPr>
            <a:normAutofit/>
          </a:bodyPr>
          <a:lstStyle/>
          <a:p>
            <a:r>
              <a:rPr lang="en-US" dirty="0" smtClean="0"/>
              <a:t>Formally: a method of vector quantization</a:t>
            </a:r>
          </a:p>
          <a:p>
            <a:r>
              <a:rPr lang="en-US" dirty="0" smtClean="0"/>
              <a:t>Partition space into </a:t>
            </a:r>
            <a:r>
              <a:rPr lang="en-US" dirty="0" err="1" smtClean="0"/>
              <a:t>Voronoi</a:t>
            </a:r>
            <a:r>
              <a:rPr lang="en-US" dirty="0" smtClean="0"/>
              <a:t> cells</a:t>
            </a:r>
          </a:p>
          <a:p>
            <a:r>
              <a:rPr lang="en-US" dirty="0" smtClean="0"/>
              <a:t>Separate samples into </a:t>
            </a:r>
            <a:r>
              <a:rPr lang="en-US" i="1" dirty="0" smtClean="0"/>
              <a:t>k </a:t>
            </a:r>
            <a:r>
              <a:rPr lang="en-US" dirty="0" smtClean="0"/>
              <a:t>groups of equal variance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17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Iterative refinement</a:t>
            </a:r>
          </a:p>
          <a:p>
            <a:r>
              <a:rPr lang="en-US" dirty="0" smtClean="0"/>
              <a:t>Step 1: Choose </a:t>
            </a:r>
            <a:r>
              <a:rPr lang="en-US" i="1" dirty="0" smtClean="0"/>
              <a:t>k</a:t>
            </a:r>
          </a:p>
          <a:p>
            <a:r>
              <a:rPr lang="en-US" dirty="0" smtClean="0"/>
              <a:t>Iterate over:</a:t>
            </a:r>
          </a:p>
          <a:p>
            <a:pPr lvl="1"/>
            <a:r>
              <a:rPr lang="en-US" dirty="0" smtClean="0"/>
              <a:t>Step 2: Assignment</a:t>
            </a:r>
          </a:p>
          <a:p>
            <a:pPr lvl="1"/>
            <a:r>
              <a:rPr lang="en-US" dirty="0" smtClean="0"/>
              <a:t>Step 3: Update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024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Assignment</a:t>
            </a:r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Update</a:t>
            </a:r>
          </a:p>
        </p:txBody>
      </p:sp>
      <p:pic>
        <p:nvPicPr>
          <p:cNvPr id="5" name="Picture 4" descr="Screen Shot 2014-05-01 at 7.23.4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35" y="2187708"/>
            <a:ext cx="4604578" cy="1897165"/>
          </a:xfrm>
          <a:prstGeom prst="rect">
            <a:avLst/>
          </a:prstGeom>
        </p:spPr>
      </p:pic>
      <p:pic>
        <p:nvPicPr>
          <p:cNvPr id="6" name="Picture 5" descr="Screen Shot 2014-05-01 at 7.24.0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35" y="4661448"/>
            <a:ext cx="4604578" cy="190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17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/>
              <a:t>Scales well</a:t>
            </a:r>
          </a:p>
          <a:p>
            <a:pPr lvl="1"/>
            <a:r>
              <a:rPr lang="en-US" dirty="0" smtClean="0"/>
              <a:t>Efficient</a:t>
            </a:r>
          </a:p>
          <a:p>
            <a:pPr lvl="1"/>
            <a:r>
              <a:rPr lang="en-US" dirty="0"/>
              <a:t>Will always converge</a:t>
            </a:r>
          </a:p>
          <a:p>
            <a:r>
              <a:rPr lang="en-US" dirty="0"/>
              <a:t>When to use</a:t>
            </a:r>
          </a:p>
          <a:p>
            <a:pPr lvl="1"/>
            <a:r>
              <a:rPr lang="en-US" dirty="0" smtClean="0"/>
              <a:t>Normally </a:t>
            </a:r>
            <a:r>
              <a:rPr lang="en-US" dirty="0"/>
              <a:t>distributed data</a:t>
            </a:r>
          </a:p>
          <a:p>
            <a:pPr lvl="1"/>
            <a:r>
              <a:rPr lang="en-US" dirty="0" smtClean="0"/>
              <a:t>Large </a:t>
            </a:r>
            <a:r>
              <a:rPr lang="en-US" dirty="0"/>
              <a:t>number of samples</a:t>
            </a:r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608054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</a:t>
            </a:r>
            <a:r>
              <a:rPr lang="en-US" i="1" dirty="0" smtClean="0"/>
              <a:t>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Graphing the variance</a:t>
            </a:r>
          </a:p>
          <a:p>
            <a:r>
              <a:rPr lang="en-US" sz="3200" dirty="0" smtClean="0"/>
              <a:t>Information criterion</a:t>
            </a:r>
          </a:p>
          <a:p>
            <a:r>
              <a:rPr lang="en-US" sz="3200" dirty="0" smtClean="0"/>
              <a:t>Cross-validation</a:t>
            </a:r>
          </a:p>
        </p:txBody>
      </p:sp>
    </p:spTree>
    <p:extLst>
      <p:ext uri="{BB962C8B-B14F-4D97-AF65-F5344CB8AC3E}">
        <p14:creationId xmlns:p14="http://schemas.microsoft.com/office/powerpoint/2010/main" val="2376844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-means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17054"/>
            <a:ext cx="8229600" cy="4525963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n_clusters</a:t>
            </a:r>
            <a:endParaRPr lang="en-US" sz="3200" dirty="0" smtClean="0"/>
          </a:p>
          <a:p>
            <a:r>
              <a:rPr lang="en-US" sz="3200" dirty="0" err="1" smtClean="0"/>
              <a:t>max_iter</a:t>
            </a:r>
            <a:endParaRPr lang="en-US" sz="3200" dirty="0" smtClean="0"/>
          </a:p>
          <a:p>
            <a:r>
              <a:rPr lang="en-US" sz="3200" dirty="0" err="1" smtClean="0"/>
              <a:t>init</a:t>
            </a: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88662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results: silhouette score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Silhouette coefficient</a:t>
            </a:r>
          </a:p>
          <a:p>
            <a:pPr lvl="1"/>
            <a:r>
              <a:rPr lang="en-US" dirty="0" smtClean="0"/>
              <a:t>No ground truth</a:t>
            </a:r>
          </a:p>
          <a:p>
            <a:r>
              <a:rPr lang="en-US" dirty="0" smtClean="0"/>
              <a:t>Silhouette score in </a:t>
            </a:r>
            <a:r>
              <a:rPr lang="en-US" dirty="0" err="1" smtClean="0"/>
              <a:t>scikit</a:t>
            </a:r>
            <a:r>
              <a:rPr lang="en-US" dirty="0" smtClean="0"/>
              <a:t>-learn</a:t>
            </a:r>
          </a:p>
          <a:p>
            <a:pPr lvl="1"/>
            <a:r>
              <a:rPr lang="en-US" dirty="0" smtClean="0"/>
              <a:t>Mean of silhouette coefficient for all of the observations</a:t>
            </a:r>
          </a:p>
          <a:p>
            <a:pPr lvl="1"/>
            <a:r>
              <a:rPr lang="en-US" dirty="0" smtClean="0"/>
              <a:t>Closer to 1, the better the fit</a:t>
            </a:r>
          </a:p>
        </p:txBody>
      </p:sp>
    </p:spTree>
    <p:extLst>
      <p:ext uri="{BB962C8B-B14F-4D97-AF65-F5344CB8AC3E}">
        <p14:creationId xmlns:p14="http://schemas.microsoft.com/office/powerpoint/2010/main" val="3467397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3072</TotalTime>
  <Words>540</Words>
  <Application>Microsoft Macintosh PowerPoint</Application>
  <PresentationFormat>On-screen Show (4:3)</PresentationFormat>
  <Paragraphs>74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K-means Clustering</vt:lpstr>
      <vt:lpstr>K-means clustering</vt:lpstr>
      <vt:lpstr>K-means clustering</vt:lpstr>
      <vt:lpstr>K-means clustering</vt:lpstr>
      <vt:lpstr>K-means clustering</vt:lpstr>
      <vt:lpstr>Choosing k</vt:lpstr>
      <vt:lpstr>k-means parameters</vt:lpstr>
      <vt:lpstr>Comparing results: silhouette score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 Clustering</dc:title>
  <dc:creator>Sarah</dc:creator>
  <cp:lastModifiedBy>Sarah</cp:lastModifiedBy>
  <cp:revision>10</cp:revision>
  <dcterms:created xsi:type="dcterms:W3CDTF">2014-08-19T16:03:36Z</dcterms:created>
  <dcterms:modified xsi:type="dcterms:W3CDTF">2014-09-05T15:42:19Z</dcterms:modified>
</cp:coreProperties>
</file>