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6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0" autoAdjust="0"/>
  </p:normalViewPr>
  <p:slideViewPr>
    <p:cSldViewPr snapToGrid="0" snapToObjects="1">
      <p:cViewPr varScale="1">
        <p:scale>
          <a:sx n="64" d="100"/>
          <a:sy n="64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E590-4EA5-9045-A7CA-7348C7F3529C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3884-537E-E249-B4BF-5C074666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-k</a:t>
            </a:r>
            <a:r>
              <a:rPr lang="en-US" baseline="0" dirty="0" smtClean="0"/>
              <a:t> is the number of cluster centers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-VQ </a:t>
            </a:r>
            <a:r>
              <a:rPr lang="en-US" baseline="0" dirty="0" smtClean="0"/>
              <a:t>or </a:t>
            </a:r>
            <a:r>
              <a:rPr lang="en-US" dirty="0" smtClean="0"/>
              <a:t>the process of mapping a large set of input values to a smaller set, in this case 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Vor</a:t>
            </a:r>
            <a:r>
              <a:rPr lang="en-US" dirty="0" smtClean="0"/>
              <a:t>-oh-</a:t>
            </a:r>
            <a:r>
              <a:rPr lang="en-US" dirty="0" err="1" smtClean="0"/>
              <a:t>noy</a:t>
            </a:r>
            <a:r>
              <a:rPr lang="en-US" dirty="0" smtClean="0"/>
              <a:t>, the name for the regions that k-means clustering creates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-works by dividing up a set</a:t>
            </a:r>
            <a:r>
              <a:rPr lang="en-US" baseline="0" dirty="0" smtClean="0"/>
              <a:t> of points, where each group is represented by its centroid point, which, in k-means clustering, are the </a:t>
            </a:r>
            <a:r>
              <a:rPr lang="en-US" i="1" baseline="0" dirty="0" smtClean="0"/>
              <a:t>k </a:t>
            </a:r>
            <a:r>
              <a:rPr lang="en-US" i="0" baseline="0" dirty="0" smtClean="0"/>
              <a:t>initial clusters you choose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-separate…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-and thus works to minimize within-cluster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-assignment:</a:t>
            </a:r>
            <a:r>
              <a:rPr lang="en-US" baseline="0" dirty="0" smtClean="0"/>
              <a:t> observations are assigned to the clusters they’re most similar to</a:t>
            </a:r>
          </a:p>
          <a:p>
            <a:r>
              <a:rPr lang="en-US" baseline="0" dirty="0" smtClean="0"/>
              <a:t>-update: cluster center is recalculated to the mean of the new cluster based on the assignment, so the cluster center is going to move</a:t>
            </a:r>
          </a:p>
          <a:p>
            <a:r>
              <a:rPr lang="en-US" baseline="0" dirty="0" smtClean="0"/>
              <a:t>-repeats until points no longer move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-assigned</a:t>
            </a:r>
            <a:r>
              <a:rPr lang="en-US" baseline="0" dirty="0" smtClean="0"/>
              <a:t> to clusters: top right</a:t>
            </a:r>
          </a:p>
          <a:p>
            <a:r>
              <a:rPr lang="en-US" baseline="0" dirty="0" smtClean="0"/>
              <a:t>-bottom left: new cluster center is calculated</a:t>
            </a:r>
          </a:p>
          <a:p>
            <a:r>
              <a:rPr lang="en-US" baseline="0" dirty="0" smtClean="0"/>
              <a:t>-observations are reassigned</a:t>
            </a:r>
          </a:p>
          <a:p>
            <a:r>
              <a:rPr lang="en-US" baseline="0" dirty="0" smtClean="0"/>
              <a:t>-and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-non-normally</a:t>
            </a:r>
            <a:r>
              <a:rPr lang="en-US" baseline="0" dirty="0" smtClean="0"/>
              <a:t> distributed can skew</a:t>
            </a:r>
          </a:p>
          <a:p>
            <a:r>
              <a:rPr lang="en-US" baseline="0" dirty="0" smtClean="0"/>
              <a:t>-data that can’t be separated linearly may require another method (perhaps some kernel tricks)</a:t>
            </a:r>
          </a:p>
          <a:p>
            <a:r>
              <a:rPr lang="en-US" baseline="0" dirty="0" smtClean="0"/>
              <a:t>-let me say a few words about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-so, as you may have guessed, choosing k is the most important part of k-means clustering, </a:t>
            </a:r>
            <a:r>
              <a:rPr lang="en-US" dirty="0" err="1" smtClean="0"/>
              <a:t>bc</a:t>
            </a:r>
            <a:r>
              <a:rPr lang="en-US" baseline="0" dirty="0" smtClean="0"/>
              <a:t> if you do it wrong, your results won’t mean much</a:t>
            </a:r>
            <a:endParaRPr lang="en-US" dirty="0" smtClean="0"/>
          </a:p>
          <a:p>
            <a:r>
              <a:rPr lang="en-US" dirty="0" smtClean="0"/>
              <a:t>-graph</a:t>
            </a:r>
            <a:r>
              <a:rPr lang="en-US" baseline="0" dirty="0" smtClean="0"/>
              <a:t> the variance: graph the percentage of variance explained against different values of k. at some point, values of k will stop significantly explaining variance.</a:t>
            </a:r>
          </a:p>
          <a:p>
            <a:r>
              <a:rPr lang="en-US" dirty="0" smtClean="0"/>
              <a:t>-information criterion: goodness of fit of an estimated statistical model</a:t>
            </a:r>
          </a:p>
          <a:p>
            <a:r>
              <a:rPr lang="en-US" dirty="0" smtClean="0"/>
              <a:t>-cross-</a:t>
            </a:r>
            <a:r>
              <a:rPr lang="en-US" dirty="0" err="1" smtClean="0"/>
              <a:t>val</a:t>
            </a:r>
            <a:r>
              <a:rPr lang="en-US" dirty="0" smtClean="0"/>
              <a:t>: much like cross </a:t>
            </a:r>
            <a:r>
              <a:rPr lang="en-US" dirty="0" err="1" smtClean="0"/>
              <a:t>val</a:t>
            </a:r>
            <a:r>
              <a:rPr lang="en-US" dirty="0" smtClean="0"/>
              <a:t> to test how accurate your model is, you can use cross-</a:t>
            </a:r>
            <a:r>
              <a:rPr lang="en-US" dirty="0" err="1" smtClean="0"/>
              <a:t>val</a:t>
            </a:r>
            <a:r>
              <a:rPr lang="en-US" dirty="0" smtClean="0"/>
              <a:t> to test different</a:t>
            </a:r>
            <a:r>
              <a:rPr lang="en-US" baseline="0" dirty="0" smtClean="0"/>
              <a:t> values of 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N_clusters</a:t>
            </a:r>
            <a:r>
              <a:rPr lang="en-US" dirty="0" smtClean="0"/>
              <a:t>:</a:t>
            </a:r>
            <a:r>
              <a:rPr lang="en-US" baseline="0" dirty="0" smtClean="0"/>
              <a:t> 8 | </a:t>
            </a:r>
            <a:r>
              <a:rPr lang="en-US" baseline="0" dirty="0" err="1" smtClean="0"/>
              <a:t>max_iter</a:t>
            </a:r>
            <a:r>
              <a:rPr lang="en-US" baseline="0" dirty="0" smtClean="0"/>
              <a:t>: maximum number of iterations through algorithm in a single run. Defaults to 300. | </a:t>
            </a:r>
          </a:p>
          <a:p>
            <a:r>
              <a:rPr lang="en-US" baseline="0" dirty="0" err="1" smtClean="0"/>
              <a:t>N_jobs</a:t>
            </a:r>
            <a:r>
              <a:rPr lang="en-US" baseline="0" dirty="0" smtClean="0"/>
              <a:t>: parallel (haven’t done much but would be cool) |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choosing cluster centers</a:t>
            </a:r>
          </a:p>
          <a:p>
            <a:r>
              <a:rPr lang="en-US" baseline="0" dirty="0" smtClean="0"/>
              <a:t>I’m going to talk about </a:t>
            </a:r>
            <a:r>
              <a:rPr lang="en-US" baseline="0" dirty="0" err="1" smtClean="0"/>
              <a:t>n_clusters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BBFF-A5E9-C340-B813-BAF36A5CB2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can do that by comparing their silhouette scores.</a:t>
            </a:r>
          </a:p>
          <a:p>
            <a:r>
              <a:rPr lang="en-US" dirty="0" smtClean="0"/>
              <a:t>-no ground</a:t>
            </a:r>
            <a:r>
              <a:rPr lang="en-US" baseline="0" dirty="0" smtClean="0"/>
              <a:t> truth: we don’t have anything to compare it to</a:t>
            </a:r>
            <a:endParaRPr lang="en-US" dirty="0" smtClean="0"/>
          </a:p>
          <a:p>
            <a:r>
              <a:rPr lang="en-US" dirty="0" smtClean="0"/>
              <a:t>-SC: used when ground truth labels for the clusters aren’t known,</a:t>
            </a:r>
            <a:r>
              <a:rPr lang="en-US" baseline="0" dirty="0" smtClean="0"/>
              <a:t> like we have in our data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A4DD-E822-7042-9D43-88CC10E25E8A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08079"/>
          </a:xfrm>
        </p:spPr>
        <p:txBody>
          <a:bodyPr>
            <a:normAutofit/>
          </a:bodyPr>
          <a:lstStyle/>
          <a:p>
            <a:r>
              <a:rPr lang="en-US" dirty="0" smtClean="0"/>
              <a:t>Formally: a method of vector quantization</a:t>
            </a:r>
          </a:p>
          <a:p>
            <a:r>
              <a:rPr lang="en-US" dirty="0" smtClean="0"/>
              <a:t>Partition space into </a:t>
            </a:r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 smtClean="0"/>
              <a:t>cells</a:t>
            </a:r>
          </a:p>
          <a:p>
            <a:r>
              <a:rPr lang="en-US" dirty="0" smtClean="0"/>
              <a:t>Separate samples into </a:t>
            </a:r>
            <a:r>
              <a:rPr lang="en-US" i="1" dirty="0" smtClean="0"/>
              <a:t>k </a:t>
            </a:r>
            <a:r>
              <a:rPr lang="en-US" dirty="0" smtClean="0"/>
              <a:t>groups of equal variance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refinement</a:t>
            </a:r>
          </a:p>
          <a:p>
            <a:r>
              <a:rPr lang="en-US" dirty="0" smtClean="0"/>
              <a:t>Step </a:t>
            </a:r>
            <a:r>
              <a:rPr lang="en-US" dirty="0" smtClean="0"/>
              <a:t>1: Choose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Iterate over:</a:t>
            </a:r>
          </a:p>
          <a:p>
            <a:pPr lvl="1"/>
            <a:r>
              <a:rPr lang="en-US" dirty="0" smtClean="0"/>
              <a:t>Step 2: Assignment</a:t>
            </a:r>
          </a:p>
          <a:p>
            <a:pPr lvl="1"/>
            <a:r>
              <a:rPr lang="en-US" dirty="0" smtClean="0"/>
              <a:t>Step 3: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Update</a:t>
            </a:r>
          </a:p>
        </p:txBody>
      </p:sp>
      <p:pic>
        <p:nvPicPr>
          <p:cNvPr id="5" name="Picture 4" descr="Screen Shot 2014-05-01 at 7.2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2187708"/>
            <a:ext cx="4604578" cy="1897165"/>
          </a:xfrm>
          <a:prstGeom prst="rect">
            <a:avLst/>
          </a:prstGeom>
        </p:spPr>
      </p:pic>
      <p:pic>
        <p:nvPicPr>
          <p:cNvPr id="6" name="Picture 5" descr="Screen Shot 2014-05-01 at 7.2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4661448"/>
            <a:ext cx="4604578" cy="19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Scales well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/>
              <a:t>Will always converge</a:t>
            </a:r>
          </a:p>
          <a:p>
            <a:r>
              <a:rPr lang="en-US" dirty="0"/>
              <a:t>When to use</a:t>
            </a:r>
          </a:p>
          <a:p>
            <a:pPr lvl="1"/>
            <a:r>
              <a:rPr lang="en-US" dirty="0" smtClean="0"/>
              <a:t>Normally </a:t>
            </a:r>
            <a:r>
              <a:rPr lang="en-US" dirty="0"/>
              <a:t>distributed data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number of samples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080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Graphing the variance</a:t>
            </a:r>
          </a:p>
          <a:p>
            <a:r>
              <a:rPr lang="en-US" sz="3200" dirty="0" smtClean="0"/>
              <a:t>Information criterion</a:t>
            </a:r>
          </a:p>
          <a:p>
            <a:r>
              <a:rPr lang="en-US" sz="3200" dirty="0" smtClean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7684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</a:t>
            </a:r>
            <a:r>
              <a:rPr lang="en-US" dirty="0" smtClean="0"/>
              <a:t>means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054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n_clusters</a:t>
            </a:r>
            <a:endParaRPr lang="en-US" sz="3200" dirty="0" smtClean="0"/>
          </a:p>
          <a:p>
            <a:r>
              <a:rPr lang="en-US" sz="3200" dirty="0" err="1" smtClean="0"/>
              <a:t>max_iter</a:t>
            </a:r>
            <a:endParaRPr lang="en-US" sz="3200" dirty="0" smtClean="0"/>
          </a:p>
          <a:p>
            <a:r>
              <a:rPr lang="en-US" sz="3200" dirty="0" err="1" smtClean="0"/>
              <a:t>n_init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6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results: silhouette score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Silhouette coefficient</a:t>
            </a:r>
          </a:p>
          <a:p>
            <a:pPr lvl="1"/>
            <a:r>
              <a:rPr lang="en-US" dirty="0" smtClean="0"/>
              <a:t>No ground truth</a:t>
            </a:r>
          </a:p>
          <a:p>
            <a:r>
              <a:rPr lang="en-US" dirty="0" smtClean="0"/>
              <a:t>Silhouette </a:t>
            </a:r>
            <a:r>
              <a:rPr lang="en-US" dirty="0" smtClean="0"/>
              <a:t>score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Mean of silhouette coefficient for all of the observations</a:t>
            </a:r>
          </a:p>
          <a:p>
            <a:pPr lvl="1"/>
            <a:r>
              <a:rPr lang="en-US" dirty="0" smtClean="0"/>
              <a:t>Closer to 1, the better the </a:t>
            </a:r>
            <a:r>
              <a:rPr lang="en-US" dirty="0" smtClean="0"/>
              <a:t>fit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39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540</Words>
  <Application>Microsoft Macintosh PowerPoint</Application>
  <PresentationFormat>On-screen Show (4:3)</PresentationFormat>
  <Paragraphs>74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K-means Clustering</vt:lpstr>
      <vt:lpstr>K-means clustering</vt:lpstr>
      <vt:lpstr>K-means clustering</vt:lpstr>
      <vt:lpstr>K-means clustering</vt:lpstr>
      <vt:lpstr>K-means clustering</vt:lpstr>
      <vt:lpstr>Choosing k</vt:lpstr>
      <vt:lpstr>k-means parameters</vt:lpstr>
      <vt:lpstr>Comparing results: silhouette score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Sarah</dc:creator>
  <cp:lastModifiedBy>Sarah</cp:lastModifiedBy>
  <cp:revision>8</cp:revision>
  <dcterms:created xsi:type="dcterms:W3CDTF">2014-08-19T16:03:36Z</dcterms:created>
  <dcterms:modified xsi:type="dcterms:W3CDTF">2014-09-05T04:25:35Z</dcterms:modified>
</cp:coreProperties>
</file>