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83" r:id="rId11"/>
    <p:sldId id="264" r:id="rId12"/>
    <p:sldId id="276" r:id="rId13"/>
    <p:sldId id="277" r:id="rId14"/>
    <p:sldId id="265" r:id="rId15"/>
    <p:sldId id="278" r:id="rId16"/>
    <p:sldId id="279" r:id="rId17"/>
    <p:sldId id="280" r:id="rId18"/>
    <p:sldId id="281" r:id="rId19"/>
    <p:sldId id="284" r:id="rId20"/>
    <p:sldId id="285" r:id="rId21"/>
    <p:sldId id="286" r:id="rId22"/>
    <p:sldId id="299" r:id="rId23"/>
    <p:sldId id="300" r:id="rId24"/>
    <p:sldId id="287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1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606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 cstate="print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 cstate="print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 cstate="print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2" cstate="print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 cstate="print"/>
          <a:stretch/>
        </p:blipFill>
        <p:spPr>
          <a:xfrm>
            <a:off x="0" y="5104800"/>
            <a:ext cx="10078920" cy="57996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15" cstate="print"/>
          <a:stretch/>
        </p:blipFill>
        <p:spPr>
          <a:xfrm>
            <a:off x="0" y="0"/>
            <a:ext cx="10078920" cy="322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9"/>
          <p:cNvPicPr/>
          <p:nvPr/>
        </p:nvPicPr>
        <p:blipFill>
          <a:blip r:embed="rId14" cstate="print"/>
          <a:stretch/>
        </p:blipFill>
        <p:spPr>
          <a:xfrm>
            <a:off x="6120" y="0"/>
            <a:ext cx="10078920" cy="322920"/>
          </a:xfrm>
          <a:prstGeom prst="rect">
            <a:avLst/>
          </a:prstGeom>
          <a:ln>
            <a:noFill/>
          </a:ln>
        </p:spPr>
      </p:pic>
      <p:pic>
        <p:nvPicPr>
          <p:cNvPr id="39" name="Picture 40"/>
          <p:cNvPicPr/>
          <p:nvPr/>
        </p:nvPicPr>
        <p:blipFill>
          <a:blip r:embed="rId14" cstate="print"/>
          <a:stretch/>
        </p:blipFill>
        <p:spPr>
          <a:xfrm>
            <a:off x="6120" y="5357160"/>
            <a:ext cx="10078920" cy="3229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172836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AU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221360" y="5400360"/>
            <a:ext cx="319392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765972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3397C8A9-CF4B-44E3-B845-150AD28937E3}" type="slidenum">
              <a:rPr lang="en-AU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84"/>
          <p:cNvPicPr/>
          <p:nvPr/>
        </p:nvPicPr>
        <p:blipFill>
          <a:blip r:embed="rId14" cstate="print"/>
          <a:stretch/>
        </p:blipFill>
        <p:spPr>
          <a:xfrm>
            <a:off x="6120" y="0"/>
            <a:ext cx="10078920" cy="322920"/>
          </a:xfrm>
          <a:prstGeom prst="rect">
            <a:avLst/>
          </a:prstGeom>
          <a:ln>
            <a:noFill/>
          </a:ln>
        </p:spPr>
      </p:pic>
      <p:pic>
        <p:nvPicPr>
          <p:cNvPr id="80" name="Picture 85"/>
          <p:cNvPicPr/>
          <p:nvPr/>
        </p:nvPicPr>
        <p:blipFill>
          <a:blip r:embed="rId14" cstate="print"/>
          <a:stretch/>
        </p:blipFill>
        <p:spPr>
          <a:xfrm>
            <a:off x="6120" y="5357160"/>
            <a:ext cx="10078920" cy="3229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172836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AU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221360" y="5400360"/>
            <a:ext cx="319392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765972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CE81D27F-3106-4E0C-BF19-B0DD5192B08E}" type="slidenum">
              <a:rPr lang="en-AU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32"/>
          <p:cNvPicPr/>
          <p:nvPr/>
        </p:nvPicPr>
        <p:blipFill>
          <a:blip r:embed="rId14" cstate="print"/>
          <a:stretch/>
        </p:blipFill>
        <p:spPr>
          <a:xfrm>
            <a:off x="6120" y="0"/>
            <a:ext cx="10078920" cy="322920"/>
          </a:xfrm>
          <a:prstGeom prst="rect">
            <a:avLst/>
          </a:prstGeom>
          <a:ln>
            <a:noFill/>
          </a:ln>
        </p:spPr>
      </p:pic>
      <p:pic>
        <p:nvPicPr>
          <p:cNvPr id="121" name="Picture 133"/>
          <p:cNvPicPr/>
          <p:nvPr/>
        </p:nvPicPr>
        <p:blipFill>
          <a:blip r:embed="rId14" cstate="print"/>
          <a:stretch/>
        </p:blipFill>
        <p:spPr>
          <a:xfrm>
            <a:off x="6120" y="5357160"/>
            <a:ext cx="10078920" cy="32292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172836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AU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221360" y="5400360"/>
            <a:ext cx="319392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65972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5FE3E58-34BD-4C92-829F-2CDA4B0929BC}" type="slidenum">
              <a:rPr lang="en-AU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lyanb29/Customer" TargetMode="Externa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920" y="648000"/>
            <a:ext cx="9070560" cy="273492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Corporación Favorita Grocery Sales Forecasting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16000" y="3600000"/>
            <a:ext cx="5254560" cy="12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Kalyan Bhattacharjee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20131" y="2398872"/>
            <a:ext cx="158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Stores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47" y="314995"/>
            <a:ext cx="7736979" cy="4969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72159" y="2290860"/>
            <a:ext cx="1224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Items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84" y="571666"/>
            <a:ext cx="7123707" cy="4629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67901" y="2830920"/>
            <a:ext cx="230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Transaction</a:t>
            </a:r>
            <a:endParaRPr lang="en-AU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84" y="565560"/>
            <a:ext cx="7089799" cy="45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196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98031" y="2354569"/>
            <a:ext cx="2764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Store transactions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16" y="565560"/>
            <a:ext cx="6749950" cy="45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66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85216" y="2454706"/>
            <a:ext cx="175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Oil price</a:t>
            </a:r>
            <a:endParaRPr lang="en-AU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77" y="403555"/>
            <a:ext cx="6768752" cy="2307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77" y="2799527"/>
            <a:ext cx="6768752" cy="23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28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85216" y="2454706"/>
            <a:ext cx="175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Holidays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84" y="594507"/>
            <a:ext cx="7200478" cy="457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15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Sales and refunds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1" y="1755155"/>
            <a:ext cx="4536312" cy="29224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44" y="1722184"/>
            <a:ext cx="4545592" cy="29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33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Sales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8" y="1467123"/>
            <a:ext cx="5218987" cy="1651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3051299"/>
            <a:ext cx="425767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11" y="1467123"/>
            <a:ext cx="4696804" cy="300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3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Items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76" y="579481"/>
            <a:ext cx="7210003" cy="46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06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Stores per city &amp; state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76" y="675035"/>
            <a:ext cx="4246240" cy="4293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32" y="1364209"/>
            <a:ext cx="3752921" cy="37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83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504000"/>
            <a:ext cx="3094920" cy="5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2800" b="0" strike="noStrike" spc="-1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little about me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84000" y="1108800"/>
            <a:ext cx="554292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Scientist with business and engineering acumen focusing on integrating machine learning and real time analytics into data driven modern systems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336000" y="1944000"/>
            <a:ext cx="1946520" cy="2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Expertise: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180"/>
          <p:cNvPicPr/>
          <p:nvPr/>
        </p:nvPicPr>
        <p:blipFill>
          <a:blip r:embed="rId2" cstate="print"/>
          <a:stretch/>
        </p:blipFill>
        <p:spPr>
          <a:xfrm>
            <a:off x="504000" y="1018440"/>
            <a:ext cx="1339560" cy="1339560"/>
          </a:xfrm>
          <a:prstGeom prst="rect">
            <a:avLst/>
          </a:prstGeom>
          <a:ln>
            <a:noFill/>
          </a:ln>
        </p:spPr>
      </p:pic>
      <p:pic>
        <p:nvPicPr>
          <p:cNvPr id="167" name="Picture 181"/>
          <p:cNvPicPr/>
          <p:nvPr/>
        </p:nvPicPr>
        <p:blipFill>
          <a:blip r:embed="rId3" cstate="print"/>
          <a:stretch/>
        </p:blipFill>
        <p:spPr>
          <a:xfrm>
            <a:off x="5272560" y="2520000"/>
            <a:ext cx="1422360" cy="477000"/>
          </a:xfrm>
          <a:prstGeom prst="rect">
            <a:avLst/>
          </a:prstGeom>
          <a:ln>
            <a:noFill/>
          </a:ln>
        </p:spPr>
      </p:pic>
      <p:pic>
        <p:nvPicPr>
          <p:cNvPr id="168" name="Picture 182"/>
          <p:cNvPicPr/>
          <p:nvPr/>
        </p:nvPicPr>
        <p:blipFill>
          <a:blip r:embed="rId4" cstate="print"/>
          <a:stretch/>
        </p:blipFill>
        <p:spPr>
          <a:xfrm>
            <a:off x="6714360" y="2520000"/>
            <a:ext cx="556560" cy="430920"/>
          </a:xfrm>
          <a:prstGeom prst="rect">
            <a:avLst/>
          </a:prstGeom>
          <a:ln>
            <a:noFill/>
          </a:ln>
        </p:spPr>
      </p:pic>
      <p:pic>
        <p:nvPicPr>
          <p:cNvPr id="169" name="Picture 183"/>
          <p:cNvPicPr/>
          <p:nvPr/>
        </p:nvPicPr>
        <p:blipFill>
          <a:blip r:embed="rId5" cstate="print"/>
          <a:stretch/>
        </p:blipFill>
        <p:spPr>
          <a:xfrm>
            <a:off x="7623000" y="2428560"/>
            <a:ext cx="799920" cy="666360"/>
          </a:xfrm>
          <a:prstGeom prst="rect">
            <a:avLst/>
          </a:prstGeom>
          <a:ln>
            <a:noFill/>
          </a:ln>
        </p:spPr>
      </p:pic>
      <p:pic>
        <p:nvPicPr>
          <p:cNvPr id="170" name="Picture 184"/>
          <p:cNvPicPr/>
          <p:nvPr/>
        </p:nvPicPr>
        <p:blipFill>
          <a:blip r:embed="rId6" cstate="print"/>
          <a:stretch/>
        </p:blipFill>
        <p:spPr>
          <a:xfrm>
            <a:off x="5400000" y="3240000"/>
            <a:ext cx="1240200" cy="358920"/>
          </a:xfrm>
          <a:prstGeom prst="rect">
            <a:avLst/>
          </a:prstGeom>
          <a:ln>
            <a:noFill/>
          </a:ln>
        </p:spPr>
      </p:pic>
      <p:pic>
        <p:nvPicPr>
          <p:cNvPr id="171" name="Picture 185"/>
          <p:cNvPicPr/>
          <p:nvPr/>
        </p:nvPicPr>
        <p:blipFill>
          <a:blip r:embed="rId7" cstate="print"/>
          <a:stretch/>
        </p:blipFill>
        <p:spPr>
          <a:xfrm>
            <a:off x="6641280" y="3282120"/>
            <a:ext cx="1598400" cy="316800"/>
          </a:xfrm>
          <a:prstGeom prst="rect">
            <a:avLst/>
          </a:prstGeom>
          <a:ln>
            <a:noFill/>
          </a:ln>
        </p:spPr>
      </p:pic>
      <p:pic>
        <p:nvPicPr>
          <p:cNvPr id="172" name="Picture 186"/>
          <p:cNvPicPr/>
          <p:nvPr/>
        </p:nvPicPr>
        <p:blipFill>
          <a:blip r:embed="rId8" cstate="print"/>
          <a:stretch/>
        </p:blipFill>
        <p:spPr>
          <a:xfrm>
            <a:off x="8496000" y="2376000"/>
            <a:ext cx="1300680" cy="862920"/>
          </a:xfrm>
          <a:prstGeom prst="rect">
            <a:avLst/>
          </a:prstGeom>
          <a:ln>
            <a:noFill/>
          </a:ln>
        </p:spPr>
      </p:pic>
      <p:pic>
        <p:nvPicPr>
          <p:cNvPr id="173" name="Picture 187"/>
          <p:cNvPicPr/>
          <p:nvPr/>
        </p:nvPicPr>
        <p:blipFill>
          <a:blip r:embed="rId9" cstate="print"/>
          <a:stretch/>
        </p:blipFill>
        <p:spPr>
          <a:xfrm>
            <a:off x="5400000" y="3816000"/>
            <a:ext cx="794880" cy="758520"/>
          </a:xfrm>
          <a:prstGeom prst="rect">
            <a:avLst/>
          </a:prstGeom>
          <a:ln>
            <a:noFill/>
          </a:ln>
        </p:spPr>
      </p:pic>
      <p:pic>
        <p:nvPicPr>
          <p:cNvPr id="174" name="Picture 188"/>
          <p:cNvPicPr/>
          <p:nvPr/>
        </p:nvPicPr>
        <p:blipFill>
          <a:blip r:embed="rId10" cstate="print"/>
          <a:stretch/>
        </p:blipFill>
        <p:spPr>
          <a:xfrm>
            <a:off x="6343560" y="3747240"/>
            <a:ext cx="1575360" cy="859680"/>
          </a:xfrm>
          <a:prstGeom prst="rect">
            <a:avLst/>
          </a:prstGeom>
          <a:ln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5400000" y="4759200"/>
            <a:ext cx="134568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Learning: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Picture 190"/>
          <p:cNvPicPr/>
          <p:nvPr/>
        </p:nvPicPr>
        <p:blipFill>
          <a:blip r:embed="rId11" cstate="print"/>
          <a:stretch/>
        </p:blipFill>
        <p:spPr>
          <a:xfrm>
            <a:off x="6717240" y="4657680"/>
            <a:ext cx="1417680" cy="476640"/>
          </a:xfrm>
          <a:prstGeom prst="rect">
            <a:avLst/>
          </a:prstGeom>
          <a:ln>
            <a:noFill/>
          </a:ln>
        </p:spPr>
      </p:pic>
      <p:pic>
        <p:nvPicPr>
          <p:cNvPr id="177" name="Picture 191"/>
          <p:cNvPicPr/>
          <p:nvPr/>
        </p:nvPicPr>
        <p:blipFill>
          <a:blip r:embed="rId12" cstate="print"/>
          <a:stretch/>
        </p:blipFill>
        <p:spPr>
          <a:xfrm>
            <a:off x="8193240" y="4536000"/>
            <a:ext cx="1381680" cy="690120"/>
          </a:xfrm>
          <a:prstGeom prst="rect">
            <a:avLst/>
          </a:prstGeom>
          <a:ln>
            <a:noFill/>
          </a:ln>
        </p:spPr>
      </p:pic>
      <p:pic>
        <p:nvPicPr>
          <p:cNvPr id="178" name="Picture 192"/>
          <p:cNvPicPr/>
          <p:nvPr/>
        </p:nvPicPr>
        <p:blipFill>
          <a:blip r:embed="rId13" cstate="print"/>
          <a:stretch/>
        </p:blipFill>
        <p:spPr>
          <a:xfrm>
            <a:off x="8136000" y="3828600"/>
            <a:ext cx="1258200" cy="706320"/>
          </a:xfrm>
          <a:prstGeom prst="rect">
            <a:avLst/>
          </a:prstGeom>
          <a:ln>
            <a:noFill/>
          </a:ln>
        </p:spPr>
      </p:pic>
      <p:pic>
        <p:nvPicPr>
          <p:cNvPr id="179" name="Picture 193"/>
          <p:cNvPicPr/>
          <p:nvPr/>
        </p:nvPicPr>
        <p:blipFill>
          <a:blip r:embed="rId14" cstate="print"/>
          <a:stretch/>
        </p:blipFill>
        <p:spPr>
          <a:xfrm>
            <a:off x="284040" y="2808000"/>
            <a:ext cx="1010880" cy="1010880"/>
          </a:xfrm>
          <a:prstGeom prst="rect">
            <a:avLst/>
          </a:prstGeom>
          <a:ln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1512000" y="3033720"/>
            <a:ext cx="3382920" cy="7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years of experience in data driven operations research and AI (PhD)</a:t>
            </a: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1503360" y="4115160"/>
            <a:ext cx="3598920" cy="94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year of commercial experience in  production level machine learning, AI and data driven analytics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196"/>
          <p:cNvPicPr/>
          <p:nvPr/>
        </p:nvPicPr>
        <p:blipFill>
          <a:blip r:embed="rId15" cstate="print"/>
          <a:stretch/>
        </p:blipFill>
        <p:spPr>
          <a:xfrm>
            <a:off x="216000" y="3960000"/>
            <a:ext cx="1150920" cy="115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err="1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Avg</a:t>
            </a: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daily item sales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144" y="1035075"/>
            <a:ext cx="4406720" cy="42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0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Oil price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120" y="565560"/>
            <a:ext cx="6509543" cy="42389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" y="1683147"/>
            <a:ext cx="3169784" cy="28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857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 store in Quito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1" y="1323107"/>
            <a:ext cx="4392295" cy="34061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280" y="1395114"/>
            <a:ext cx="5119920" cy="33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863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 store in Quito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" y="1323107"/>
            <a:ext cx="4952607" cy="2672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40" y="1323107"/>
            <a:ext cx="478021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90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28503" y="423771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 store in Quito </a:t>
            </a:r>
          </a:p>
          <a:p>
            <a:pPr>
              <a:lnSpc>
                <a:spcPct val="100000"/>
              </a:lnSpc>
            </a:pPr>
            <a:r>
              <a:rPr lang="en-AU" sz="4000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368" y="395560"/>
            <a:ext cx="4434830" cy="2160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539131"/>
            <a:ext cx="4459783" cy="2262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022" y="2726118"/>
            <a:ext cx="4853161" cy="24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833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28503" y="423771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 store in Quito </a:t>
            </a:r>
          </a:p>
          <a:p>
            <a:pPr>
              <a:lnSpc>
                <a:spcPct val="100000"/>
              </a:lnSpc>
            </a:pPr>
            <a:r>
              <a:rPr lang="en-AU" sz="4000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Coefficients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40" y="1539131"/>
            <a:ext cx="6067623" cy="35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34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28503" y="423771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 store in Quito </a:t>
            </a:r>
          </a:p>
          <a:p>
            <a:pPr>
              <a:lnSpc>
                <a:spcPct val="100000"/>
              </a:lnSpc>
            </a:pPr>
            <a:r>
              <a:rPr lang="en-AU" sz="4000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ARIMA residuals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20" y="1539131"/>
            <a:ext cx="71056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66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28503" y="423771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 store in Quito </a:t>
            </a:r>
          </a:p>
          <a:p>
            <a:pPr>
              <a:lnSpc>
                <a:spcPct val="100000"/>
              </a:lnSpc>
            </a:pPr>
            <a:r>
              <a:rPr lang="en-AU" sz="4000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ARIMA fitting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27" y="562128"/>
            <a:ext cx="4477192" cy="2217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5018"/>
            <a:ext cx="2880320" cy="2640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20" y="1916893"/>
            <a:ext cx="2647007" cy="261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41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28503" y="423771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Transactions by day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64" y="1378044"/>
            <a:ext cx="7048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08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28503" y="423771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Transactions by day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64" y="1378044"/>
            <a:ext cx="7048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89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Overview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656000"/>
            <a:ext cx="2919600" cy="14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Challenge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A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571200" y="1656000"/>
            <a:ext cx="2919600" cy="14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Details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638040" y="1656000"/>
            <a:ext cx="2919600" cy="14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504000" y="3201480"/>
            <a:ext cx="2919600" cy="14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3240112" y="3153347"/>
            <a:ext cx="2919600" cy="14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Suggestions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28503" y="423771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Transactions by type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44" y="387003"/>
            <a:ext cx="4359771" cy="45439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6" y="1204467"/>
            <a:ext cx="3841427" cy="40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339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28503" y="423771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Clustering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92" y="423771"/>
            <a:ext cx="4778102" cy="4644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503" y="1827163"/>
            <a:ext cx="2739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/>
              <a:t>Hierachical</a:t>
            </a:r>
            <a:r>
              <a:rPr lang="en-AU" sz="1400" dirty="0" smtClean="0"/>
              <a:t> </a:t>
            </a:r>
            <a:r>
              <a:rPr lang="en-AU" sz="1400" dirty="0"/>
              <a:t>clustering </a:t>
            </a:r>
            <a:r>
              <a:rPr lang="en-AU" sz="1400" dirty="0" smtClean="0"/>
              <a:t>based </a:t>
            </a:r>
            <a:r>
              <a:rPr lang="en-AU" sz="1400" dirty="0"/>
              <a:t>on the </a:t>
            </a:r>
            <a:r>
              <a:rPr lang="en-AU" sz="1400" dirty="0" err="1"/>
              <a:t>AgglomerativeClustering</a:t>
            </a:r>
            <a:r>
              <a:rPr lang="en-AU" sz="1400" dirty="0"/>
              <a:t> </a:t>
            </a:r>
            <a:r>
              <a:rPr lang="en-AU" sz="1400" dirty="0" smtClean="0"/>
              <a:t>algorithm on mean and </a:t>
            </a:r>
            <a:r>
              <a:rPr lang="en-AU" sz="1400" dirty="0" err="1" smtClean="0"/>
              <a:t>std</a:t>
            </a:r>
            <a:r>
              <a:rPr lang="en-AU" sz="1400" dirty="0"/>
              <a:t> of normalized transaction volume per day of the week per store </a:t>
            </a:r>
            <a:endParaRPr lang="en-AU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5816" y="3339331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Not clear demarcation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2310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28503" y="423771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0678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variety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4000" y="1656000"/>
            <a:ext cx="9070560" cy="35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Picture 217"/>
          <p:cNvPicPr/>
          <p:nvPr/>
        </p:nvPicPr>
        <p:blipFill>
          <a:blip r:embed="rId2" cstate="print"/>
          <a:stretch/>
        </p:blipFill>
        <p:spPr>
          <a:xfrm>
            <a:off x="549000" y="1569240"/>
            <a:ext cx="2618640" cy="1742400"/>
          </a:xfrm>
          <a:prstGeom prst="rect">
            <a:avLst/>
          </a:prstGeom>
          <a:ln>
            <a:noFill/>
          </a:ln>
        </p:spPr>
      </p:pic>
      <p:pic>
        <p:nvPicPr>
          <p:cNvPr id="219" name="Picture 218"/>
          <p:cNvPicPr/>
          <p:nvPr/>
        </p:nvPicPr>
        <p:blipFill>
          <a:blip r:embed="rId3" cstate="print"/>
          <a:stretch/>
        </p:blipFill>
        <p:spPr>
          <a:xfrm>
            <a:off x="4464000" y="565560"/>
            <a:ext cx="3922920" cy="795960"/>
          </a:xfrm>
          <a:prstGeom prst="rect">
            <a:avLst/>
          </a:prstGeom>
          <a:ln>
            <a:noFill/>
          </a:ln>
        </p:spPr>
      </p:pic>
      <p:pic>
        <p:nvPicPr>
          <p:cNvPr id="220" name="Picture 219"/>
          <p:cNvPicPr/>
          <p:nvPr/>
        </p:nvPicPr>
        <p:blipFill>
          <a:blip r:embed="rId4" cstate="print"/>
          <a:stretch/>
        </p:blipFill>
        <p:spPr>
          <a:xfrm>
            <a:off x="851040" y="3600000"/>
            <a:ext cx="3180600" cy="1437480"/>
          </a:xfrm>
          <a:prstGeom prst="rect">
            <a:avLst/>
          </a:prstGeom>
          <a:ln>
            <a:noFill/>
          </a:ln>
        </p:spPr>
      </p:pic>
      <p:pic>
        <p:nvPicPr>
          <p:cNvPr id="221" name="Picture 220"/>
          <p:cNvPicPr/>
          <p:nvPr/>
        </p:nvPicPr>
        <p:blipFill>
          <a:blip r:embed="rId5" cstate="print"/>
          <a:stretch/>
        </p:blipFill>
        <p:spPr>
          <a:xfrm>
            <a:off x="4680000" y="3384000"/>
            <a:ext cx="2770920" cy="1647000"/>
          </a:xfrm>
          <a:prstGeom prst="rect">
            <a:avLst/>
          </a:prstGeom>
          <a:ln>
            <a:noFill/>
          </a:ln>
        </p:spPr>
      </p:pic>
      <p:pic>
        <p:nvPicPr>
          <p:cNvPr id="222" name="Picture 221"/>
          <p:cNvPicPr/>
          <p:nvPr/>
        </p:nvPicPr>
        <p:blipFill>
          <a:blip r:embed="rId6" cstate="print"/>
          <a:stretch/>
        </p:blipFill>
        <p:spPr>
          <a:xfrm>
            <a:off x="5427000" y="1750680"/>
            <a:ext cx="2924640" cy="134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Which one (s) ?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504000" y="1656000"/>
            <a:ext cx="9070560" cy="35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Depends on the data, the requirement (false positive vs false negative)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Generalization capability.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overfitting neither underfiting.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 ensemble learning can also be used.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used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04000" y="1656000"/>
            <a:ext cx="9070560" cy="35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124000" y="1944000"/>
            <a:ext cx="359640" cy="179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880000" y="2052000"/>
            <a:ext cx="287640" cy="158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ReLU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3564000" y="2052000"/>
            <a:ext cx="287640" cy="158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4140000" y="2232000"/>
            <a:ext cx="287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ReLU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4788000" y="2232000"/>
            <a:ext cx="287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8"/>
          <p:cNvSpPr/>
          <p:nvPr/>
        </p:nvSpPr>
        <p:spPr>
          <a:xfrm>
            <a:off x="5436000" y="2376000"/>
            <a:ext cx="287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ReLU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6084000" y="2376000"/>
            <a:ext cx="287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0"/>
          <p:cNvSpPr/>
          <p:nvPr/>
        </p:nvSpPr>
        <p:spPr>
          <a:xfrm>
            <a:off x="4716000" y="2682720"/>
            <a:ext cx="48528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</a:t>
            </a:r>
          </a:p>
        </p:txBody>
      </p:sp>
      <p:sp>
        <p:nvSpPr>
          <p:cNvPr id="235" name="Line 11"/>
          <p:cNvSpPr/>
          <p:nvPr/>
        </p:nvSpPr>
        <p:spPr>
          <a:xfrm>
            <a:off x="1620000" y="28080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Line 12"/>
          <p:cNvSpPr/>
          <p:nvPr/>
        </p:nvSpPr>
        <p:spPr>
          <a:xfrm>
            <a:off x="2484000" y="2808000"/>
            <a:ext cx="21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Line 13"/>
          <p:cNvSpPr/>
          <p:nvPr/>
        </p:nvSpPr>
        <p:spPr>
          <a:xfrm>
            <a:off x="3168000" y="2808000"/>
            <a:ext cx="39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14"/>
          <p:cNvSpPr/>
          <p:nvPr/>
        </p:nvSpPr>
        <p:spPr>
          <a:xfrm>
            <a:off x="3852000" y="2808000"/>
            <a:ext cx="288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15"/>
          <p:cNvSpPr/>
          <p:nvPr/>
        </p:nvSpPr>
        <p:spPr>
          <a:xfrm>
            <a:off x="4428000" y="28080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Line 16"/>
          <p:cNvSpPr/>
          <p:nvPr/>
        </p:nvSpPr>
        <p:spPr>
          <a:xfrm>
            <a:off x="5076000" y="28080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17"/>
          <p:cNvSpPr/>
          <p:nvPr/>
        </p:nvSpPr>
        <p:spPr>
          <a:xfrm>
            <a:off x="5724000" y="28080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Line 18"/>
          <p:cNvSpPr/>
          <p:nvPr/>
        </p:nvSpPr>
        <p:spPr>
          <a:xfrm>
            <a:off x="6372000" y="28080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9"/>
          <p:cNvSpPr/>
          <p:nvPr/>
        </p:nvSpPr>
        <p:spPr>
          <a:xfrm>
            <a:off x="6876000" y="2592000"/>
            <a:ext cx="287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Sigmoid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Line 20"/>
          <p:cNvSpPr/>
          <p:nvPr/>
        </p:nvSpPr>
        <p:spPr>
          <a:xfrm>
            <a:off x="7164000" y="280800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1"/>
          <p:cNvSpPr/>
          <p:nvPr/>
        </p:nvSpPr>
        <p:spPr>
          <a:xfrm>
            <a:off x="7668000" y="2664000"/>
            <a:ext cx="1007640" cy="2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3"/>
          <p:cNvSpPr/>
          <p:nvPr/>
        </p:nvSpPr>
        <p:spPr>
          <a:xfrm>
            <a:off x="4860000" y="4104000"/>
            <a:ext cx="1727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Backprop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5"/>
          <p:cNvSpPr/>
          <p:nvPr/>
        </p:nvSpPr>
        <p:spPr>
          <a:xfrm>
            <a:off x="1260000" y="1872000"/>
            <a:ext cx="359640" cy="201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details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04000" y="1656000"/>
            <a:ext cx="9070560" cy="35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128 as batch size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Learning rate 0.01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SGD with nesterov momentum as optimizer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in PyTorch (</a:t>
            </a:r>
            <a:r>
              <a:rPr lang="en-AU" sz="2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https://github.com/kalyanb29/Customer</a:t>
            </a: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Evaluation criteria / Metric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04000" y="1656000"/>
            <a:ext cx="9070560" cy="35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NWRSLE: 0.507 using </a:t>
            </a:r>
            <a:r>
              <a:rPr lang="en-AU" sz="2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LightGBM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NWRSLE: 0.507 using </a:t>
            </a:r>
            <a:r>
              <a:rPr lang="en-AU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endParaRPr lang="en-A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Alternative directions ?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4000" y="1656000"/>
            <a:ext cx="9070560" cy="35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RNNs can be used since history with time is given.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 maximizing/minimizing other metric suited for the problem.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 reducing redundant features.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Optimize for hyperparameters using Gridsearch.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should work ? Everything. Eventually. In most cases.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Should work.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What’s next ?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-5760" y="1188000"/>
            <a:ext cx="9070560" cy="35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504000" y="1640520"/>
            <a:ext cx="6047640" cy="338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571320" indent="-570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Reuse top layers of model for transfer learning in other problem areas. May work well across data sets.
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320" indent="-570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Better models with more data.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320" indent="-570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different model architectures as they become better understood.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320" indent="-570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Deploy. Does your model scale to millions of customers?
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Challenge 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511640"/>
            <a:ext cx="9070560" cy="35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A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Grocery stores are always at high risks of either running out or overstocked in the absence of a proper forecasting model.</a:t>
            </a: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A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Forecasting model needs to be accurate and generalized enough to accommodate business needs as well as customer satisfaction.</a:t>
            </a: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AU" sz="2000" dirty="0" err="1"/>
              <a:t>Corporación</a:t>
            </a:r>
            <a:r>
              <a:rPr lang="en-AU" sz="2000" dirty="0"/>
              <a:t> </a:t>
            </a:r>
            <a:r>
              <a:rPr lang="en-AU" sz="2000" dirty="0" err="1" smtClean="0"/>
              <a:t>Favorita</a:t>
            </a:r>
            <a:r>
              <a:rPr lang="en-AU" sz="2000" dirty="0" smtClean="0"/>
              <a:t> is one of the largest Ecuadorian based supermarket chain and the problem scope is within their sales division.</a:t>
            </a: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AU" sz="2000" dirty="0" smtClean="0"/>
              <a:t>The idea is to propose an accurate forecasting model to predict the sales in future timeframes.</a:t>
            </a: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A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58"/>
          <p:cNvPicPr/>
          <p:nvPr/>
        </p:nvPicPr>
        <p:blipFill>
          <a:blip r:embed="rId2" cstate="print"/>
          <a:stretch/>
        </p:blipFill>
        <p:spPr>
          <a:xfrm>
            <a:off x="1987560" y="405720"/>
            <a:ext cx="6076080" cy="4561920"/>
          </a:xfrm>
          <a:prstGeom prst="rect">
            <a:avLst/>
          </a:prstGeom>
          <a:ln>
            <a:noFill/>
          </a:ln>
        </p:spPr>
      </p:pic>
      <p:pic>
        <p:nvPicPr>
          <p:cNvPr id="260" name="Picture 259"/>
          <p:cNvPicPr/>
          <p:nvPr/>
        </p:nvPicPr>
        <p:blipFill>
          <a:blip r:embed="rId3" cstate="print"/>
          <a:stretch/>
        </p:blipFill>
        <p:spPr>
          <a:xfrm>
            <a:off x="4133880" y="3096000"/>
            <a:ext cx="2273760" cy="193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 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4000" y="1437120"/>
            <a:ext cx="9070560" cy="35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training dataset contains </a:t>
            </a:r>
            <a:r>
              <a:rPr lang="en-A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(January 2013- 15</a:t>
            </a:r>
            <a:r>
              <a:rPr lang="en-AU" sz="22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lang="en-A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August 2017):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A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Sales by date, store, item and flag related to whether item on promotion or not</a:t>
            </a:r>
            <a:r>
              <a:rPr lang="en-A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lang="en-A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dataset only </a:t>
            </a:r>
            <a:r>
              <a:rPr lang="en-A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covers 16</a:t>
            </a:r>
            <a:r>
              <a:rPr lang="en-AU" sz="22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lang="en-A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August, 2017 to 31</a:t>
            </a:r>
            <a:r>
              <a:rPr lang="en-AU" sz="22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</a:t>
            </a:r>
            <a:r>
              <a:rPr lang="en-A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August, 2017.</a:t>
            </a: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additional data are provided:</a:t>
            </a:r>
          </a:p>
          <a:p>
            <a:pPr marL="889200" lvl="1" indent="-3229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Stores information such as location and type</a:t>
            </a:r>
          </a:p>
          <a:p>
            <a:pPr marL="889200" lvl="1" indent="-3229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Items metadata such as class and whether they are perishable or not.</a:t>
            </a:r>
          </a:p>
          <a:p>
            <a:pPr marL="889200" lvl="1" indent="-3229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 of sales transactions for the training data.</a:t>
            </a:r>
          </a:p>
          <a:p>
            <a:pPr marL="889200" lvl="1" indent="-3229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Daily oil price because of strong economic dependency of Ecuador on oil.</a:t>
            </a:r>
          </a:p>
          <a:p>
            <a:pPr marL="889200" lvl="1" indent="-3229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 of holidays  </a:t>
            </a:r>
            <a:endParaRPr lang="en-A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Details (1 of 2)  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656000"/>
            <a:ext cx="7272616" cy="35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data contains 12549704 records. 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54 stores and promotion feature contains NAs.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 sales is the target feature: negative values indicate item return</a:t>
            </a:r>
            <a:r>
              <a:rPr lang="en-A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test items are not included in the training data</a:t>
            </a: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importance of public sector pay days (on the 15th and the end of the month) as well as the impact of a major earthquake on April 16 2016.</a:t>
            </a: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Picture 210"/>
          <p:cNvPicPr/>
          <p:nvPr/>
        </p:nvPicPr>
        <p:blipFill>
          <a:blip r:embed="rId2" cstate="print"/>
          <a:stretch/>
        </p:blipFill>
        <p:spPr>
          <a:xfrm rot="5400000">
            <a:off x="6531948" y="1991711"/>
            <a:ext cx="4432320" cy="136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Details (2 of 2)  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96" y="1541609"/>
            <a:ext cx="7061224" cy="33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3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Difficulties 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04000" y="1656000"/>
            <a:ext cx="9070560" cy="35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Huge data size.</a:t>
            </a:r>
            <a:endParaRPr lang="en-A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Lots of categorical </a:t>
            </a:r>
            <a:r>
              <a:rPr lang="en-A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features such as item, store, promotion flag, city, state, type of item, family of item, class of item, cluster of store, </a:t>
            </a:r>
            <a:r>
              <a:rPr lang="en-A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holiday’s type, name, locale description, transferred flag </a:t>
            </a:r>
            <a:r>
              <a:rPr lang="en-A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etc.</a:t>
            </a:r>
            <a:endParaRPr lang="en-A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SungtiL GB"/>
              </a:rPr>
              <a:t>Very few features to start </a:t>
            </a:r>
            <a:r>
              <a:rPr lang="en-A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SungtiL GB"/>
              </a:rPr>
              <a:t>with</a:t>
            </a:r>
            <a:r>
              <a:rPr lang="en-A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SungtiL GB"/>
              </a:rPr>
              <a:t> </a:t>
            </a:r>
            <a:r>
              <a:rPr lang="en-A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SungtiL GB"/>
              </a:rPr>
              <a:t>for forecasting</a:t>
            </a:r>
            <a:r>
              <a:rPr lang="en-A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Noisy observation in relation to temporal aspect.</a:t>
            </a:r>
            <a:endParaRPr lang="en-A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AU" sz="4000" b="0" strike="noStrike" spc="-1" dirty="0" smtClean="0">
                <a:solidFill>
                  <a:srgbClr val="C724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</a:t>
            </a:r>
            <a:endParaRPr lang="en-A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992" y="531019"/>
            <a:ext cx="71120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16200000">
            <a:off x="-319929" y="2517916"/>
            <a:ext cx="280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Training Data</a:t>
            </a:r>
          </a:p>
          <a:p>
            <a:r>
              <a:rPr lang="en-AU" dirty="0"/>
              <a:t>(double-logarithmic axes on the </a:t>
            </a:r>
            <a:r>
              <a:rPr lang="en-AU" i="1" dirty="0" smtClean="0"/>
              <a:t>unit sales</a:t>
            </a:r>
            <a:r>
              <a:rPr lang="en-AU" dirty="0"/>
              <a:t> plot</a:t>
            </a:r>
            <a:r>
              <a:rPr lang="en-AU" dirty="0" smtClean="0"/>
              <a:t>)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660</Words>
  <Application>Microsoft Office PowerPoint</Application>
  <PresentationFormat>Custom</PresentationFormat>
  <Paragraphs>120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 PL SungtiL GB</vt:lpstr>
      <vt:lpstr>DejaVu Sans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subject/>
  <dc:creator/>
  <dc:description/>
  <cp:lastModifiedBy>Kalyan Bhattacharjee</cp:lastModifiedBy>
  <cp:revision>54</cp:revision>
  <dcterms:created xsi:type="dcterms:W3CDTF">2018-08-05T09:24:23Z</dcterms:created>
  <dcterms:modified xsi:type="dcterms:W3CDTF">2018-09-12T06:34:45Z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