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4" r:id="rId11"/>
    <p:sldId id="265" r:id="rId12"/>
    <p:sldId id="276" r:id="rId13"/>
    <p:sldId id="277" r:id="rId14"/>
    <p:sldId id="266" r:id="rId15"/>
    <p:sldId id="267" r:id="rId16"/>
    <p:sldId id="268" r:id="rId17"/>
    <p:sldId id="269" r:id="rId18"/>
    <p:sldId id="270" r:id="rId19"/>
    <p:sldId id="271" r:id="rId20"/>
    <p:sldId id="272" r:id="rId21"/>
    <p:sldId id="273" r:id="rId22"/>
    <p:sldId id="274" r:id="rId23"/>
    <p:sldId id="275" r:id="rId2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24" y="-77"/>
      </p:cViewPr>
      <p:guideLst>
        <p:guide orient="horz" pos="1786"/>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36" name="Picture 35"/>
          <p:cNvPicPr/>
          <p:nvPr/>
        </p:nvPicPr>
        <p:blipFill>
          <a:blip r:embed="rId2" cstate="print"/>
          <a:stretch/>
        </p:blipFill>
        <p:spPr>
          <a:xfrm>
            <a:off x="2979000" y="1326240"/>
            <a:ext cx="4121640" cy="3288600"/>
          </a:xfrm>
          <a:prstGeom prst="rect">
            <a:avLst/>
          </a:prstGeom>
          <a:ln>
            <a:noFill/>
          </a:ln>
        </p:spPr>
      </p:pic>
      <p:pic>
        <p:nvPicPr>
          <p:cNvPr id="37" name="Picture 36"/>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6"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3"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77" name="Picture 76"/>
          <p:cNvPicPr/>
          <p:nvPr/>
        </p:nvPicPr>
        <p:blipFill>
          <a:blip r:embed="rId2" cstate="print"/>
          <a:stretch/>
        </p:blipFill>
        <p:spPr>
          <a:xfrm>
            <a:off x="2979000" y="1326240"/>
            <a:ext cx="4121640" cy="3288600"/>
          </a:xfrm>
          <a:prstGeom prst="rect">
            <a:avLst/>
          </a:prstGeom>
          <a:ln>
            <a:noFill/>
          </a:ln>
        </p:spPr>
      </p:pic>
      <p:pic>
        <p:nvPicPr>
          <p:cNvPr id="78" name="Picture 77"/>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4"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18" name="Picture 117"/>
          <p:cNvPicPr/>
          <p:nvPr/>
        </p:nvPicPr>
        <p:blipFill>
          <a:blip r:embed="rId2" cstate="print"/>
          <a:stretch/>
        </p:blipFill>
        <p:spPr>
          <a:xfrm>
            <a:off x="2979000" y="1326240"/>
            <a:ext cx="4121640" cy="3288600"/>
          </a:xfrm>
          <a:prstGeom prst="rect">
            <a:avLst/>
          </a:prstGeom>
          <a:ln>
            <a:noFill/>
          </a:ln>
        </p:spPr>
      </p:pic>
      <p:pic>
        <p:nvPicPr>
          <p:cNvPr id="119" name="Picture 118"/>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28"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7"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8"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9"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3"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7"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0"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5"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59" name="Picture 158"/>
          <p:cNvPicPr/>
          <p:nvPr/>
        </p:nvPicPr>
        <p:blipFill>
          <a:blip r:embed="rId2" cstate="print"/>
          <a:stretch/>
        </p:blipFill>
        <p:spPr>
          <a:xfrm>
            <a:off x="2979000" y="1326240"/>
            <a:ext cx="4121640" cy="3288600"/>
          </a:xfrm>
          <a:prstGeom prst="rect">
            <a:avLst/>
          </a:prstGeom>
          <a:ln>
            <a:noFill/>
          </a:ln>
        </p:spPr>
      </p:pic>
      <p:pic>
        <p:nvPicPr>
          <p:cNvPr id="160" name="Picture 159"/>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cstate="print"/>
          <a:stretch/>
        </p:blipFill>
        <p:spPr>
          <a:xfrm>
            <a:off x="0" y="5104800"/>
            <a:ext cx="10078920" cy="579960"/>
          </a:xfrm>
          <a:prstGeom prst="rect">
            <a:avLst/>
          </a:prstGeom>
          <a:ln>
            <a:noFill/>
          </a:ln>
        </p:spPr>
      </p:pic>
      <p:pic>
        <p:nvPicPr>
          <p:cNvPr id="5" name="Picture 4"/>
          <p:cNvPicPr/>
          <p:nvPr/>
        </p:nvPicPr>
        <p:blipFill>
          <a:blip r:embed="rId15" cstate="print"/>
          <a:stretch/>
        </p:blipFill>
        <p:spPr>
          <a:xfrm>
            <a:off x="0" y="0"/>
            <a:ext cx="10078920" cy="322920"/>
          </a:xfrm>
          <a:prstGeom prst="rect">
            <a:avLst/>
          </a:prstGeom>
          <a:ln>
            <a:noFill/>
          </a:ln>
        </p:spPr>
      </p:pic>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39"/>
          <p:cNvPicPr/>
          <p:nvPr/>
        </p:nvPicPr>
        <p:blipFill>
          <a:blip r:embed="rId14" cstate="print"/>
          <a:stretch/>
        </p:blipFill>
        <p:spPr>
          <a:xfrm>
            <a:off x="6120" y="0"/>
            <a:ext cx="10078920" cy="322920"/>
          </a:xfrm>
          <a:prstGeom prst="rect">
            <a:avLst/>
          </a:prstGeom>
          <a:ln>
            <a:noFill/>
          </a:ln>
        </p:spPr>
      </p:pic>
      <p:pic>
        <p:nvPicPr>
          <p:cNvPr id="39" name="Picture 40"/>
          <p:cNvPicPr/>
          <p:nvPr/>
        </p:nvPicPr>
        <p:blipFill>
          <a:blip r:embed="rId14" cstate="print"/>
          <a:stretch/>
        </p:blipFill>
        <p:spPr>
          <a:xfrm>
            <a:off x="6120" y="5357160"/>
            <a:ext cx="10078920" cy="322920"/>
          </a:xfrm>
          <a:prstGeom prst="rect">
            <a:avLst/>
          </a:prstGeom>
          <a:ln>
            <a:noFill/>
          </a:ln>
        </p:spPr>
      </p:pic>
      <p:sp>
        <p:nvSpPr>
          <p:cNvPr id="40" name="CustomShape 1"/>
          <p:cNvSpPr/>
          <p:nvPr/>
        </p:nvSpPr>
        <p:spPr>
          <a:xfrm>
            <a:off x="172836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41" name="CustomShape 2"/>
          <p:cNvSpPr/>
          <p:nvPr/>
        </p:nvSpPr>
        <p:spPr>
          <a:xfrm>
            <a:off x="4221360" y="5400360"/>
            <a:ext cx="319392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42" name="CustomShape 3"/>
          <p:cNvSpPr/>
          <p:nvPr/>
        </p:nvSpPr>
        <p:spPr>
          <a:xfrm>
            <a:off x="765972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397C8A9-CF4B-44E3-B845-150AD28937E3}" type="slidenum">
              <a:rPr lang="en-AU" sz="1400" b="0" strike="noStrike" spc="-1">
                <a:solidFill>
                  <a:srgbClr val="FFFFFF"/>
                </a:solidFill>
                <a:uFill>
                  <a:solidFill>
                    <a:srgbClr val="FFFFFF"/>
                  </a:solidFill>
                </a:uFill>
                <a:latin typeface="Times New Roman"/>
                <a:ea typeface="DejaVu Sans"/>
              </a:rPr>
              <a:pPr algn="r">
                <a:lnSpc>
                  <a:spcPct val="100000"/>
                </a:lnSpc>
              </a:pPr>
              <a:t>‹#›</a:t>
            </a:fld>
            <a:endParaRPr lang="en-AU" sz="1800" b="0" strike="noStrike" spc="-1">
              <a:solidFill>
                <a:srgbClr val="000000"/>
              </a:solidFill>
              <a:uFill>
                <a:solidFill>
                  <a:srgbClr val="FFFFFF"/>
                </a:solidFill>
              </a:uFill>
              <a:latin typeface="Arial"/>
            </a:endParaRPr>
          </a:p>
        </p:txBody>
      </p:sp>
      <p:sp>
        <p:nvSpPr>
          <p:cNvPr id="43" name="PlaceHolder 4"/>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44" name="PlaceHolder 5"/>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Picture 84"/>
          <p:cNvPicPr/>
          <p:nvPr/>
        </p:nvPicPr>
        <p:blipFill>
          <a:blip r:embed="rId14" cstate="print"/>
          <a:stretch/>
        </p:blipFill>
        <p:spPr>
          <a:xfrm>
            <a:off x="6120" y="0"/>
            <a:ext cx="10078920" cy="322920"/>
          </a:xfrm>
          <a:prstGeom prst="rect">
            <a:avLst/>
          </a:prstGeom>
          <a:ln>
            <a:noFill/>
          </a:ln>
        </p:spPr>
      </p:pic>
      <p:pic>
        <p:nvPicPr>
          <p:cNvPr id="80" name="Picture 85"/>
          <p:cNvPicPr/>
          <p:nvPr/>
        </p:nvPicPr>
        <p:blipFill>
          <a:blip r:embed="rId14" cstate="print"/>
          <a:stretch/>
        </p:blipFill>
        <p:spPr>
          <a:xfrm>
            <a:off x="6120" y="5357160"/>
            <a:ext cx="10078920" cy="322920"/>
          </a:xfrm>
          <a:prstGeom prst="rect">
            <a:avLst/>
          </a:prstGeom>
          <a:ln>
            <a:noFill/>
          </a:ln>
        </p:spPr>
      </p:pic>
      <p:sp>
        <p:nvSpPr>
          <p:cNvPr id="81" name="CustomShape 1"/>
          <p:cNvSpPr/>
          <p:nvPr/>
        </p:nvSpPr>
        <p:spPr>
          <a:xfrm>
            <a:off x="172836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82" name="CustomShape 2"/>
          <p:cNvSpPr/>
          <p:nvPr/>
        </p:nvSpPr>
        <p:spPr>
          <a:xfrm>
            <a:off x="4221360" y="5400360"/>
            <a:ext cx="319392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83" name="CustomShape 3"/>
          <p:cNvSpPr/>
          <p:nvPr/>
        </p:nvSpPr>
        <p:spPr>
          <a:xfrm>
            <a:off x="765972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CE81D27F-3106-4E0C-BF19-B0DD5192B08E}" type="slidenum">
              <a:rPr lang="en-AU" sz="1400" b="0" strike="noStrike" spc="-1">
                <a:solidFill>
                  <a:srgbClr val="FFFFFF"/>
                </a:solidFill>
                <a:uFill>
                  <a:solidFill>
                    <a:srgbClr val="FFFFFF"/>
                  </a:solidFill>
                </a:uFill>
                <a:latin typeface="Times New Roman"/>
                <a:ea typeface="DejaVu Sans"/>
              </a:rPr>
              <a:pPr algn="r">
                <a:lnSpc>
                  <a:spcPct val="100000"/>
                </a:lnSpc>
              </a:pPr>
              <a:t>‹#›</a:t>
            </a:fld>
            <a:endParaRPr lang="en-AU" sz="1800" b="0" strike="noStrike" spc="-1">
              <a:solidFill>
                <a:srgbClr val="000000"/>
              </a:solidFill>
              <a:uFill>
                <a:solidFill>
                  <a:srgbClr val="FFFFFF"/>
                </a:solidFill>
              </a:uFill>
              <a:latin typeface="Arial"/>
            </a:endParaRPr>
          </a:p>
        </p:txBody>
      </p:sp>
      <p:sp>
        <p:nvSpPr>
          <p:cNvPr id="84" name="PlaceHolder 4"/>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85" name="PlaceHolder 5"/>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0" name="Picture 132"/>
          <p:cNvPicPr/>
          <p:nvPr/>
        </p:nvPicPr>
        <p:blipFill>
          <a:blip r:embed="rId14" cstate="print"/>
          <a:stretch/>
        </p:blipFill>
        <p:spPr>
          <a:xfrm>
            <a:off x="6120" y="0"/>
            <a:ext cx="10078920" cy="322920"/>
          </a:xfrm>
          <a:prstGeom prst="rect">
            <a:avLst/>
          </a:prstGeom>
          <a:ln>
            <a:noFill/>
          </a:ln>
        </p:spPr>
      </p:pic>
      <p:pic>
        <p:nvPicPr>
          <p:cNvPr id="121" name="Picture 133"/>
          <p:cNvPicPr/>
          <p:nvPr/>
        </p:nvPicPr>
        <p:blipFill>
          <a:blip r:embed="rId14" cstate="print"/>
          <a:stretch/>
        </p:blipFill>
        <p:spPr>
          <a:xfrm>
            <a:off x="6120" y="5357160"/>
            <a:ext cx="10078920" cy="322920"/>
          </a:xfrm>
          <a:prstGeom prst="rect">
            <a:avLst/>
          </a:prstGeom>
          <a:ln>
            <a:noFill/>
          </a:ln>
        </p:spPr>
      </p:pic>
      <p:sp>
        <p:nvSpPr>
          <p:cNvPr id="122" name="CustomShape 1"/>
          <p:cNvSpPr/>
          <p:nvPr/>
        </p:nvSpPr>
        <p:spPr>
          <a:xfrm>
            <a:off x="172836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123" name="CustomShape 2"/>
          <p:cNvSpPr/>
          <p:nvPr/>
        </p:nvSpPr>
        <p:spPr>
          <a:xfrm>
            <a:off x="4221360" y="5400360"/>
            <a:ext cx="319392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124" name="CustomShape 3"/>
          <p:cNvSpPr/>
          <p:nvPr/>
        </p:nvSpPr>
        <p:spPr>
          <a:xfrm>
            <a:off x="765972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5FE3E58-34BD-4C92-829F-2CDA4B0929BC}" type="slidenum">
              <a:rPr lang="en-AU" sz="1400" b="0" strike="noStrike" spc="-1">
                <a:solidFill>
                  <a:srgbClr val="FFFFFF"/>
                </a:solidFill>
                <a:uFill>
                  <a:solidFill>
                    <a:srgbClr val="FFFFFF"/>
                  </a:solidFill>
                </a:uFill>
                <a:latin typeface="Times New Roman"/>
                <a:ea typeface="DejaVu Sans"/>
              </a:rPr>
              <a:pPr algn="r">
                <a:lnSpc>
                  <a:spcPct val="100000"/>
                </a:lnSpc>
              </a:pPr>
              <a:t>‹#›</a:t>
            </a:fld>
            <a:endParaRPr lang="en-AU" sz="1800" b="0" strike="noStrike" spc="-1">
              <a:solidFill>
                <a:srgbClr val="000000"/>
              </a:solidFill>
              <a:uFill>
                <a:solidFill>
                  <a:srgbClr val="FFFFFF"/>
                </a:solidFill>
              </a:uFill>
              <a:latin typeface="Arial"/>
            </a:endParaRPr>
          </a:p>
        </p:txBody>
      </p:sp>
      <p:sp>
        <p:nvSpPr>
          <p:cNvPr id="125" name="PlaceHolder 4"/>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126" name="PlaceHolder 5"/>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lyanb29/Customer" TargetMode="Externa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920" y="648000"/>
            <a:ext cx="9070560" cy="2734920"/>
          </a:xfrm>
          <a:prstGeom prst="rect">
            <a:avLst/>
          </a:prstGeom>
          <a:solidFill>
            <a:srgbClr val="C7243A"/>
          </a:solidFill>
          <a:ln>
            <a:noFill/>
          </a:ln>
        </p:spPr>
        <p:style>
          <a:lnRef idx="0">
            <a:scrgbClr r="0" g="0" b="0"/>
          </a:lnRef>
          <a:fillRef idx="0">
            <a:scrgbClr r="0" g="0" b="0"/>
          </a:fillRef>
          <a:effectRef idx="0">
            <a:scrgbClr r="0" g="0" b="0"/>
          </a:effectRef>
          <a:fontRef idx="minor"/>
        </p:style>
        <p:txBody>
          <a:bodyPr lIns="72000" tIns="0" rIns="0" bIns="0" anchor="ctr"/>
          <a:lstStyle/>
          <a:p>
            <a:pPr>
              <a:lnSpc>
                <a:spcPct val="100000"/>
              </a:lnSpc>
            </a:pPr>
            <a:r>
              <a:rPr lang="en-AU" sz="4400" b="0" strike="noStrike" spc="-1">
                <a:solidFill>
                  <a:srgbClr val="FFFFFF"/>
                </a:solidFill>
                <a:uFill>
                  <a:solidFill>
                    <a:srgbClr val="FFFFFF"/>
                  </a:solidFill>
                </a:uFill>
                <a:latin typeface="Arial"/>
                <a:ea typeface="DejaVu Sans"/>
              </a:rPr>
              <a:t>Corporación Favorita Grocery Sales Forecasting</a:t>
            </a:r>
            <a:endParaRPr lang="en-AU" sz="1800" b="0" strike="noStrike" spc="-1">
              <a:solidFill>
                <a:srgbClr val="000000"/>
              </a:solidFill>
              <a:uFill>
                <a:solidFill>
                  <a:srgbClr val="FFFFFF"/>
                </a:solidFill>
              </a:uFill>
              <a:latin typeface="Arial"/>
            </a:endParaRPr>
          </a:p>
        </p:txBody>
      </p:sp>
      <p:sp>
        <p:nvSpPr>
          <p:cNvPr id="162" name="CustomShape 2"/>
          <p:cNvSpPr/>
          <p:nvPr/>
        </p:nvSpPr>
        <p:spPr>
          <a:xfrm>
            <a:off x="3816000" y="3600000"/>
            <a:ext cx="5254560" cy="1294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2600" b="0" strike="noStrike" spc="-1">
                <a:solidFill>
                  <a:srgbClr val="000000"/>
                </a:solidFill>
                <a:uFill>
                  <a:solidFill>
                    <a:srgbClr val="FFFFFF"/>
                  </a:solidFill>
                </a:uFill>
                <a:latin typeface="Arial"/>
                <a:ea typeface="DejaVu Sans"/>
              </a:rPr>
              <a:t>Kalyan Bhattacharjee</a:t>
            </a: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2159992" y="531019"/>
            <a:ext cx="7112000" cy="4552950"/>
          </a:xfrm>
          <a:prstGeom prst="rect">
            <a:avLst/>
          </a:prstGeom>
          <a:noFill/>
          <a:ln w="9525">
            <a:noFill/>
            <a:miter lim="800000"/>
            <a:headEnd/>
            <a:tailEnd/>
          </a:ln>
        </p:spPr>
      </p:pic>
      <p:sp>
        <p:nvSpPr>
          <p:cNvPr id="6" name="TextBox 5"/>
          <p:cNvSpPr txBox="1"/>
          <p:nvPr/>
        </p:nvSpPr>
        <p:spPr>
          <a:xfrm rot="16200000">
            <a:off x="-319929" y="2794916"/>
            <a:ext cx="2808313" cy="584775"/>
          </a:xfrm>
          <a:prstGeom prst="rect">
            <a:avLst/>
          </a:prstGeom>
          <a:noFill/>
        </p:spPr>
        <p:txBody>
          <a:bodyPr wrap="square" rtlCol="0">
            <a:spAutoFit/>
          </a:bodyPr>
          <a:lstStyle/>
          <a:p>
            <a:r>
              <a:rPr lang="en-AU" sz="3200" dirty="0" smtClean="0"/>
              <a:t>Training Data</a:t>
            </a:r>
            <a:endParaRPr lang="en-AU" sz="3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Feature engineering (1 of 2)</a:t>
            </a:r>
            <a:endParaRPr lang="en-AU" sz="1800" b="0" strike="noStrike" spc="-1">
              <a:solidFill>
                <a:srgbClr val="000000"/>
              </a:solidFill>
              <a:uFill>
                <a:solidFill>
                  <a:srgbClr val="FFFFFF"/>
                </a:solidFill>
              </a:uFill>
              <a:latin typeface="Arial"/>
            </a:endParaRPr>
          </a:p>
        </p:txBody>
      </p:sp>
      <p:sp>
        <p:nvSpPr>
          <p:cNvPr id="212"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category, company and brand are important part of transaction data but they are noisy.</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Negative features are important given the problem context.</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Some features are not useful in the algorithmic context such as shopper_id, offer_id, company.</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To avoid some categorical features, new set of features are created such as probability of a product and category being repeatedly bought by customer (30, 60, 90 days before the offer date)</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Feature engineering (2 of 2)</a:t>
            </a:r>
            <a:endParaRPr lang="en-AU" sz="1800" b="0" strike="noStrike" spc="-1">
              <a:solidFill>
                <a:srgbClr val="000000"/>
              </a:solidFill>
              <a:uFill>
                <a:solidFill>
                  <a:srgbClr val="FFFFFF"/>
                </a:solidFill>
              </a:uFill>
              <a:latin typeface="Arial"/>
            </a:endParaRPr>
          </a:p>
        </p:txBody>
      </p:sp>
      <p:sp>
        <p:nvSpPr>
          <p:cNvPr id="214"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1800" b="0" strike="noStrike" spc="-1">
                <a:solidFill>
                  <a:srgbClr val="000000"/>
                </a:solidFill>
                <a:uFill>
                  <a:solidFill>
                    <a:srgbClr val="FFFFFF"/>
                  </a:solidFill>
                </a:uFill>
                <a:latin typeface="Arial"/>
                <a:ea typeface="DejaVu Sans"/>
              </a:rPr>
              <a:t>Some more additional features could be product and category popularity depending on the number of times customers buy, average count of buying different products in the same category, market share in categories, products and dept, mean and median price of product that a customer buy, what is the most common product/category quantity customer buy, for each customer what is the dominated product market share etc.   </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1800" b="0" strike="noStrike" spc="-1">
                <a:solidFill>
                  <a:srgbClr val="000000"/>
                </a:solidFill>
                <a:uFill>
                  <a:solidFill>
                    <a:srgbClr val="FFFFFF"/>
                  </a:solidFill>
                </a:uFill>
                <a:latin typeface="Arial"/>
                <a:ea typeface="DejaVu Sans"/>
              </a:rPr>
              <a:t>Negative features are also important given the problem context such as all the probabilities of not buying a particular product/category etc.</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1800" b="0" strike="noStrike" spc="-1">
                <a:solidFill>
                  <a:srgbClr val="000000"/>
                </a:solidFill>
                <a:uFill>
                  <a:solidFill>
                    <a:srgbClr val="FFFFFF"/>
                  </a:solidFill>
                </a:uFill>
                <a:latin typeface="Arial"/>
                <a:ea typeface="DejaVu Sans"/>
              </a:rPr>
              <a:t>Based on the dates seasonal features can also be incorporated.</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pic>
        <p:nvPicPr>
          <p:cNvPr id="215" name="Picture 214"/>
          <p:cNvPicPr/>
          <p:nvPr/>
        </p:nvPicPr>
        <p:blipFill>
          <a:blip r:embed="rId2" cstate="print"/>
          <a:stretch/>
        </p:blipFill>
        <p:spPr>
          <a:xfrm>
            <a:off x="7692120" y="3951000"/>
            <a:ext cx="2099520" cy="1160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Model variety</a:t>
            </a:r>
            <a:endParaRPr lang="en-AU" sz="1800" b="0" strike="noStrike" spc="-1">
              <a:solidFill>
                <a:srgbClr val="000000"/>
              </a:solidFill>
              <a:uFill>
                <a:solidFill>
                  <a:srgbClr val="FFFFFF"/>
                </a:solidFill>
              </a:uFill>
              <a:latin typeface="Arial"/>
            </a:endParaRPr>
          </a:p>
        </p:txBody>
      </p:sp>
      <p:sp>
        <p:nvSpPr>
          <p:cNvPr id="217"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pic>
        <p:nvPicPr>
          <p:cNvPr id="218" name="Picture 217"/>
          <p:cNvPicPr/>
          <p:nvPr/>
        </p:nvPicPr>
        <p:blipFill>
          <a:blip r:embed="rId2" cstate="print"/>
          <a:stretch/>
        </p:blipFill>
        <p:spPr>
          <a:xfrm>
            <a:off x="549000" y="1569240"/>
            <a:ext cx="2618640" cy="1742400"/>
          </a:xfrm>
          <a:prstGeom prst="rect">
            <a:avLst/>
          </a:prstGeom>
          <a:ln>
            <a:noFill/>
          </a:ln>
        </p:spPr>
      </p:pic>
      <p:pic>
        <p:nvPicPr>
          <p:cNvPr id="219" name="Picture 218"/>
          <p:cNvPicPr/>
          <p:nvPr/>
        </p:nvPicPr>
        <p:blipFill>
          <a:blip r:embed="rId3" cstate="print"/>
          <a:stretch/>
        </p:blipFill>
        <p:spPr>
          <a:xfrm>
            <a:off x="4464000" y="565560"/>
            <a:ext cx="3922920" cy="795960"/>
          </a:xfrm>
          <a:prstGeom prst="rect">
            <a:avLst/>
          </a:prstGeom>
          <a:ln>
            <a:noFill/>
          </a:ln>
        </p:spPr>
      </p:pic>
      <p:pic>
        <p:nvPicPr>
          <p:cNvPr id="220" name="Picture 219"/>
          <p:cNvPicPr/>
          <p:nvPr/>
        </p:nvPicPr>
        <p:blipFill>
          <a:blip r:embed="rId4" cstate="print"/>
          <a:stretch/>
        </p:blipFill>
        <p:spPr>
          <a:xfrm>
            <a:off x="851040" y="3600000"/>
            <a:ext cx="3180600" cy="1437480"/>
          </a:xfrm>
          <a:prstGeom prst="rect">
            <a:avLst/>
          </a:prstGeom>
          <a:ln>
            <a:noFill/>
          </a:ln>
        </p:spPr>
      </p:pic>
      <p:pic>
        <p:nvPicPr>
          <p:cNvPr id="221" name="Picture 220"/>
          <p:cNvPicPr/>
          <p:nvPr/>
        </p:nvPicPr>
        <p:blipFill>
          <a:blip r:embed="rId5" cstate="print"/>
          <a:stretch/>
        </p:blipFill>
        <p:spPr>
          <a:xfrm>
            <a:off x="4680000" y="3384000"/>
            <a:ext cx="2770920" cy="1647000"/>
          </a:xfrm>
          <a:prstGeom prst="rect">
            <a:avLst/>
          </a:prstGeom>
          <a:ln>
            <a:noFill/>
          </a:ln>
        </p:spPr>
      </p:pic>
      <p:pic>
        <p:nvPicPr>
          <p:cNvPr id="222" name="Picture 221"/>
          <p:cNvPicPr/>
          <p:nvPr/>
        </p:nvPicPr>
        <p:blipFill>
          <a:blip r:embed="rId6" cstate="print"/>
          <a:stretch/>
        </p:blipFill>
        <p:spPr>
          <a:xfrm>
            <a:off x="5427000" y="1750680"/>
            <a:ext cx="2924640" cy="1344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Which one (s) ?</a:t>
            </a:r>
            <a:endParaRPr lang="en-AU" sz="1800" b="0" strike="noStrike" spc="-1">
              <a:solidFill>
                <a:srgbClr val="000000"/>
              </a:solidFill>
              <a:uFill>
                <a:solidFill>
                  <a:srgbClr val="FFFFFF"/>
                </a:solidFill>
              </a:uFill>
              <a:latin typeface="Arial"/>
            </a:endParaRPr>
          </a:p>
        </p:txBody>
      </p:sp>
      <p:sp>
        <p:nvSpPr>
          <p:cNvPr id="224"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Depends on the data, the requirement (false positive vs false negative)</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Generalization capability.</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Not overfitting neither underfiting.</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Or ensemble learning can also be used.</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Model used</a:t>
            </a:r>
            <a:endParaRPr lang="en-AU" sz="1800" b="0" strike="noStrike" spc="-1">
              <a:solidFill>
                <a:srgbClr val="000000"/>
              </a:solidFill>
              <a:uFill>
                <a:solidFill>
                  <a:srgbClr val="FFFFFF"/>
                </a:solidFill>
              </a:uFill>
              <a:latin typeface="Arial"/>
            </a:endParaRPr>
          </a:p>
        </p:txBody>
      </p:sp>
      <p:sp>
        <p:nvSpPr>
          <p:cNvPr id="226"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227" name="CustomShape 3"/>
          <p:cNvSpPr/>
          <p:nvPr/>
        </p:nvSpPr>
        <p:spPr>
          <a:xfrm>
            <a:off x="2124000" y="1944000"/>
            <a:ext cx="359640" cy="1799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FC</a:t>
            </a:r>
            <a:endParaRPr lang="en-AU" sz="1800" b="0" strike="noStrike" spc="-1">
              <a:solidFill>
                <a:srgbClr val="000000"/>
              </a:solidFill>
              <a:uFill>
                <a:solidFill>
                  <a:srgbClr val="FFFFFF"/>
                </a:solidFill>
              </a:uFill>
              <a:latin typeface="Arial"/>
            </a:endParaRPr>
          </a:p>
        </p:txBody>
      </p:sp>
      <p:sp>
        <p:nvSpPr>
          <p:cNvPr id="228" name="CustomShape 4"/>
          <p:cNvSpPr/>
          <p:nvPr/>
        </p:nvSpPr>
        <p:spPr>
          <a:xfrm>
            <a:off x="2880000" y="2052000"/>
            <a:ext cx="287640" cy="158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ReLU</a:t>
            </a:r>
            <a:endParaRPr lang="en-AU" sz="1800" b="0" strike="noStrike" spc="-1">
              <a:solidFill>
                <a:srgbClr val="000000"/>
              </a:solidFill>
              <a:uFill>
                <a:solidFill>
                  <a:srgbClr val="FFFFFF"/>
                </a:solidFill>
              </a:uFill>
              <a:latin typeface="Arial"/>
            </a:endParaRPr>
          </a:p>
        </p:txBody>
      </p:sp>
      <p:sp>
        <p:nvSpPr>
          <p:cNvPr id="229" name="CustomShape 5"/>
          <p:cNvSpPr/>
          <p:nvPr/>
        </p:nvSpPr>
        <p:spPr>
          <a:xfrm>
            <a:off x="3564000" y="2052000"/>
            <a:ext cx="287640" cy="158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FC</a:t>
            </a:r>
            <a:endParaRPr lang="en-AU" sz="1800" b="0" strike="noStrike" spc="-1">
              <a:solidFill>
                <a:srgbClr val="000000"/>
              </a:solidFill>
              <a:uFill>
                <a:solidFill>
                  <a:srgbClr val="FFFFFF"/>
                </a:solidFill>
              </a:uFill>
              <a:latin typeface="Arial"/>
            </a:endParaRPr>
          </a:p>
        </p:txBody>
      </p:sp>
      <p:sp>
        <p:nvSpPr>
          <p:cNvPr id="230" name="CustomShape 6"/>
          <p:cNvSpPr/>
          <p:nvPr/>
        </p:nvSpPr>
        <p:spPr>
          <a:xfrm>
            <a:off x="4140000" y="2232000"/>
            <a:ext cx="287640" cy="122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ReLU</a:t>
            </a:r>
            <a:endParaRPr lang="en-AU" sz="1800" b="0" strike="noStrike" spc="-1">
              <a:solidFill>
                <a:srgbClr val="000000"/>
              </a:solidFill>
              <a:uFill>
                <a:solidFill>
                  <a:srgbClr val="FFFFFF"/>
                </a:solidFill>
              </a:uFill>
              <a:latin typeface="Arial"/>
            </a:endParaRPr>
          </a:p>
        </p:txBody>
      </p:sp>
      <p:sp>
        <p:nvSpPr>
          <p:cNvPr id="231" name="CustomShape 7"/>
          <p:cNvSpPr/>
          <p:nvPr/>
        </p:nvSpPr>
        <p:spPr>
          <a:xfrm>
            <a:off x="4788000" y="2232000"/>
            <a:ext cx="287640" cy="122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32" name="CustomShape 8"/>
          <p:cNvSpPr/>
          <p:nvPr/>
        </p:nvSpPr>
        <p:spPr>
          <a:xfrm>
            <a:off x="5436000" y="2376000"/>
            <a:ext cx="287640" cy="935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ReLU</a:t>
            </a:r>
            <a:endParaRPr lang="en-AU" sz="1800" b="0" strike="noStrike" spc="-1">
              <a:solidFill>
                <a:srgbClr val="000000"/>
              </a:solidFill>
              <a:uFill>
                <a:solidFill>
                  <a:srgbClr val="FFFFFF"/>
                </a:solidFill>
              </a:uFill>
              <a:latin typeface="Arial"/>
            </a:endParaRPr>
          </a:p>
        </p:txBody>
      </p:sp>
      <p:sp>
        <p:nvSpPr>
          <p:cNvPr id="233" name="CustomShape 9"/>
          <p:cNvSpPr/>
          <p:nvPr/>
        </p:nvSpPr>
        <p:spPr>
          <a:xfrm>
            <a:off x="6084000" y="2376000"/>
            <a:ext cx="287640" cy="935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FC</a:t>
            </a:r>
            <a:endParaRPr lang="en-AU" sz="1800" b="0" strike="noStrike" spc="-1">
              <a:solidFill>
                <a:srgbClr val="000000"/>
              </a:solidFill>
              <a:uFill>
                <a:solidFill>
                  <a:srgbClr val="FFFFFF"/>
                </a:solidFill>
              </a:uFill>
              <a:latin typeface="Arial"/>
            </a:endParaRPr>
          </a:p>
        </p:txBody>
      </p:sp>
      <p:sp>
        <p:nvSpPr>
          <p:cNvPr id="234" name="CustomShape 10"/>
          <p:cNvSpPr/>
          <p:nvPr/>
        </p:nvSpPr>
        <p:spPr>
          <a:xfrm>
            <a:off x="4716000" y="2682720"/>
            <a:ext cx="485280" cy="3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AU" sz="1800" b="0" strike="noStrike" spc="-1">
                <a:solidFill>
                  <a:srgbClr val="000000"/>
                </a:solidFill>
                <a:uFill>
                  <a:solidFill>
                    <a:srgbClr val="FFFFFF"/>
                  </a:solidFill>
                </a:uFill>
                <a:latin typeface="Arial"/>
              </a:rPr>
              <a:t>FC</a:t>
            </a:r>
          </a:p>
        </p:txBody>
      </p:sp>
      <p:sp>
        <p:nvSpPr>
          <p:cNvPr id="235" name="Line 11"/>
          <p:cNvSpPr/>
          <p:nvPr/>
        </p:nvSpPr>
        <p:spPr>
          <a:xfrm>
            <a:off x="1620000" y="2808000"/>
            <a:ext cx="50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6" name="Line 12"/>
          <p:cNvSpPr/>
          <p:nvPr/>
        </p:nvSpPr>
        <p:spPr>
          <a:xfrm>
            <a:off x="2484000" y="2808000"/>
            <a:ext cx="21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7" name="Line 13"/>
          <p:cNvSpPr/>
          <p:nvPr/>
        </p:nvSpPr>
        <p:spPr>
          <a:xfrm>
            <a:off x="3168000" y="2808000"/>
            <a:ext cx="3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8" name="Line 14"/>
          <p:cNvSpPr/>
          <p:nvPr/>
        </p:nvSpPr>
        <p:spPr>
          <a:xfrm>
            <a:off x="3852000" y="2808000"/>
            <a:ext cx="28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9" name="Line 15"/>
          <p:cNvSpPr/>
          <p:nvPr/>
        </p:nvSpPr>
        <p:spPr>
          <a:xfrm>
            <a:off x="4428000" y="2808000"/>
            <a:ext cx="36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0" name="Line 16"/>
          <p:cNvSpPr/>
          <p:nvPr/>
        </p:nvSpPr>
        <p:spPr>
          <a:xfrm>
            <a:off x="5076000" y="2808000"/>
            <a:ext cx="36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1" name="Line 17"/>
          <p:cNvSpPr/>
          <p:nvPr/>
        </p:nvSpPr>
        <p:spPr>
          <a:xfrm>
            <a:off x="5724000" y="2808000"/>
            <a:ext cx="36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2" name="Line 18"/>
          <p:cNvSpPr/>
          <p:nvPr/>
        </p:nvSpPr>
        <p:spPr>
          <a:xfrm>
            <a:off x="6372000" y="2808000"/>
            <a:ext cx="36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3" name="CustomShape 19"/>
          <p:cNvSpPr/>
          <p:nvPr/>
        </p:nvSpPr>
        <p:spPr>
          <a:xfrm>
            <a:off x="6876000" y="2592000"/>
            <a:ext cx="287640" cy="431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Sigmoid</a:t>
            </a:r>
            <a:endParaRPr lang="en-AU" sz="1800" b="0" strike="noStrike" spc="-1">
              <a:solidFill>
                <a:srgbClr val="000000"/>
              </a:solidFill>
              <a:uFill>
                <a:solidFill>
                  <a:srgbClr val="FFFFFF"/>
                </a:solidFill>
              </a:uFill>
              <a:latin typeface="Arial"/>
            </a:endParaRPr>
          </a:p>
        </p:txBody>
      </p:sp>
      <p:sp>
        <p:nvSpPr>
          <p:cNvPr id="244" name="Line 20"/>
          <p:cNvSpPr/>
          <p:nvPr/>
        </p:nvSpPr>
        <p:spPr>
          <a:xfrm>
            <a:off x="7164000" y="2808000"/>
            <a:ext cx="57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5" name="CustomShape 21"/>
          <p:cNvSpPr/>
          <p:nvPr/>
        </p:nvSpPr>
        <p:spPr>
          <a:xfrm>
            <a:off x="7668000" y="2664000"/>
            <a:ext cx="1007640" cy="287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Loss</a:t>
            </a:r>
            <a:endParaRPr lang="en-AU" sz="1800" b="0" strike="noStrike" spc="-1">
              <a:solidFill>
                <a:srgbClr val="000000"/>
              </a:solidFill>
              <a:uFill>
                <a:solidFill>
                  <a:srgbClr val="FFFFFF"/>
                </a:solidFill>
              </a:uFill>
              <a:latin typeface="Arial"/>
            </a:endParaRPr>
          </a:p>
        </p:txBody>
      </p:sp>
      <p:sp>
        <p:nvSpPr>
          <p:cNvPr id="246" name="Line 22"/>
          <p:cNvSpPr/>
          <p:nvPr/>
        </p:nvSpPr>
        <p:spPr>
          <a:xfrm>
            <a:off x="0" y="0"/>
            <a:ext cx="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7" name="CustomShape 23"/>
          <p:cNvSpPr/>
          <p:nvPr/>
        </p:nvSpPr>
        <p:spPr>
          <a:xfrm>
            <a:off x="4860000" y="4104000"/>
            <a:ext cx="1727640" cy="50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Backprop</a:t>
            </a:r>
            <a:endParaRPr lang="en-AU" sz="1800" b="0" strike="noStrike" spc="-1">
              <a:solidFill>
                <a:srgbClr val="000000"/>
              </a:solidFill>
              <a:uFill>
                <a:solidFill>
                  <a:srgbClr val="FFFFFF"/>
                </a:solidFill>
              </a:uFill>
              <a:latin typeface="Arial"/>
            </a:endParaRPr>
          </a:p>
        </p:txBody>
      </p:sp>
      <p:sp>
        <p:nvSpPr>
          <p:cNvPr id="248" name="Line 24"/>
          <p:cNvSpPr/>
          <p:nvPr/>
        </p:nvSpPr>
        <p:spPr>
          <a:xfrm>
            <a:off x="0" y="0"/>
            <a:ext cx="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9" name="CustomShape 25"/>
          <p:cNvSpPr/>
          <p:nvPr/>
        </p:nvSpPr>
        <p:spPr>
          <a:xfrm>
            <a:off x="1260000" y="1872000"/>
            <a:ext cx="359640" cy="2015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1800" b="0" strike="noStrike" spc="-1">
                <a:solidFill>
                  <a:srgbClr val="000000"/>
                </a:solidFill>
                <a:uFill>
                  <a:solidFill>
                    <a:srgbClr val="FFFFFF"/>
                  </a:solidFill>
                </a:uFill>
                <a:latin typeface="Arial"/>
                <a:ea typeface="DejaVu Sans"/>
              </a:rPr>
              <a:t>Input</a:t>
            </a: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Training details</a:t>
            </a:r>
            <a:endParaRPr lang="en-AU" sz="1800" b="0" strike="noStrike" spc="-1">
              <a:solidFill>
                <a:srgbClr val="000000"/>
              </a:solidFill>
              <a:uFill>
                <a:solidFill>
                  <a:srgbClr val="FFFFFF"/>
                </a:solidFill>
              </a:uFill>
              <a:latin typeface="Arial"/>
            </a:endParaRPr>
          </a:p>
        </p:txBody>
      </p:sp>
      <p:sp>
        <p:nvSpPr>
          <p:cNvPr id="251"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128 as batch size</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Learning rate 0.01</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SGD with nesterov momentum as optimizer</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Code in PyTorch (</a:t>
            </a:r>
            <a:r>
              <a:rPr lang="en-AU" sz="2200" b="0" u="sng" strike="noStrike" spc="-1">
                <a:solidFill>
                  <a:srgbClr val="0000FF"/>
                </a:solidFill>
                <a:uFill>
                  <a:solidFill>
                    <a:srgbClr val="FFFFFF"/>
                  </a:solidFill>
                </a:uFill>
                <a:latin typeface="Arial"/>
                <a:ea typeface="DejaVu Sans"/>
                <a:hlinkClick r:id="rId2"/>
              </a:rPr>
              <a:t>https://github.com/kalyanb29/Customer</a:t>
            </a:r>
            <a:r>
              <a:rPr lang="en-AU" sz="2200" b="0" strike="noStrike" spc="-1">
                <a:solidFill>
                  <a:srgbClr val="000000"/>
                </a:solidFill>
                <a:uFill>
                  <a:solidFill>
                    <a:srgbClr val="FFFFFF"/>
                  </a:solidFill>
                </a:uFill>
                <a:latin typeface="Arial"/>
                <a:ea typeface="DejaVu Sans"/>
              </a:rPr>
              <a:t>)</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Evaluation criteria / Metric</a:t>
            </a:r>
            <a:endParaRPr lang="en-AU" sz="1800" b="0" strike="noStrike" spc="-1">
              <a:solidFill>
                <a:srgbClr val="000000"/>
              </a:solidFill>
              <a:uFill>
                <a:solidFill>
                  <a:srgbClr val="FFFFFF"/>
                </a:solidFill>
              </a:uFill>
              <a:latin typeface="Arial"/>
            </a:endParaRPr>
          </a:p>
        </p:txBody>
      </p:sp>
      <p:sp>
        <p:nvSpPr>
          <p:cNvPr id="253"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Accuracy: 0.749</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Precision: 0.599</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Recall: 0.204</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F1 score: 0.304</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AUC_ROC: 0.577</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Alternative directions ?</a:t>
            </a:r>
            <a:endParaRPr lang="en-AU" sz="1800" b="0" strike="noStrike" spc="-1">
              <a:solidFill>
                <a:srgbClr val="000000"/>
              </a:solidFill>
              <a:uFill>
                <a:solidFill>
                  <a:srgbClr val="FFFFFF"/>
                </a:solidFill>
              </a:uFill>
              <a:latin typeface="Arial"/>
            </a:endParaRPr>
          </a:p>
        </p:txBody>
      </p:sp>
      <p:sp>
        <p:nvSpPr>
          <p:cNvPr id="255"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RNNs can be used since history with time is given. </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Try maximizing/minimizing other metric suited for the problem.</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Try reducing redundant features.</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Optimize for hyperparameters using Gridsearch.</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What should work ? Everything. Eventually. In most cases. </a:t>
            </a:r>
            <a:endParaRPr lang="en-AU"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Should work.</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What’s next ?</a:t>
            </a:r>
            <a:endParaRPr lang="en-AU" sz="1800" b="0" strike="noStrike" spc="-1">
              <a:solidFill>
                <a:srgbClr val="000000"/>
              </a:solidFill>
              <a:uFill>
                <a:solidFill>
                  <a:srgbClr val="FFFFFF"/>
                </a:solidFill>
              </a:uFill>
              <a:latin typeface="Arial"/>
            </a:endParaRPr>
          </a:p>
        </p:txBody>
      </p:sp>
      <p:sp>
        <p:nvSpPr>
          <p:cNvPr id="257" name="CustomShape 2"/>
          <p:cNvSpPr/>
          <p:nvPr/>
        </p:nvSpPr>
        <p:spPr>
          <a:xfrm>
            <a:off x="-5760" y="1188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258" name="CustomShape 3"/>
          <p:cNvSpPr/>
          <p:nvPr/>
        </p:nvSpPr>
        <p:spPr>
          <a:xfrm>
            <a:off x="504000" y="1640520"/>
            <a:ext cx="6047640" cy="3385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571320" indent="-57096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DejaVu Sans"/>
              </a:rPr>
              <a:t>Reuse top layers of model for transfer learning in other problem areas. May work well across data sets.
 </a:t>
            </a:r>
            <a:endParaRPr lang="en-AU" sz="1800" b="0" strike="noStrike" spc="-1">
              <a:solidFill>
                <a:srgbClr val="000000"/>
              </a:solidFill>
              <a:uFill>
                <a:solidFill>
                  <a:srgbClr val="FFFFFF"/>
                </a:solidFill>
              </a:uFill>
              <a:latin typeface="Arial"/>
            </a:endParaRPr>
          </a:p>
          <a:p>
            <a:pPr marL="571320" indent="-57096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DejaVu Sans"/>
              </a:rPr>
              <a:t>Better models with more data.</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571320" indent="-57096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DejaVu Sans"/>
              </a:rPr>
              <a:t>Apply different model architectures as they become better understood. </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571320" indent="-57096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DejaVu Sans"/>
              </a:rPr>
              <a:t>Deploy. Does your model scale to millions of customers?
 </a:t>
            </a: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4000" y="504000"/>
            <a:ext cx="3094920" cy="51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2800" b="0" strike="noStrike" spc="-1">
                <a:solidFill>
                  <a:srgbClr val="C7243A"/>
                </a:solidFill>
                <a:uFill>
                  <a:solidFill>
                    <a:srgbClr val="FFFFFF"/>
                  </a:solidFill>
                </a:uFill>
                <a:latin typeface="Arial"/>
                <a:ea typeface="DejaVu Sans"/>
              </a:rPr>
              <a:t>A little about me</a:t>
            </a:r>
            <a:endParaRPr lang="en-AU" sz="1800" b="0" strike="noStrike" spc="-1">
              <a:solidFill>
                <a:srgbClr val="000000"/>
              </a:solidFill>
              <a:uFill>
                <a:solidFill>
                  <a:srgbClr val="FFFFFF"/>
                </a:solidFill>
              </a:uFill>
              <a:latin typeface="Arial"/>
            </a:endParaRPr>
          </a:p>
        </p:txBody>
      </p:sp>
      <p:sp>
        <p:nvSpPr>
          <p:cNvPr id="164" name="CustomShape 2"/>
          <p:cNvSpPr/>
          <p:nvPr/>
        </p:nvSpPr>
        <p:spPr>
          <a:xfrm>
            <a:off x="1584000" y="1108800"/>
            <a:ext cx="5542920" cy="762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gn="ctr">
              <a:lnSpc>
                <a:spcPct val="100000"/>
              </a:lnSpc>
              <a:buClr>
                <a:srgbClr val="000000"/>
              </a:buClr>
              <a:buSzPct val="45000"/>
              <a:buFont typeface="Wingdings" charset="2"/>
              <a:buChar char=""/>
            </a:pPr>
            <a:r>
              <a:rPr lang="en-AU" sz="2000" b="0" strike="noStrike" spc="-1">
                <a:solidFill>
                  <a:srgbClr val="000000"/>
                </a:solidFill>
                <a:uFill>
                  <a:solidFill>
                    <a:srgbClr val="FFFFFF"/>
                  </a:solidFill>
                </a:uFill>
                <a:latin typeface="Arial"/>
                <a:ea typeface="DejaVu Sans"/>
              </a:rPr>
              <a:t>Scientist with business and engineering acumen focusing on integrating machine learning and real time analytics into data driven modern systems</a:t>
            </a:r>
            <a:endParaRPr lang="en-AU" sz="1800" b="0" strike="noStrike" spc="-1">
              <a:solidFill>
                <a:srgbClr val="000000"/>
              </a:solidFill>
              <a:uFill>
                <a:solidFill>
                  <a:srgbClr val="FFFFFF"/>
                </a:solidFill>
              </a:uFill>
              <a:latin typeface="Arial"/>
            </a:endParaRPr>
          </a:p>
        </p:txBody>
      </p:sp>
      <p:sp>
        <p:nvSpPr>
          <p:cNvPr id="165" name="CustomShape 3"/>
          <p:cNvSpPr/>
          <p:nvPr/>
        </p:nvSpPr>
        <p:spPr>
          <a:xfrm>
            <a:off x="6336000" y="1944000"/>
            <a:ext cx="1946520" cy="28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Expertise:</a:t>
            </a:r>
            <a:endParaRPr lang="en-AU" sz="1800" b="0" strike="noStrike" spc="-1">
              <a:solidFill>
                <a:srgbClr val="000000"/>
              </a:solidFill>
              <a:uFill>
                <a:solidFill>
                  <a:srgbClr val="FFFFFF"/>
                </a:solidFill>
              </a:uFill>
              <a:latin typeface="Arial"/>
            </a:endParaRPr>
          </a:p>
        </p:txBody>
      </p:sp>
      <p:pic>
        <p:nvPicPr>
          <p:cNvPr id="166" name="Picture 180"/>
          <p:cNvPicPr/>
          <p:nvPr/>
        </p:nvPicPr>
        <p:blipFill>
          <a:blip r:embed="rId2" cstate="print"/>
          <a:stretch/>
        </p:blipFill>
        <p:spPr>
          <a:xfrm>
            <a:off x="504000" y="1018440"/>
            <a:ext cx="1339560" cy="1339560"/>
          </a:xfrm>
          <a:prstGeom prst="rect">
            <a:avLst/>
          </a:prstGeom>
          <a:ln>
            <a:noFill/>
          </a:ln>
        </p:spPr>
      </p:pic>
      <p:pic>
        <p:nvPicPr>
          <p:cNvPr id="167" name="Picture 181"/>
          <p:cNvPicPr/>
          <p:nvPr/>
        </p:nvPicPr>
        <p:blipFill>
          <a:blip r:embed="rId3" cstate="print"/>
          <a:stretch/>
        </p:blipFill>
        <p:spPr>
          <a:xfrm>
            <a:off x="5272560" y="2520000"/>
            <a:ext cx="1422360" cy="477000"/>
          </a:xfrm>
          <a:prstGeom prst="rect">
            <a:avLst/>
          </a:prstGeom>
          <a:ln>
            <a:noFill/>
          </a:ln>
        </p:spPr>
      </p:pic>
      <p:pic>
        <p:nvPicPr>
          <p:cNvPr id="168" name="Picture 182"/>
          <p:cNvPicPr/>
          <p:nvPr/>
        </p:nvPicPr>
        <p:blipFill>
          <a:blip r:embed="rId4" cstate="print"/>
          <a:stretch/>
        </p:blipFill>
        <p:spPr>
          <a:xfrm>
            <a:off x="6714360" y="2520000"/>
            <a:ext cx="556560" cy="430920"/>
          </a:xfrm>
          <a:prstGeom prst="rect">
            <a:avLst/>
          </a:prstGeom>
          <a:ln>
            <a:noFill/>
          </a:ln>
        </p:spPr>
      </p:pic>
      <p:pic>
        <p:nvPicPr>
          <p:cNvPr id="169" name="Picture 183"/>
          <p:cNvPicPr/>
          <p:nvPr/>
        </p:nvPicPr>
        <p:blipFill>
          <a:blip r:embed="rId5" cstate="print"/>
          <a:stretch/>
        </p:blipFill>
        <p:spPr>
          <a:xfrm>
            <a:off x="7623000" y="2428560"/>
            <a:ext cx="799920" cy="666360"/>
          </a:xfrm>
          <a:prstGeom prst="rect">
            <a:avLst/>
          </a:prstGeom>
          <a:ln>
            <a:noFill/>
          </a:ln>
        </p:spPr>
      </p:pic>
      <p:pic>
        <p:nvPicPr>
          <p:cNvPr id="170" name="Picture 184"/>
          <p:cNvPicPr/>
          <p:nvPr/>
        </p:nvPicPr>
        <p:blipFill>
          <a:blip r:embed="rId6" cstate="print"/>
          <a:stretch/>
        </p:blipFill>
        <p:spPr>
          <a:xfrm>
            <a:off x="5400000" y="3240000"/>
            <a:ext cx="1240200" cy="358920"/>
          </a:xfrm>
          <a:prstGeom prst="rect">
            <a:avLst/>
          </a:prstGeom>
          <a:ln>
            <a:noFill/>
          </a:ln>
        </p:spPr>
      </p:pic>
      <p:pic>
        <p:nvPicPr>
          <p:cNvPr id="171" name="Picture 185"/>
          <p:cNvPicPr/>
          <p:nvPr/>
        </p:nvPicPr>
        <p:blipFill>
          <a:blip r:embed="rId7" cstate="print"/>
          <a:stretch/>
        </p:blipFill>
        <p:spPr>
          <a:xfrm>
            <a:off x="6641280" y="3282120"/>
            <a:ext cx="1598400" cy="316800"/>
          </a:xfrm>
          <a:prstGeom prst="rect">
            <a:avLst/>
          </a:prstGeom>
          <a:ln>
            <a:noFill/>
          </a:ln>
        </p:spPr>
      </p:pic>
      <p:pic>
        <p:nvPicPr>
          <p:cNvPr id="172" name="Picture 186"/>
          <p:cNvPicPr/>
          <p:nvPr/>
        </p:nvPicPr>
        <p:blipFill>
          <a:blip r:embed="rId8" cstate="print"/>
          <a:stretch/>
        </p:blipFill>
        <p:spPr>
          <a:xfrm>
            <a:off x="8496000" y="2376000"/>
            <a:ext cx="1300680" cy="862920"/>
          </a:xfrm>
          <a:prstGeom prst="rect">
            <a:avLst/>
          </a:prstGeom>
          <a:ln>
            <a:noFill/>
          </a:ln>
        </p:spPr>
      </p:pic>
      <p:pic>
        <p:nvPicPr>
          <p:cNvPr id="173" name="Picture 187"/>
          <p:cNvPicPr/>
          <p:nvPr/>
        </p:nvPicPr>
        <p:blipFill>
          <a:blip r:embed="rId9" cstate="print"/>
          <a:stretch/>
        </p:blipFill>
        <p:spPr>
          <a:xfrm>
            <a:off x="5400000" y="3816000"/>
            <a:ext cx="794880" cy="758520"/>
          </a:xfrm>
          <a:prstGeom prst="rect">
            <a:avLst/>
          </a:prstGeom>
          <a:ln>
            <a:noFill/>
          </a:ln>
        </p:spPr>
      </p:pic>
      <p:pic>
        <p:nvPicPr>
          <p:cNvPr id="174" name="Picture 188"/>
          <p:cNvPicPr/>
          <p:nvPr/>
        </p:nvPicPr>
        <p:blipFill>
          <a:blip r:embed="rId10" cstate="print"/>
          <a:stretch/>
        </p:blipFill>
        <p:spPr>
          <a:xfrm>
            <a:off x="6343560" y="3747240"/>
            <a:ext cx="1575360" cy="859680"/>
          </a:xfrm>
          <a:prstGeom prst="rect">
            <a:avLst/>
          </a:prstGeom>
          <a:ln>
            <a:noFill/>
          </a:ln>
        </p:spPr>
      </p:pic>
      <p:sp>
        <p:nvSpPr>
          <p:cNvPr id="175" name="CustomShape 4"/>
          <p:cNvSpPr/>
          <p:nvPr/>
        </p:nvSpPr>
        <p:spPr>
          <a:xfrm>
            <a:off x="5400000" y="4759200"/>
            <a:ext cx="1345680" cy="35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2200" b="0" strike="noStrike" spc="-1">
                <a:solidFill>
                  <a:srgbClr val="000000"/>
                </a:solidFill>
                <a:uFill>
                  <a:solidFill>
                    <a:srgbClr val="FFFFFF"/>
                  </a:solidFill>
                </a:uFill>
                <a:latin typeface="Arial"/>
                <a:ea typeface="DejaVu Sans"/>
              </a:rPr>
              <a:t>Learning:</a:t>
            </a:r>
            <a:endParaRPr lang="en-AU" sz="1800" b="0" strike="noStrike" spc="-1">
              <a:solidFill>
                <a:srgbClr val="000000"/>
              </a:solidFill>
              <a:uFill>
                <a:solidFill>
                  <a:srgbClr val="FFFFFF"/>
                </a:solidFill>
              </a:uFill>
              <a:latin typeface="Arial"/>
            </a:endParaRPr>
          </a:p>
        </p:txBody>
      </p:sp>
      <p:pic>
        <p:nvPicPr>
          <p:cNvPr id="176" name="Picture 190"/>
          <p:cNvPicPr/>
          <p:nvPr/>
        </p:nvPicPr>
        <p:blipFill>
          <a:blip r:embed="rId11" cstate="print"/>
          <a:stretch/>
        </p:blipFill>
        <p:spPr>
          <a:xfrm>
            <a:off x="6717240" y="4657680"/>
            <a:ext cx="1417680" cy="476640"/>
          </a:xfrm>
          <a:prstGeom prst="rect">
            <a:avLst/>
          </a:prstGeom>
          <a:ln>
            <a:noFill/>
          </a:ln>
        </p:spPr>
      </p:pic>
      <p:pic>
        <p:nvPicPr>
          <p:cNvPr id="177" name="Picture 191"/>
          <p:cNvPicPr/>
          <p:nvPr/>
        </p:nvPicPr>
        <p:blipFill>
          <a:blip r:embed="rId12" cstate="print"/>
          <a:stretch/>
        </p:blipFill>
        <p:spPr>
          <a:xfrm>
            <a:off x="8193240" y="4536000"/>
            <a:ext cx="1381680" cy="690120"/>
          </a:xfrm>
          <a:prstGeom prst="rect">
            <a:avLst/>
          </a:prstGeom>
          <a:ln>
            <a:noFill/>
          </a:ln>
        </p:spPr>
      </p:pic>
      <p:pic>
        <p:nvPicPr>
          <p:cNvPr id="178" name="Picture 192"/>
          <p:cNvPicPr/>
          <p:nvPr/>
        </p:nvPicPr>
        <p:blipFill>
          <a:blip r:embed="rId13" cstate="print"/>
          <a:stretch/>
        </p:blipFill>
        <p:spPr>
          <a:xfrm>
            <a:off x="8136000" y="3828600"/>
            <a:ext cx="1258200" cy="706320"/>
          </a:xfrm>
          <a:prstGeom prst="rect">
            <a:avLst/>
          </a:prstGeom>
          <a:ln>
            <a:noFill/>
          </a:ln>
        </p:spPr>
      </p:pic>
      <p:pic>
        <p:nvPicPr>
          <p:cNvPr id="179" name="Picture 193"/>
          <p:cNvPicPr/>
          <p:nvPr/>
        </p:nvPicPr>
        <p:blipFill>
          <a:blip r:embed="rId14" cstate="print"/>
          <a:stretch/>
        </p:blipFill>
        <p:spPr>
          <a:xfrm>
            <a:off x="284040" y="2808000"/>
            <a:ext cx="1010880" cy="1010880"/>
          </a:xfrm>
          <a:prstGeom prst="rect">
            <a:avLst/>
          </a:prstGeom>
          <a:ln>
            <a:noFill/>
          </a:ln>
        </p:spPr>
      </p:pic>
      <p:sp>
        <p:nvSpPr>
          <p:cNvPr id="180" name="CustomShape 5"/>
          <p:cNvSpPr/>
          <p:nvPr/>
        </p:nvSpPr>
        <p:spPr>
          <a:xfrm>
            <a:off x="1512000" y="3033720"/>
            <a:ext cx="3382920" cy="78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DejaVu Sans"/>
              </a:rPr>
              <a:t>3 years of experience in data driven operations research and AI (PhD)</a:t>
            </a:r>
            <a:r>
              <a:rPr lang="en-AU" sz="2200" b="0" strike="noStrike" spc="-1">
                <a:solidFill>
                  <a:srgbClr val="000000"/>
                </a:solidFill>
                <a:uFill>
                  <a:solidFill>
                    <a:srgbClr val="FFFFFF"/>
                  </a:solidFill>
                </a:uFill>
                <a:latin typeface="Arial"/>
                <a:ea typeface="DejaVu Sans"/>
              </a:rPr>
              <a:t> </a:t>
            </a:r>
            <a:endParaRPr lang="en-AU" sz="1800" b="0" strike="noStrike" spc="-1">
              <a:solidFill>
                <a:srgbClr val="000000"/>
              </a:solidFill>
              <a:uFill>
                <a:solidFill>
                  <a:srgbClr val="FFFFFF"/>
                </a:solidFill>
              </a:uFill>
              <a:latin typeface="Arial"/>
            </a:endParaRPr>
          </a:p>
        </p:txBody>
      </p:sp>
      <p:sp>
        <p:nvSpPr>
          <p:cNvPr id="181" name="CustomShape 6"/>
          <p:cNvSpPr/>
          <p:nvPr/>
        </p:nvSpPr>
        <p:spPr>
          <a:xfrm>
            <a:off x="1503360" y="4115160"/>
            <a:ext cx="3598920" cy="94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DejaVu Sans"/>
              </a:rPr>
              <a:t>1 year of commercial experience in  production level machine learning, AI and data driven analytics </a:t>
            </a:r>
            <a:endParaRPr lang="en-AU" sz="1800" b="0" strike="noStrike" spc="-1">
              <a:solidFill>
                <a:srgbClr val="000000"/>
              </a:solidFill>
              <a:uFill>
                <a:solidFill>
                  <a:srgbClr val="FFFFFF"/>
                </a:solidFill>
              </a:uFill>
              <a:latin typeface="Arial"/>
            </a:endParaRPr>
          </a:p>
        </p:txBody>
      </p:sp>
      <p:pic>
        <p:nvPicPr>
          <p:cNvPr id="182" name="Picture 196"/>
          <p:cNvPicPr/>
          <p:nvPr/>
        </p:nvPicPr>
        <p:blipFill>
          <a:blip r:embed="rId15" cstate="print"/>
          <a:stretch/>
        </p:blipFill>
        <p:spPr>
          <a:xfrm>
            <a:off x="216000" y="3960000"/>
            <a:ext cx="1150920" cy="1150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Picture 258"/>
          <p:cNvPicPr/>
          <p:nvPr/>
        </p:nvPicPr>
        <p:blipFill>
          <a:blip r:embed="rId2" cstate="print"/>
          <a:stretch/>
        </p:blipFill>
        <p:spPr>
          <a:xfrm>
            <a:off x="1987560" y="405720"/>
            <a:ext cx="6076080" cy="4561920"/>
          </a:xfrm>
          <a:prstGeom prst="rect">
            <a:avLst/>
          </a:prstGeom>
          <a:ln>
            <a:noFill/>
          </a:ln>
        </p:spPr>
      </p:pic>
      <p:pic>
        <p:nvPicPr>
          <p:cNvPr id="260" name="Picture 259"/>
          <p:cNvPicPr/>
          <p:nvPr/>
        </p:nvPicPr>
        <p:blipFill>
          <a:blip r:embed="rId3" cstate="print"/>
          <a:stretch/>
        </p:blipFill>
        <p:spPr>
          <a:xfrm>
            <a:off x="4133880" y="3096000"/>
            <a:ext cx="2273760" cy="1937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Overview</a:t>
            </a:r>
            <a:endParaRPr lang="en-AU" sz="1600" b="0" strike="noStrike" spc="-1" dirty="0">
              <a:solidFill>
                <a:srgbClr val="000000"/>
              </a:solidFill>
              <a:uFill>
                <a:solidFill>
                  <a:srgbClr val="FFFFFF"/>
                </a:solidFill>
              </a:uFill>
              <a:latin typeface="Arial"/>
            </a:endParaRPr>
          </a:p>
        </p:txBody>
      </p:sp>
      <p:sp>
        <p:nvSpPr>
          <p:cNvPr id="184" name="CustomShape 2"/>
          <p:cNvSpPr/>
          <p:nvPr/>
        </p:nvSpPr>
        <p:spPr>
          <a:xfrm>
            <a:off x="504000" y="165600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Challenge</a:t>
            </a:r>
            <a:endParaRPr lang="en-AU"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AU" sz="2800" b="0" strike="noStrike" spc="-1" dirty="0">
                <a:solidFill>
                  <a:srgbClr val="000000"/>
                </a:solidFill>
                <a:uFill>
                  <a:solidFill>
                    <a:srgbClr val="FFFFFF"/>
                  </a:solidFill>
                </a:uFill>
                <a:latin typeface="Arial"/>
                <a:ea typeface="DejaVu Sans"/>
              </a:rPr>
              <a:t>Dataset</a:t>
            </a:r>
            <a:endParaRPr lang="en-AU" sz="1800" b="0" strike="noStrike" spc="-1" dirty="0">
              <a:solidFill>
                <a:srgbClr val="000000"/>
              </a:solidFill>
              <a:uFill>
                <a:solidFill>
                  <a:srgbClr val="FFFFFF"/>
                </a:solidFill>
              </a:uFill>
              <a:latin typeface="Arial"/>
            </a:endParaRPr>
          </a:p>
        </p:txBody>
      </p:sp>
      <p:sp>
        <p:nvSpPr>
          <p:cNvPr id="185" name="CustomShape 3"/>
          <p:cNvSpPr/>
          <p:nvPr/>
        </p:nvSpPr>
        <p:spPr>
          <a:xfrm>
            <a:off x="3571200" y="165600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Details</a:t>
            </a:r>
            <a:endParaRPr lang="en-AU" sz="1800" b="0" strike="noStrike" spc="-1" dirty="0">
              <a:solidFill>
                <a:srgbClr val="000000"/>
              </a:solidFill>
              <a:uFill>
                <a:solidFill>
                  <a:srgbClr val="FFFFFF"/>
                </a:solidFill>
              </a:uFill>
              <a:latin typeface="Arial"/>
            </a:endParaRPr>
          </a:p>
        </p:txBody>
      </p:sp>
      <p:sp>
        <p:nvSpPr>
          <p:cNvPr id="186" name="CustomShape 4"/>
          <p:cNvSpPr/>
          <p:nvPr/>
        </p:nvSpPr>
        <p:spPr>
          <a:xfrm>
            <a:off x="6638040" y="165600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smtClean="0">
                <a:solidFill>
                  <a:srgbClr val="000000"/>
                </a:solidFill>
                <a:uFill>
                  <a:solidFill>
                    <a:srgbClr val="FFFFFF"/>
                  </a:solidFill>
                </a:uFill>
                <a:latin typeface="Arial"/>
                <a:ea typeface="DejaVu Sans"/>
              </a:rPr>
              <a:t>EDA</a:t>
            </a:r>
            <a:endParaRPr lang="en-AU" sz="1800" b="0" strike="noStrike" spc="-1" dirty="0">
              <a:solidFill>
                <a:srgbClr val="000000"/>
              </a:solidFill>
              <a:uFill>
                <a:solidFill>
                  <a:srgbClr val="FFFFFF"/>
                </a:solidFill>
              </a:uFill>
              <a:latin typeface="Arial"/>
            </a:endParaRPr>
          </a:p>
        </p:txBody>
      </p:sp>
      <p:sp>
        <p:nvSpPr>
          <p:cNvPr id="187" name="CustomShape 5"/>
          <p:cNvSpPr/>
          <p:nvPr/>
        </p:nvSpPr>
        <p:spPr>
          <a:xfrm>
            <a:off x="504000" y="320148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Solutions</a:t>
            </a:r>
            <a:endParaRPr lang="en-AU" sz="1800" b="0" strike="noStrike" spc="-1" dirty="0">
              <a:solidFill>
                <a:srgbClr val="000000"/>
              </a:solidFill>
              <a:uFill>
                <a:solidFill>
                  <a:srgbClr val="FFFFFF"/>
                </a:solidFill>
              </a:uFill>
              <a:latin typeface="Arial"/>
            </a:endParaRPr>
          </a:p>
        </p:txBody>
      </p:sp>
      <p:sp>
        <p:nvSpPr>
          <p:cNvPr id="189" name="CustomShape 7"/>
          <p:cNvSpPr/>
          <p:nvPr/>
        </p:nvSpPr>
        <p:spPr>
          <a:xfrm>
            <a:off x="3240112" y="3153347"/>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Suggestions</a:t>
            </a: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Challenge </a:t>
            </a:r>
            <a:endParaRPr lang="en-AU" sz="1600" b="0" strike="noStrike" spc="-1" dirty="0">
              <a:solidFill>
                <a:srgbClr val="000000"/>
              </a:solidFill>
              <a:uFill>
                <a:solidFill>
                  <a:srgbClr val="FFFFFF"/>
                </a:solidFill>
              </a:uFill>
              <a:latin typeface="Arial"/>
            </a:endParaRPr>
          </a:p>
        </p:txBody>
      </p:sp>
      <p:sp>
        <p:nvSpPr>
          <p:cNvPr id="191" name="CustomShape 2"/>
          <p:cNvSpPr/>
          <p:nvPr/>
        </p:nvSpPr>
        <p:spPr>
          <a:xfrm>
            <a:off x="504000" y="151164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pitchFamily="2" charset="2"/>
              <a:buChar char="q"/>
            </a:pPr>
            <a:r>
              <a:rPr lang="en-AU" sz="2000" b="0" strike="noStrike" spc="-1" dirty="0" smtClean="0">
                <a:solidFill>
                  <a:srgbClr val="000000"/>
                </a:solidFill>
                <a:uFill>
                  <a:solidFill>
                    <a:srgbClr val="FFFFFF"/>
                  </a:solidFill>
                </a:uFill>
                <a:latin typeface="Arial"/>
              </a:rPr>
              <a:t>Grocery stores are always at high risks of either running out or overstocked in the absence of a proper forecasting model.</a:t>
            </a:r>
          </a:p>
          <a:p>
            <a:pPr marL="432000" indent="-322920">
              <a:lnSpc>
                <a:spcPct val="100000"/>
              </a:lnSpc>
              <a:buClr>
                <a:srgbClr val="000000"/>
              </a:buClr>
              <a:buSzPct val="45000"/>
              <a:buFont typeface="Wingdings" pitchFamily="2" charset="2"/>
              <a:buChar char="q"/>
            </a:pPr>
            <a:r>
              <a:rPr lang="en-AU" sz="2000" spc="-1" dirty="0" smtClean="0">
                <a:solidFill>
                  <a:srgbClr val="000000"/>
                </a:solidFill>
                <a:uFill>
                  <a:solidFill>
                    <a:srgbClr val="FFFFFF"/>
                  </a:solidFill>
                </a:uFill>
                <a:latin typeface="Arial"/>
              </a:rPr>
              <a:t>Forecasting model needs to be accurate and generalized enough to accommodate business needs as well as customer satisfaction.</a:t>
            </a:r>
          </a:p>
          <a:p>
            <a:pPr marL="432000" indent="-322920">
              <a:lnSpc>
                <a:spcPct val="100000"/>
              </a:lnSpc>
              <a:buClr>
                <a:srgbClr val="000000"/>
              </a:buClr>
              <a:buSzPct val="45000"/>
              <a:buFont typeface="Wingdings" pitchFamily="2" charset="2"/>
              <a:buChar char="q"/>
            </a:pPr>
            <a:r>
              <a:rPr lang="en-AU" sz="2000" dirty="0" err="1"/>
              <a:t>Corporación</a:t>
            </a:r>
            <a:r>
              <a:rPr lang="en-AU" sz="2000" dirty="0"/>
              <a:t> </a:t>
            </a:r>
            <a:r>
              <a:rPr lang="en-AU" sz="2000" dirty="0" err="1" smtClean="0"/>
              <a:t>Favorita</a:t>
            </a:r>
            <a:r>
              <a:rPr lang="en-AU" sz="2000" dirty="0" smtClean="0"/>
              <a:t> is one of the largest Ecuadorian based supermarket chain and the problem scope is within their sales division.</a:t>
            </a:r>
          </a:p>
          <a:p>
            <a:pPr marL="432000" indent="-322920">
              <a:lnSpc>
                <a:spcPct val="100000"/>
              </a:lnSpc>
              <a:buClr>
                <a:srgbClr val="000000"/>
              </a:buClr>
              <a:buSzPct val="45000"/>
              <a:buFont typeface="Wingdings" pitchFamily="2" charset="2"/>
              <a:buChar char="q"/>
            </a:pPr>
            <a:r>
              <a:rPr lang="en-AU" sz="2000" dirty="0" smtClean="0"/>
              <a:t>The idea is to propose an accurate forecasting model to predict the sales in future timeframes.</a:t>
            </a:r>
          </a:p>
          <a:p>
            <a:pPr marL="432000" indent="-322920">
              <a:lnSpc>
                <a:spcPct val="100000"/>
              </a:lnSpc>
              <a:buClr>
                <a:srgbClr val="000000"/>
              </a:buClr>
              <a:buSzPct val="45000"/>
              <a:buFont typeface="Wingdings" pitchFamily="2" charset="2"/>
              <a:buChar char="q"/>
            </a:pPr>
            <a:endParaRPr lang="en-AU"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Dataset </a:t>
            </a:r>
            <a:endParaRPr lang="en-AU" sz="1600" b="0" strike="noStrike" spc="-1" dirty="0">
              <a:solidFill>
                <a:srgbClr val="000000"/>
              </a:solidFill>
              <a:uFill>
                <a:solidFill>
                  <a:srgbClr val="FFFFFF"/>
                </a:solidFill>
              </a:uFill>
              <a:latin typeface="Arial"/>
            </a:endParaRPr>
          </a:p>
        </p:txBody>
      </p:sp>
      <p:sp>
        <p:nvSpPr>
          <p:cNvPr id="193" name="CustomShape 2"/>
          <p:cNvSpPr/>
          <p:nvPr/>
        </p:nvSpPr>
        <p:spPr>
          <a:xfrm>
            <a:off x="504000" y="143712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dirty="0">
                <a:solidFill>
                  <a:srgbClr val="000000"/>
                </a:solidFill>
                <a:uFill>
                  <a:solidFill>
                    <a:srgbClr val="FFFFFF"/>
                  </a:solidFill>
                </a:uFill>
                <a:latin typeface="Arial"/>
                <a:ea typeface="DejaVu Sans"/>
              </a:rPr>
              <a:t>The training dataset contains </a:t>
            </a:r>
            <a:r>
              <a:rPr lang="en-AU" sz="2200" b="0" strike="noStrike" spc="-1" dirty="0" smtClean="0">
                <a:solidFill>
                  <a:srgbClr val="000000"/>
                </a:solidFill>
                <a:uFill>
                  <a:solidFill>
                    <a:srgbClr val="FFFFFF"/>
                  </a:solidFill>
                </a:uFill>
                <a:latin typeface="Arial"/>
                <a:ea typeface="DejaVu Sans"/>
              </a:rPr>
              <a:t>(January 2013- 15</a:t>
            </a:r>
            <a:r>
              <a:rPr lang="en-AU" sz="2200" b="0" strike="noStrike" spc="-1" baseline="30000" dirty="0" smtClean="0">
                <a:solidFill>
                  <a:srgbClr val="000000"/>
                </a:solidFill>
                <a:uFill>
                  <a:solidFill>
                    <a:srgbClr val="FFFFFF"/>
                  </a:solidFill>
                </a:uFill>
                <a:latin typeface="Arial"/>
                <a:ea typeface="DejaVu Sans"/>
              </a:rPr>
              <a:t>th</a:t>
            </a:r>
            <a:r>
              <a:rPr lang="en-AU" sz="2200" b="0" strike="noStrike" spc="-1" dirty="0" smtClean="0">
                <a:solidFill>
                  <a:srgbClr val="000000"/>
                </a:solidFill>
                <a:uFill>
                  <a:solidFill>
                    <a:srgbClr val="FFFFFF"/>
                  </a:solidFill>
                </a:uFill>
                <a:latin typeface="Arial"/>
                <a:ea typeface="DejaVu Sans"/>
              </a:rPr>
              <a:t> August 2017):</a:t>
            </a:r>
            <a:endParaRPr lang="en-AU"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AU" b="0" strike="noStrike" spc="-1" dirty="0" smtClean="0">
                <a:solidFill>
                  <a:srgbClr val="000000"/>
                </a:solidFill>
                <a:uFill>
                  <a:solidFill>
                    <a:srgbClr val="FFFFFF"/>
                  </a:solidFill>
                </a:uFill>
                <a:latin typeface="Arial"/>
                <a:ea typeface="DejaVu Sans"/>
              </a:rPr>
              <a:t>Sales by date, store, item and flag related to whether item on promotion or not</a:t>
            </a:r>
            <a:r>
              <a:rPr lang="en-AU" sz="2200" b="0" strike="noStrike" spc="-1" dirty="0" smtClean="0">
                <a:solidFill>
                  <a:srgbClr val="000000"/>
                </a:solidFill>
                <a:uFill>
                  <a:solidFill>
                    <a:srgbClr val="FFFFFF"/>
                  </a:solidFill>
                </a:uFill>
                <a:latin typeface="Arial"/>
                <a:ea typeface="DejaVu Sans"/>
              </a:rPr>
              <a:t>.</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ea typeface="DejaVu Sans"/>
              </a:rPr>
              <a:t>The </a:t>
            </a:r>
            <a:r>
              <a:rPr lang="en-AU" sz="2200" b="0" strike="noStrike" spc="-1" dirty="0">
                <a:solidFill>
                  <a:srgbClr val="000000"/>
                </a:solidFill>
                <a:uFill>
                  <a:solidFill>
                    <a:srgbClr val="FFFFFF"/>
                  </a:solidFill>
                </a:uFill>
                <a:latin typeface="Arial"/>
                <a:ea typeface="DejaVu Sans"/>
              </a:rPr>
              <a:t>test dataset only </a:t>
            </a:r>
            <a:r>
              <a:rPr lang="en-AU" sz="2200" b="0" strike="noStrike" spc="-1" dirty="0" smtClean="0">
                <a:solidFill>
                  <a:srgbClr val="000000"/>
                </a:solidFill>
                <a:uFill>
                  <a:solidFill>
                    <a:srgbClr val="FFFFFF"/>
                  </a:solidFill>
                </a:uFill>
                <a:latin typeface="Arial"/>
                <a:ea typeface="DejaVu Sans"/>
              </a:rPr>
              <a:t>covers 16</a:t>
            </a:r>
            <a:r>
              <a:rPr lang="en-AU" sz="2200" b="0" strike="noStrike" spc="-1" baseline="30000" dirty="0" smtClean="0">
                <a:solidFill>
                  <a:srgbClr val="000000"/>
                </a:solidFill>
                <a:uFill>
                  <a:solidFill>
                    <a:srgbClr val="FFFFFF"/>
                  </a:solidFill>
                </a:uFill>
                <a:latin typeface="Arial"/>
                <a:ea typeface="DejaVu Sans"/>
              </a:rPr>
              <a:t>th</a:t>
            </a:r>
            <a:r>
              <a:rPr lang="en-AU" sz="2200" b="0" strike="noStrike" spc="-1" dirty="0" smtClean="0">
                <a:solidFill>
                  <a:srgbClr val="000000"/>
                </a:solidFill>
                <a:uFill>
                  <a:solidFill>
                    <a:srgbClr val="FFFFFF"/>
                  </a:solidFill>
                </a:uFill>
                <a:latin typeface="Arial"/>
                <a:ea typeface="DejaVu Sans"/>
              </a:rPr>
              <a:t> August, 2017 to 31</a:t>
            </a:r>
            <a:r>
              <a:rPr lang="en-AU" sz="2200" b="0" strike="noStrike" spc="-1" baseline="30000" dirty="0" smtClean="0">
                <a:solidFill>
                  <a:srgbClr val="000000"/>
                </a:solidFill>
                <a:uFill>
                  <a:solidFill>
                    <a:srgbClr val="FFFFFF"/>
                  </a:solidFill>
                </a:uFill>
                <a:latin typeface="Arial"/>
                <a:ea typeface="DejaVu Sans"/>
              </a:rPr>
              <a:t>st</a:t>
            </a:r>
            <a:r>
              <a:rPr lang="en-AU" sz="2200" b="0" strike="noStrike" spc="-1" dirty="0" smtClean="0">
                <a:solidFill>
                  <a:srgbClr val="000000"/>
                </a:solidFill>
                <a:uFill>
                  <a:solidFill>
                    <a:srgbClr val="FFFFFF"/>
                  </a:solidFill>
                </a:uFill>
                <a:latin typeface="Arial"/>
                <a:ea typeface="DejaVu Sans"/>
              </a:rPr>
              <a:t> August, 2017.</a:t>
            </a:r>
          </a:p>
          <a:p>
            <a:pPr marL="432000" indent="-322920">
              <a:lnSpc>
                <a:spcPct val="100000"/>
              </a:lnSpc>
              <a:buClr>
                <a:srgbClr val="000000"/>
              </a:buClr>
              <a:buSzPct val="45000"/>
              <a:buFont typeface="Wingdings" charset="2"/>
              <a:buChar char=""/>
            </a:pPr>
            <a:r>
              <a:rPr lang="en-AU" sz="2200" spc="-1" dirty="0" smtClean="0">
                <a:solidFill>
                  <a:srgbClr val="000000"/>
                </a:solidFill>
                <a:uFill>
                  <a:solidFill>
                    <a:srgbClr val="FFFFFF"/>
                  </a:solidFill>
                </a:uFill>
                <a:latin typeface="Arial"/>
              </a:rPr>
              <a:t>Some additional data are provided:</a:t>
            </a:r>
          </a:p>
          <a:p>
            <a:pPr marL="889200" lvl="1" indent="-322920">
              <a:buClr>
                <a:srgbClr val="000000"/>
              </a:buClr>
              <a:buSzPct val="45000"/>
              <a:buFont typeface="Wingdings" charset="2"/>
              <a:buChar char=""/>
            </a:pPr>
            <a:r>
              <a:rPr lang="en-AU" b="0" strike="noStrike" spc="-1" dirty="0" smtClean="0">
                <a:solidFill>
                  <a:srgbClr val="000000"/>
                </a:solidFill>
                <a:uFill>
                  <a:solidFill>
                    <a:srgbClr val="FFFFFF"/>
                  </a:solidFill>
                </a:uFill>
                <a:latin typeface="Arial"/>
              </a:rPr>
              <a:t>Stores information such as location and type</a:t>
            </a:r>
          </a:p>
          <a:p>
            <a:pPr marL="889200" lvl="1" indent="-322920">
              <a:buClr>
                <a:srgbClr val="000000"/>
              </a:buClr>
              <a:buSzPct val="45000"/>
              <a:buFont typeface="Wingdings" charset="2"/>
              <a:buChar char=""/>
            </a:pPr>
            <a:r>
              <a:rPr lang="en-AU" spc="-1" dirty="0" smtClean="0">
                <a:solidFill>
                  <a:srgbClr val="000000"/>
                </a:solidFill>
                <a:uFill>
                  <a:solidFill>
                    <a:srgbClr val="FFFFFF"/>
                  </a:solidFill>
                </a:uFill>
                <a:latin typeface="Arial"/>
              </a:rPr>
              <a:t>Items metadata such as class and whether they are perishable or not.</a:t>
            </a:r>
          </a:p>
          <a:p>
            <a:pPr marL="889200" lvl="1" indent="-322920">
              <a:buClr>
                <a:srgbClr val="000000"/>
              </a:buClr>
              <a:buSzPct val="45000"/>
              <a:buFont typeface="Wingdings" charset="2"/>
              <a:buChar char=""/>
            </a:pPr>
            <a:r>
              <a:rPr lang="en-AU" b="0" strike="noStrike" spc="-1" dirty="0" smtClean="0">
                <a:solidFill>
                  <a:srgbClr val="000000"/>
                </a:solidFill>
                <a:uFill>
                  <a:solidFill>
                    <a:srgbClr val="FFFFFF"/>
                  </a:solidFill>
                </a:uFill>
                <a:latin typeface="Arial"/>
              </a:rPr>
              <a:t>Count of sales transactions for the training data.</a:t>
            </a:r>
          </a:p>
          <a:p>
            <a:pPr marL="889200" lvl="1" indent="-322920">
              <a:buClr>
                <a:srgbClr val="000000"/>
              </a:buClr>
              <a:buSzPct val="45000"/>
              <a:buFont typeface="Wingdings" charset="2"/>
              <a:buChar char=""/>
            </a:pPr>
            <a:r>
              <a:rPr lang="en-AU" spc="-1" dirty="0" smtClean="0">
                <a:solidFill>
                  <a:srgbClr val="000000"/>
                </a:solidFill>
                <a:uFill>
                  <a:solidFill>
                    <a:srgbClr val="FFFFFF"/>
                  </a:solidFill>
                </a:uFill>
                <a:latin typeface="Arial"/>
              </a:rPr>
              <a:t>Daily oil price because of strong economic dependency of Ecuador on oil.</a:t>
            </a:r>
          </a:p>
          <a:p>
            <a:pPr marL="889200" lvl="1" indent="-322920">
              <a:buClr>
                <a:srgbClr val="000000"/>
              </a:buClr>
              <a:buSzPct val="45000"/>
              <a:buFont typeface="Wingdings" charset="2"/>
              <a:buChar char=""/>
            </a:pPr>
            <a:r>
              <a:rPr lang="en-AU" spc="-1" dirty="0" smtClean="0">
                <a:solidFill>
                  <a:srgbClr val="000000"/>
                </a:solidFill>
                <a:uFill>
                  <a:solidFill>
                    <a:srgbClr val="FFFFFF"/>
                  </a:solidFill>
                </a:uFill>
                <a:latin typeface="Arial"/>
              </a:rPr>
              <a:t>List of holidays  </a:t>
            </a:r>
            <a:endParaRPr lang="en-AU" b="0" strike="noStrike" spc="-1" dirty="0">
              <a:solidFill>
                <a:srgbClr val="000000"/>
              </a:solidFill>
              <a:uFill>
                <a:solidFill>
                  <a:srgbClr val="FFFFFF"/>
                </a:solidFill>
              </a:uFill>
              <a:latin typeface="Arial"/>
            </a:endParaRPr>
          </a:p>
          <a:p>
            <a:pPr marL="432000" indent="-322920">
              <a:lnSpc>
                <a:spcPct val="100000"/>
              </a:lnSpc>
              <a:buClr>
                <a:srgbClr val="000000"/>
              </a:buClr>
              <a:buSzPct val="45000"/>
            </a:pP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Details </a:t>
            </a:r>
            <a:r>
              <a:rPr lang="en-AU" sz="4000" b="0" strike="noStrike" spc="-1" dirty="0" smtClean="0">
                <a:solidFill>
                  <a:srgbClr val="C7243A"/>
                </a:solidFill>
                <a:uFill>
                  <a:solidFill>
                    <a:srgbClr val="FFFFFF"/>
                  </a:solidFill>
                </a:uFill>
                <a:latin typeface="Arial"/>
                <a:ea typeface="DejaVu Sans"/>
              </a:rPr>
              <a:t> </a:t>
            </a:r>
            <a:endParaRPr lang="en-AU" sz="1600" b="0" strike="noStrike" spc="-1" dirty="0">
              <a:solidFill>
                <a:srgbClr val="000000"/>
              </a:solidFill>
              <a:uFill>
                <a:solidFill>
                  <a:srgbClr val="FFFFFF"/>
                </a:solidFill>
              </a:uFill>
              <a:latin typeface="Arial"/>
            </a:endParaRPr>
          </a:p>
        </p:txBody>
      </p:sp>
      <p:sp>
        <p:nvSpPr>
          <p:cNvPr id="195" name="CustomShape 2"/>
          <p:cNvSpPr/>
          <p:nvPr/>
        </p:nvSpPr>
        <p:spPr>
          <a:xfrm>
            <a:off x="504000" y="1656000"/>
            <a:ext cx="7272616"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ea typeface="DejaVu Sans"/>
              </a:rPr>
              <a:t>Training data contains 12549704 records. </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ea typeface="DejaVu Sans"/>
              </a:rPr>
              <a:t>54 stores and promotion feature contains NAs.</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spc="-1" dirty="0" smtClean="0">
                <a:solidFill>
                  <a:srgbClr val="000000"/>
                </a:solidFill>
                <a:uFill>
                  <a:solidFill>
                    <a:srgbClr val="FFFFFF"/>
                  </a:solidFill>
                </a:uFill>
                <a:latin typeface="Arial"/>
                <a:ea typeface="DejaVu Sans"/>
              </a:rPr>
              <a:t>Unit sales is the target feature: negative values indicate item return</a:t>
            </a:r>
            <a:r>
              <a:rPr lang="en-AU" sz="2200" b="0" strike="noStrike" spc="-1" dirty="0" smtClean="0">
                <a:solidFill>
                  <a:srgbClr val="000000"/>
                </a:solidFill>
                <a:uFill>
                  <a:solidFill>
                    <a:srgbClr val="FFFFFF"/>
                  </a:solidFill>
                </a:uFill>
                <a:latin typeface="Arial"/>
                <a:ea typeface="DejaVu Sans"/>
              </a:rPr>
              <a:t>.</a:t>
            </a:r>
          </a:p>
          <a:p>
            <a:pPr marL="432000" indent="-322920">
              <a:lnSpc>
                <a:spcPct val="100000"/>
              </a:lnSpc>
              <a:buClr>
                <a:srgbClr val="000000"/>
              </a:buClr>
              <a:buSzPct val="45000"/>
              <a:buFont typeface="Wingdings" charset="2"/>
              <a:buChar char=""/>
            </a:pPr>
            <a:r>
              <a:rPr lang="en-AU" sz="2200" spc="-1" dirty="0" smtClean="0">
                <a:solidFill>
                  <a:srgbClr val="000000"/>
                </a:solidFill>
                <a:uFill>
                  <a:solidFill>
                    <a:srgbClr val="FFFFFF"/>
                  </a:solidFill>
                </a:uFill>
                <a:latin typeface="Arial"/>
                <a:ea typeface="DejaVu Sans"/>
              </a:rPr>
              <a:t>Some test items are not included in the training data</a:t>
            </a:r>
          </a:p>
          <a:p>
            <a:pPr marL="432000" indent="-322920">
              <a:lnSpc>
                <a:spcPct val="100000"/>
              </a:lnSpc>
              <a:buClr>
                <a:srgbClr val="000000"/>
              </a:buClr>
              <a:buSzPct val="45000"/>
              <a:buFont typeface="Wingdings" charset="2"/>
              <a:buChar char=""/>
            </a:pPr>
            <a:r>
              <a:rPr lang="en-AU" sz="2200" spc="-1" dirty="0">
                <a:solidFill>
                  <a:srgbClr val="000000"/>
                </a:solidFill>
                <a:uFill>
                  <a:solidFill>
                    <a:srgbClr val="FFFFFF"/>
                  </a:solidFill>
                </a:uFill>
                <a:latin typeface="Arial"/>
                <a:ea typeface="DejaVu Sans"/>
              </a:rPr>
              <a:t>The importance of public sector pay days (on the 15th and the end of the month) as well as the impact of a major earthquake on April 16 2016.</a:t>
            </a:r>
          </a:p>
          <a:p>
            <a:pPr marL="432000" indent="-322920">
              <a:lnSpc>
                <a:spcPct val="100000"/>
              </a:lnSpc>
              <a:buClr>
                <a:srgbClr val="000000"/>
              </a:buClr>
              <a:buSzPct val="45000"/>
              <a:buFont typeface="Wingdings" charset="2"/>
              <a:buChar char=""/>
            </a:pPr>
            <a:endParaRPr lang="en-AU" sz="1800" b="0" strike="noStrike" spc="-1" dirty="0">
              <a:solidFill>
                <a:srgbClr val="000000"/>
              </a:solidFill>
              <a:uFill>
                <a:solidFill>
                  <a:srgbClr val="FFFFFF"/>
                </a:solidFill>
              </a:uFill>
              <a:latin typeface="Arial"/>
            </a:endParaRPr>
          </a:p>
        </p:txBody>
      </p:sp>
      <p:pic>
        <p:nvPicPr>
          <p:cNvPr id="196" name="Picture 210"/>
          <p:cNvPicPr/>
          <p:nvPr/>
        </p:nvPicPr>
        <p:blipFill>
          <a:blip r:embed="rId2" cstate="print"/>
          <a:stretch/>
        </p:blipFill>
        <p:spPr>
          <a:xfrm rot="5400000">
            <a:off x="6531948" y="1991711"/>
            <a:ext cx="4432320" cy="1366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Difficulties </a:t>
            </a:r>
            <a:endParaRPr lang="en-AU" sz="1600" b="0" strike="noStrike" spc="-1" dirty="0">
              <a:solidFill>
                <a:srgbClr val="000000"/>
              </a:solidFill>
              <a:uFill>
                <a:solidFill>
                  <a:srgbClr val="FFFFFF"/>
                </a:solidFill>
              </a:uFill>
              <a:latin typeface="Arial"/>
            </a:endParaRPr>
          </a:p>
        </p:txBody>
      </p:sp>
      <p:sp>
        <p:nvSpPr>
          <p:cNvPr id="207"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400" b="0" strike="noStrike" spc="-1" dirty="0">
                <a:solidFill>
                  <a:srgbClr val="000000"/>
                </a:solidFill>
                <a:uFill>
                  <a:solidFill>
                    <a:srgbClr val="FFFFFF"/>
                  </a:solidFill>
                </a:uFill>
                <a:latin typeface="Arial"/>
                <a:ea typeface="DejaVu Sans"/>
              </a:rPr>
              <a:t>Huge data size.</a:t>
            </a:r>
            <a:endParaRPr lang="en-AU"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400" b="0" strike="noStrike" spc="-1" dirty="0">
                <a:solidFill>
                  <a:srgbClr val="000000"/>
                </a:solidFill>
                <a:uFill>
                  <a:solidFill>
                    <a:srgbClr val="FFFFFF"/>
                  </a:solidFill>
                </a:uFill>
                <a:latin typeface="Arial"/>
                <a:ea typeface="DejaVu Sans"/>
              </a:rPr>
              <a:t>Lots of categorical </a:t>
            </a:r>
            <a:r>
              <a:rPr lang="en-AU" sz="2400" b="0" strike="noStrike" spc="-1" dirty="0" smtClean="0">
                <a:solidFill>
                  <a:srgbClr val="000000"/>
                </a:solidFill>
                <a:uFill>
                  <a:solidFill>
                    <a:srgbClr val="FFFFFF"/>
                  </a:solidFill>
                </a:uFill>
                <a:latin typeface="Arial"/>
                <a:ea typeface="DejaVu Sans"/>
              </a:rPr>
              <a:t>features such as item, store, promotion flag, city, state, type of item, family of item, class of item, cluster of store, </a:t>
            </a:r>
            <a:r>
              <a:rPr lang="en-AU" sz="2400" spc="-1" dirty="0" smtClean="0">
                <a:solidFill>
                  <a:srgbClr val="000000"/>
                </a:solidFill>
                <a:uFill>
                  <a:solidFill>
                    <a:srgbClr val="FFFFFF"/>
                  </a:solidFill>
                </a:uFill>
                <a:latin typeface="Arial"/>
                <a:ea typeface="DejaVu Sans"/>
              </a:rPr>
              <a:t>holiday’s type, name, locale description, transferred flag </a:t>
            </a:r>
            <a:r>
              <a:rPr lang="en-AU" sz="2400" b="0" strike="noStrike" spc="-1" dirty="0" smtClean="0">
                <a:solidFill>
                  <a:srgbClr val="000000"/>
                </a:solidFill>
                <a:uFill>
                  <a:solidFill>
                    <a:srgbClr val="FFFFFF"/>
                  </a:solidFill>
                </a:uFill>
                <a:latin typeface="Arial"/>
                <a:ea typeface="DejaVu Sans"/>
              </a:rPr>
              <a:t>etc.</a:t>
            </a:r>
            <a:endParaRPr lang="en-AU"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400" b="0" strike="noStrike" spc="-1" dirty="0">
                <a:solidFill>
                  <a:srgbClr val="000000"/>
                </a:solidFill>
                <a:uFill>
                  <a:solidFill>
                    <a:srgbClr val="FFFFFF"/>
                  </a:solidFill>
                </a:uFill>
                <a:latin typeface="Arial"/>
                <a:ea typeface="AR PL SungtiL GB"/>
              </a:rPr>
              <a:t>Very few features to start </a:t>
            </a:r>
            <a:r>
              <a:rPr lang="en-AU" sz="2400" b="0" strike="noStrike" spc="-1" dirty="0" smtClean="0">
                <a:solidFill>
                  <a:srgbClr val="000000"/>
                </a:solidFill>
                <a:uFill>
                  <a:solidFill>
                    <a:srgbClr val="FFFFFF"/>
                  </a:solidFill>
                </a:uFill>
                <a:latin typeface="Arial"/>
                <a:ea typeface="AR PL SungtiL GB"/>
              </a:rPr>
              <a:t>with</a:t>
            </a:r>
            <a:r>
              <a:rPr lang="en-AU" sz="2400" spc="-1" dirty="0">
                <a:solidFill>
                  <a:srgbClr val="000000"/>
                </a:solidFill>
                <a:uFill>
                  <a:solidFill>
                    <a:srgbClr val="FFFFFF"/>
                  </a:solidFill>
                </a:uFill>
                <a:latin typeface="Arial"/>
                <a:ea typeface="AR PL SungtiL GB"/>
              </a:rPr>
              <a:t> </a:t>
            </a:r>
            <a:r>
              <a:rPr lang="en-AU" sz="2400" spc="-1" dirty="0" smtClean="0">
                <a:solidFill>
                  <a:srgbClr val="000000"/>
                </a:solidFill>
                <a:uFill>
                  <a:solidFill>
                    <a:srgbClr val="FFFFFF"/>
                  </a:solidFill>
                </a:uFill>
                <a:latin typeface="Arial"/>
                <a:ea typeface="AR PL SungtiL GB"/>
              </a:rPr>
              <a:t>for forecasting</a:t>
            </a:r>
            <a:r>
              <a:rPr lang="en-AU" sz="2400" b="0" strike="noStrike" spc="-1" dirty="0" smtClean="0">
                <a:solidFill>
                  <a:srgbClr val="000000"/>
                </a:solidFill>
                <a:uFill>
                  <a:solidFill>
                    <a:srgbClr val="FFFFFF"/>
                  </a:solidFill>
                </a:uFill>
                <a:latin typeface="Arial"/>
                <a:ea typeface="DejaVu Sans"/>
              </a:rPr>
              <a:t>.</a:t>
            </a:r>
          </a:p>
          <a:p>
            <a:pPr marL="432000" indent="-322920">
              <a:lnSpc>
                <a:spcPct val="100000"/>
              </a:lnSpc>
              <a:buClr>
                <a:srgbClr val="000000"/>
              </a:buClr>
              <a:buSzPct val="45000"/>
              <a:buFont typeface="Wingdings" charset="2"/>
              <a:buChar char=""/>
            </a:pPr>
            <a:r>
              <a:rPr lang="en-AU" sz="2400" spc="-1" dirty="0" smtClean="0">
                <a:solidFill>
                  <a:srgbClr val="000000"/>
                </a:solidFill>
                <a:uFill>
                  <a:solidFill>
                    <a:srgbClr val="FFFFFF"/>
                  </a:solidFill>
                </a:uFill>
                <a:latin typeface="Arial"/>
              </a:rPr>
              <a:t>Noisy observation in relation to temporal aspect.</a:t>
            </a:r>
            <a:endParaRPr lang="en-AU" sz="1400" b="0" strike="noStrike" spc="-1" dirty="0">
              <a:solidFill>
                <a:srgbClr val="000000"/>
              </a:solidFill>
              <a:uFill>
                <a:solidFill>
                  <a:srgbClr val="FFFFFF"/>
                </a:solidFill>
              </a:uFill>
              <a:latin typeface="Arial"/>
            </a:endParaRPr>
          </a:p>
          <a:p>
            <a:pPr>
              <a:lnSpc>
                <a:spcPct val="100000"/>
              </a:lnSpc>
            </a:pPr>
            <a:endParaRPr lang="en-AU"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2159992" y="531019"/>
            <a:ext cx="7112000" cy="4552950"/>
          </a:xfrm>
          <a:prstGeom prst="rect">
            <a:avLst/>
          </a:prstGeom>
          <a:noFill/>
          <a:ln w="9525">
            <a:noFill/>
            <a:miter lim="800000"/>
            <a:headEnd/>
            <a:tailEnd/>
          </a:ln>
        </p:spPr>
      </p:pic>
      <p:sp>
        <p:nvSpPr>
          <p:cNvPr id="6" name="TextBox 5"/>
          <p:cNvSpPr txBox="1"/>
          <p:nvPr/>
        </p:nvSpPr>
        <p:spPr>
          <a:xfrm rot="16200000">
            <a:off x="-319929" y="2794916"/>
            <a:ext cx="2808313" cy="584775"/>
          </a:xfrm>
          <a:prstGeom prst="rect">
            <a:avLst/>
          </a:prstGeom>
          <a:noFill/>
        </p:spPr>
        <p:txBody>
          <a:bodyPr wrap="square" rtlCol="0">
            <a:spAutoFit/>
          </a:bodyPr>
          <a:lstStyle/>
          <a:p>
            <a:r>
              <a:rPr lang="en-AU" sz="3200" dirty="0" smtClean="0"/>
              <a:t>Training Data</a:t>
            </a:r>
            <a:endParaRPr lang="en-AU" sz="3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2159992" y="531019"/>
            <a:ext cx="7112000" cy="4552950"/>
          </a:xfrm>
          <a:prstGeom prst="rect">
            <a:avLst/>
          </a:prstGeom>
          <a:noFill/>
          <a:ln w="9525">
            <a:noFill/>
            <a:miter lim="800000"/>
            <a:headEnd/>
            <a:tailEnd/>
          </a:ln>
        </p:spPr>
      </p:pic>
      <p:sp>
        <p:nvSpPr>
          <p:cNvPr id="6" name="TextBox 5"/>
          <p:cNvSpPr txBox="1"/>
          <p:nvPr/>
        </p:nvSpPr>
        <p:spPr>
          <a:xfrm rot="16200000">
            <a:off x="-319929" y="2517916"/>
            <a:ext cx="2808313" cy="1138773"/>
          </a:xfrm>
          <a:prstGeom prst="rect">
            <a:avLst/>
          </a:prstGeom>
          <a:noFill/>
        </p:spPr>
        <p:txBody>
          <a:bodyPr wrap="square" rtlCol="0">
            <a:spAutoFit/>
          </a:bodyPr>
          <a:lstStyle/>
          <a:p>
            <a:r>
              <a:rPr lang="en-AU" sz="3200" dirty="0" smtClean="0"/>
              <a:t>Training Data</a:t>
            </a:r>
          </a:p>
          <a:p>
            <a:r>
              <a:rPr lang="en-AU" dirty="0"/>
              <a:t>(double-logarithmic axes on the </a:t>
            </a:r>
            <a:r>
              <a:rPr lang="en-AU" i="1" dirty="0" smtClean="0"/>
              <a:t>unit sales</a:t>
            </a:r>
            <a:r>
              <a:rPr lang="en-AU" dirty="0"/>
              <a:t> plot</a:t>
            </a:r>
            <a:r>
              <a:rPr lang="en-AU" dirty="0" smtClean="0"/>
              <a:t>)</a:t>
            </a:r>
            <a:endParaRPr lang="en-AU" sz="3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1398</TotalTime>
  <Words>763</Words>
  <Application>Microsoft Office PowerPoint</Application>
  <PresentationFormat>Custom</PresentationFormat>
  <Paragraphs>100</Paragraphs>
  <Slides>20</Slides>
  <Notes>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KalyanSB</cp:lastModifiedBy>
  <cp:revision>32</cp:revision>
  <dcterms:created xsi:type="dcterms:W3CDTF">2018-08-05T09:24:23Z</dcterms:created>
  <dcterms:modified xsi:type="dcterms:W3CDTF">2018-09-11T13:00:16Z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