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6" r:id="rId23"/>
    <p:sldId id="274" r:id="rId24"/>
    <p:sldId id="275" r:id="rId25"/>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29"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34"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8"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9"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5"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91"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93"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95"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6"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00"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1"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2"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04"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5"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08"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9"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0"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12"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3"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15"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6"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7"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8"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20"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1"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2"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3"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4"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5"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34"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36"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38"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9"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43"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4"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5"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47"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9"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5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3"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6"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58"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9"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0"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1"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63"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4"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5"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6"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7"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8"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4"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p:cNvPicPr/>
          <p:nvPr/>
        </p:nvPicPr>
        <p:blipFill>
          <a:blip r:embed="rId14"/>
          <a:stretch/>
        </p:blipFill>
        <p:spPr>
          <a:xfrm>
            <a:off x="0" y="5104800"/>
            <a:ext cx="10079280" cy="580320"/>
          </a:xfrm>
          <a:prstGeom prst="rect">
            <a:avLst/>
          </a:prstGeom>
          <a:ln>
            <a:noFill/>
          </a:ln>
        </p:spPr>
      </p:pic>
      <p:pic>
        <p:nvPicPr>
          <p:cNvPr id="5" name="Picture 4"/>
          <p:cNvPicPr/>
          <p:nvPr/>
        </p:nvPicPr>
        <p:blipFill>
          <a:blip r:embed="rId15"/>
          <a:stretch/>
        </p:blipFill>
        <p:spPr>
          <a:xfrm>
            <a:off x="0" y="0"/>
            <a:ext cx="10079280" cy="323280"/>
          </a:xfrm>
          <a:prstGeom prst="rect">
            <a:avLst/>
          </a:prstGeom>
          <a:ln>
            <a:noFill/>
          </a:ln>
        </p:spPr>
      </p:pic>
      <p:sp>
        <p:nvSpPr>
          <p:cNvPr id="2" name="PlaceHolder 1"/>
          <p:cNvSpPr>
            <a:spLocks noGrp="1"/>
          </p:cNvSpPr>
          <p:nvPr>
            <p:ph type="title"/>
          </p:nvPr>
        </p:nvSpPr>
        <p:spPr>
          <a:xfrm>
            <a:off x="504000" y="565560"/>
            <a:ext cx="9070920" cy="945720"/>
          </a:xfrm>
          <a:prstGeom prst="rect">
            <a:avLst/>
          </a:prstGeom>
        </p:spPr>
        <p:txBody>
          <a:bodyPr lIns="0" tIns="0" rIns="0" bIns="0" anchor="ctr"/>
          <a:lstStyle/>
          <a:p>
            <a:r>
              <a:rPr lang="en-US" sz="4400" b="0" strike="noStrike" spc="-1">
                <a:solidFill>
                  <a:srgbClr val="000000"/>
                </a:solidFill>
                <a:latin typeface="Arial"/>
              </a:rPr>
              <a:t>Click to edit the title text format</a:t>
            </a:r>
          </a:p>
        </p:txBody>
      </p:sp>
      <p:sp>
        <p:nvSpPr>
          <p:cNvPr id="3" name="PlaceHolder 2"/>
          <p:cNvSpPr>
            <a:spLocks noGrp="1"/>
          </p:cNvSpPr>
          <p:nvPr>
            <p:ph type="body"/>
          </p:nvPr>
        </p:nvSpPr>
        <p:spPr>
          <a:xfrm>
            <a:off x="504000" y="1656000"/>
            <a:ext cx="9070920" cy="29581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 name="Picture 39"/>
          <p:cNvPicPr/>
          <p:nvPr/>
        </p:nvPicPr>
        <p:blipFill>
          <a:blip r:embed="rId14"/>
          <a:stretch/>
        </p:blipFill>
        <p:spPr>
          <a:xfrm>
            <a:off x="6120" y="0"/>
            <a:ext cx="10079280" cy="323280"/>
          </a:xfrm>
          <a:prstGeom prst="rect">
            <a:avLst/>
          </a:prstGeom>
          <a:ln>
            <a:noFill/>
          </a:ln>
        </p:spPr>
      </p:pic>
      <p:pic>
        <p:nvPicPr>
          <p:cNvPr id="41" name="Picture 40"/>
          <p:cNvPicPr/>
          <p:nvPr/>
        </p:nvPicPr>
        <p:blipFill>
          <a:blip r:embed="rId14"/>
          <a:stretch/>
        </p:blipFill>
        <p:spPr>
          <a:xfrm>
            <a:off x="6120" y="5357160"/>
            <a:ext cx="10079280" cy="323280"/>
          </a:xfrm>
          <a:prstGeom prst="rect">
            <a:avLst/>
          </a:prstGeom>
          <a:ln>
            <a:noFill/>
          </a:ln>
        </p:spPr>
      </p:pic>
      <p:sp>
        <p:nvSpPr>
          <p:cNvPr id="42" name="CustomShape 1"/>
          <p:cNvSpPr/>
          <p:nvPr/>
        </p:nvSpPr>
        <p:spPr>
          <a:xfrm>
            <a:off x="1728360" y="5400360"/>
            <a:ext cx="2347560" cy="39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AU" sz="1400" b="0" strike="noStrike" spc="-1">
                <a:solidFill>
                  <a:srgbClr val="FFFFFF"/>
                </a:solidFill>
                <a:latin typeface="Times New Roman"/>
                <a:ea typeface="DejaVu Sans"/>
              </a:rPr>
              <a:t> </a:t>
            </a:r>
            <a:endParaRPr lang="en-AU" sz="1400" b="0" strike="noStrike" spc="-1">
              <a:latin typeface="Arial"/>
            </a:endParaRPr>
          </a:p>
        </p:txBody>
      </p:sp>
      <p:sp>
        <p:nvSpPr>
          <p:cNvPr id="43" name="CustomShape 2"/>
          <p:cNvSpPr/>
          <p:nvPr/>
        </p:nvSpPr>
        <p:spPr>
          <a:xfrm>
            <a:off x="4221360" y="5400360"/>
            <a:ext cx="3194280" cy="39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AU" sz="1400" b="0" strike="noStrike" spc="-1">
                <a:solidFill>
                  <a:srgbClr val="FFFFFF"/>
                </a:solidFill>
                <a:latin typeface="Times New Roman"/>
                <a:ea typeface="DejaVu Sans"/>
              </a:rPr>
              <a:t> </a:t>
            </a:r>
            <a:endParaRPr lang="en-AU" sz="1400" b="0" strike="noStrike" spc="-1">
              <a:latin typeface="Arial"/>
            </a:endParaRPr>
          </a:p>
        </p:txBody>
      </p:sp>
      <p:sp>
        <p:nvSpPr>
          <p:cNvPr id="44" name="CustomShape 3"/>
          <p:cNvSpPr/>
          <p:nvPr/>
        </p:nvSpPr>
        <p:spPr>
          <a:xfrm>
            <a:off x="7659720" y="5400360"/>
            <a:ext cx="2347560" cy="39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83E09C1E-0FA8-406D-A689-C0F3BA5F7B8A}" type="slidenum">
              <a:rPr lang="en-AU" sz="1400" b="0" strike="noStrike" spc="-1">
                <a:solidFill>
                  <a:srgbClr val="FFFFFF"/>
                </a:solidFill>
                <a:latin typeface="Times New Roman"/>
                <a:ea typeface="DejaVu Sans"/>
              </a:rPr>
              <a:t>‹#›</a:t>
            </a:fld>
            <a:endParaRPr lang="en-AU" sz="1400" b="0" strike="noStrike" spc="-1">
              <a:latin typeface="Arial"/>
            </a:endParaRPr>
          </a:p>
        </p:txBody>
      </p:sp>
      <p:sp>
        <p:nvSpPr>
          <p:cNvPr id="45" name="PlaceHolder 4"/>
          <p:cNvSpPr>
            <a:spLocks noGrp="1"/>
          </p:cNvSpPr>
          <p:nvPr>
            <p:ph type="title"/>
          </p:nvPr>
        </p:nvSpPr>
        <p:spPr>
          <a:xfrm>
            <a:off x="504000" y="226080"/>
            <a:ext cx="9072000" cy="946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6" name="PlaceHolder 5"/>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3" name="Picture 84"/>
          <p:cNvPicPr/>
          <p:nvPr/>
        </p:nvPicPr>
        <p:blipFill>
          <a:blip r:embed="rId14"/>
          <a:stretch/>
        </p:blipFill>
        <p:spPr>
          <a:xfrm>
            <a:off x="6120" y="0"/>
            <a:ext cx="10079280" cy="323280"/>
          </a:xfrm>
          <a:prstGeom prst="rect">
            <a:avLst/>
          </a:prstGeom>
          <a:ln>
            <a:noFill/>
          </a:ln>
        </p:spPr>
      </p:pic>
      <p:pic>
        <p:nvPicPr>
          <p:cNvPr id="84" name="Picture 85"/>
          <p:cNvPicPr/>
          <p:nvPr/>
        </p:nvPicPr>
        <p:blipFill>
          <a:blip r:embed="rId14"/>
          <a:stretch/>
        </p:blipFill>
        <p:spPr>
          <a:xfrm>
            <a:off x="6120" y="5357160"/>
            <a:ext cx="10079280" cy="323280"/>
          </a:xfrm>
          <a:prstGeom prst="rect">
            <a:avLst/>
          </a:prstGeom>
          <a:ln>
            <a:noFill/>
          </a:ln>
        </p:spPr>
      </p:pic>
      <p:sp>
        <p:nvSpPr>
          <p:cNvPr id="85" name="CustomShape 1"/>
          <p:cNvSpPr/>
          <p:nvPr/>
        </p:nvSpPr>
        <p:spPr>
          <a:xfrm>
            <a:off x="1728360" y="5400360"/>
            <a:ext cx="2347560" cy="39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AU" sz="1400" b="0" strike="noStrike" spc="-1">
                <a:solidFill>
                  <a:srgbClr val="FFFFFF"/>
                </a:solidFill>
                <a:latin typeface="Times New Roman"/>
                <a:ea typeface="DejaVu Sans"/>
              </a:rPr>
              <a:t> </a:t>
            </a:r>
            <a:endParaRPr lang="en-AU" sz="1400" b="0" strike="noStrike" spc="-1">
              <a:latin typeface="Arial"/>
            </a:endParaRPr>
          </a:p>
        </p:txBody>
      </p:sp>
      <p:sp>
        <p:nvSpPr>
          <p:cNvPr id="86" name="CustomShape 2"/>
          <p:cNvSpPr/>
          <p:nvPr/>
        </p:nvSpPr>
        <p:spPr>
          <a:xfrm>
            <a:off x="4221360" y="5400360"/>
            <a:ext cx="3194280" cy="39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AU" sz="1400" b="0" strike="noStrike" spc="-1">
                <a:solidFill>
                  <a:srgbClr val="FFFFFF"/>
                </a:solidFill>
                <a:latin typeface="Times New Roman"/>
                <a:ea typeface="DejaVu Sans"/>
              </a:rPr>
              <a:t> </a:t>
            </a:r>
            <a:endParaRPr lang="en-AU" sz="1400" b="0" strike="noStrike" spc="-1">
              <a:latin typeface="Arial"/>
            </a:endParaRPr>
          </a:p>
        </p:txBody>
      </p:sp>
      <p:sp>
        <p:nvSpPr>
          <p:cNvPr id="87" name="CustomShape 3"/>
          <p:cNvSpPr/>
          <p:nvPr/>
        </p:nvSpPr>
        <p:spPr>
          <a:xfrm>
            <a:off x="7659720" y="5400360"/>
            <a:ext cx="2347560" cy="39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BA52E2AC-F313-4C20-B2B9-CAEFE4D8361F}" type="slidenum">
              <a:rPr lang="en-AU" sz="1400" b="0" strike="noStrike" spc="-1">
                <a:solidFill>
                  <a:srgbClr val="FFFFFF"/>
                </a:solidFill>
                <a:latin typeface="Times New Roman"/>
                <a:ea typeface="DejaVu Sans"/>
              </a:rPr>
              <a:t>‹#›</a:t>
            </a:fld>
            <a:endParaRPr lang="en-AU" sz="1400" b="0" strike="noStrike" spc="-1">
              <a:latin typeface="Arial"/>
            </a:endParaRPr>
          </a:p>
        </p:txBody>
      </p:sp>
      <p:sp>
        <p:nvSpPr>
          <p:cNvPr id="88" name="PlaceHolder 4"/>
          <p:cNvSpPr>
            <a:spLocks noGrp="1"/>
          </p:cNvSpPr>
          <p:nvPr>
            <p:ph type="title"/>
          </p:nvPr>
        </p:nvSpPr>
        <p:spPr>
          <a:xfrm>
            <a:off x="504000" y="226080"/>
            <a:ext cx="9072000" cy="946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9" name="PlaceHolder 5"/>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6" name="Picture 132"/>
          <p:cNvPicPr/>
          <p:nvPr/>
        </p:nvPicPr>
        <p:blipFill>
          <a:blip r:embed="rId14"/>
          <a:stretch/>
        </p:blipFill>
        <p:spPr>
          <a:xfrm>
            <a:off x="6120" y="0"/>
            <a:ext cx="10079280" cy="323280"/>
          </a:xfrm>
          <a:prstGeom prst="rect">
            <a:avLst/>
          </a:prstGeom>
          <a:ln>
            <a:noFill/>
          </a:ln>
        </p:spPr>
      </p:pic>
      <p:pic>
        <p:nvPicPr>
          <p:cNvPr id="127" name="Picture 133"/>
          <p:cNvPicPr/>
          <p:nvPr/>
        </p:nvPicPr>
        <p:blipFill>
          <a:blip r:embed="rId14"/>
          <a:stretch/>
        </p:blipFill>
        <p:spPr>
          <a:xfrm>
            <a:off x="6120" y="5357160"/>
            <a:ext cx="10079280" cy="323280"/>
          </a:xfrm>
          <a:prstGeom prst="rect">
            <a:avLst/>
          </a:prstGeom>
          <a:ln>
            <a:noFill/>
          </a:ln>
        </p:spPr>
      </p:pic>
      <p:sp>
        <p:nvSpPr>
          <p:cNvPr id="128" name="CustomShape 1"/>
          <p:cNvSpPr/>
          <p:nvPr/>
        </p:nvSpPr>
        <p:spPr>
          <a:xfrm>
            <a:off x="1728360" y="5400360"/>
            <a:ext cx="2347560" cy="39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AU" sz="1400" b="0" strike="noStrike" spc="-1">
                <a:solidFill>
                  <a:srgbClr val="FFFFFF"/>
                </a:solidFill>
                <a:latin typeface="Times New Roman"/>
                <a:ea typeface="DejaVu Sans"/>
              </a:rPr>
              <a:t> </a:t>
            </a:r>
            <a:endParaRPr lang="en-AU" sz="1400" b="0" strike="noStrike" spc="-1">
              <a:latin typeface="Arial"/>
            </a:endParaRPr>
          </a:p>
        </p:txBody>
      </p:sp>
      <p:sp>
        <p:nvSpPr>
          <p:cNvPr id="129" name="CustomShape 2"/>
          <p:cNvSpPr/>
          <p:nvPr/>
        </p:nvSpPr>
        <p:spPr>
          <a:xfrm>
            <a:off x="4221360" y="5400360"/>
            <a:ext cx="3194280" cy="39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AU" sz="1400" b="0" strike="noStrike" spc="-1">
                <a:solidFill>
                  <a:srgbClr val="FFFFFF"/>
                </a:solidFill>
                <a:latin typeface="Times New Roman"/>
                <a:ea typeface="DejaVu Sans"/>
              </a:rPr>
              <a:t> </a:t>
            </a:r>
            <a:endParaRPr lang="en-AU" sz="1400" b="0" strike="noStrike" spc="-1">
              <a:latin typeface="Arial"/>
            </a:endParaRPr>
          </a:p>
        </p:txBody>
      </p:sp>
      <p:sp>
        <p:nvSpPr>
          <p:cNvPr id="130" name="CustomShape 3"/>
          <p:cNvSpPr/>
          <p:nvPr/>
        </p:nvSpPr>
        <p:spPr>
          <a:xfrm>
            <a:off x="7659720" y="5400360"/>
            <a:ext cx="2347560" cy="39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F4BA0556-C0AA-47D2-B610-8056F0472C63}" type="slidenum">
              <a:rPr lang="en-AU" sz="1400" b="0" strike="noStrike" spc="-1">
                <a:solidFill>
                  <a:srgbClr val="FFFFFF"/>
                </a:solidFill>
                <a:latin typeface="Times New Roman"/>
                <a:ea typeface="DejaVu Sans"/>
              </a:rPr>
              <a:t>‹#›</a:t>
            </a:fld>
            <a:endParaRPr lang="en-AU" sz="1400" b="0" strike="noStrike" spc="-1">
              <a:latin typeface="Arial"/>
            </a:endParaRPr>
          </a:p>
        </p:txBody>
      </p:sp>
      <p:sp>
        <p:nvSpPr>
          <p:cNvPr id="131" name="PlaceHolder 4"/>
          <p:cNvSpPr>
            <a:spLocks noGrp="1"/>
          </p:cNvSpPr>
          <p:nvPr>
            <p:ph type="title"/>
          </p:nvPr>
        </p:nvSpPr>
        <p:spPr>
          <a:xfrm>
            <a:off x="504000" y="226080"/>
            <a:ext cx="9072000" cy="946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32" name="PlaceHolder 5"/>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kalyanb29/Customer" TargetMode="Externa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7.xml"/><Relationship Id="rId5" Type="http://schemas.openxmlformats.org/officeDocument/2006/relationships/image" Target="../media/image28.jpe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7920" y="648000"/>
            <a:ext cx="9070920" cy="2735280"/>
          </a:xfrm>
          <a:prstGeom prst="rect">
            <a:avLst/>
          </a:prstGeom>
          <a:solidFill>
            <a:srgbClr val="C7243A"/>
          </a:solidFill>
          <a:ln>
            <a:noFill/>
          </a:ln>
        </p:spPr>
        <p:style>
          <a:lnRef idx="0">
            <a:scrgbClr r="0" g="0" b="0"/>
          </a:lnRef>
          <a:fillRef idx="0">
            <a:scrgbClr r="0" g="0" b="0"/>
          </a:fillRef>
          <a:effectRef idx="0">
            <a:scrgbClr r="0" g="0" b="0"/>
          </a:effectRef>
          <a:fontRef idx="minor"/>
        </p:style>
        <p:txBody>
          <a:bodyPr lIns="72000" tIns="0" rIns="0" bIns="0" anchor="ctr"/>
          <a:lstStyle/>
          <a:p>
            <a:pPr>
              <a:lnSpc>
                <a:spcPct val="100000"/>
              </a:lnSpc>
            </a:pPr>
            <a:r>
              <a:rPr lang="en-AU" sz="4400" b="0" strike="noStrike" spc="-1">
                <a:solidFill>
                  <a:srgbClr val="FFFFFF"/>
                </a:solidFill>
                <a:latin typeface="Arial"/>
                <a:ea typeface="DejaVu Sans"/>
              </a:rPr>
              <a:t>Predicting Valuable Customers</a:t>
            </a:r>
            <a:endParaRPr lang="en-AU" sz="4400" b="0" strike="noStrike" spc="-1">
              <a:latin typeface="Arial"/>
            </a:endParaRPr>
          </a:p>
        </p:txBody>
      </p:sp>
      <p:sp>
        <p:nvSpPr>
          <p:cNvPr id="170" name="CustomShape 2"/>
          <p:cNvSpPr/>
          <p:nvPr/>
        </p:nvSpPr>
        <p:spPr>
          <a:xfrm>
            <a:off x="3816000" y="3600000"/>
            <a:ext cx="5254920" cy="1295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AU" sz="2600" b="0" strike="noStrike" spc="-1">
                <a:solidFill>
                  <a:srgbClr val="000000"/>
                </a:solidFill>
                <a:latin typeface="Arial"/>
                <a:ea typeface="DejaVu Sans"/>
              </a:rPr>
              <a:t>Kalyan Bhattacharjee</a:t>
            </a:r>
            <a:endParaRPr lang="en-AU" sz="2600" b="0" strike="noStrike" spc="-1">
              <a:latin typeface="Arial"/>
            </a:endParaRPr>
          </a:p>
          <a:p>
            <a:pPr algn="ctr">
              <a:lnSpc>
                <a:spcPct val="100000"/>
              </a:lnSpc>
            </a:pPr>
            <a:endParaRPr lang="en-AU" sz="2600" b="0" strike="noStrike" spc="-1">
              <a:latin typeface="Arial"/>
            </a:endParaRPr>
          </a:p>
          <a:p>
            <a:pPr algn="ctr">
              <a:lnSpc>
                <a:spcPct val="100000"/>
              </a:lnSpc>
            </a:pPr>
            <a:r>
              <a:rPr lang="en-AU" sz="2600" b="0" strike="noStrike" spc="-1">
                <a:solidFill>
                  <a:srgbClr val="000000"/>
                </a:solidFill>
                <a:latin typeface="Arial"/>
                <a:ea typeface="DejaVu Sans"/>
              </a:rPr>
              <a:t>Research Engineer</a:t>
            </a:r>
            <a:endParaRPr lang="en-AU"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Data cleaning </a:t>
            </a:r>
            <a:endParaRPr lang="en-AU" sz="4400" b="0" strike="noStrike" spc="-1">
              <a:latin typeface="Arial"/>
            </a:endParaRPr>
          </a:p>
        </p:txBody>
      </p:sp>
      <p:sp>
        <p:nvSpPr>
          <p:cNvPr id="217" name="CustomShape 2"/>
          <p:cNvSpPr/>
          <p:nvPr/>
        </p:nvSpPr>
        <p:spPr>
          <a:xfrm>
            <a:off x="504000" y="1656000"/>
            <a:ext cx="4464000" cy="3312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108360">
              <a:lnSpc>
                <a:spcPct val="100000"/>
              </a:lnSpc>
              <a:spcAft>
                <a:spcPts val="1414"/>
              </a:spcAft>
            </a:pPr>
            <a:r>
              <a:rPr lang="en-AU" sz="3200" b="0" strike="noStrike" spc="-1">
                <a:solidFill>
                  <a:srgbClr val="000000"/>
                </a:solidFill>
                <a:latin typeface="Arial"/>
                <a:ea typeface="DejaVu Sans"/>
              </a:rPr>
              <a:t>Data size can be reduced to 1.66 GB just by filtering out the records in transaction which do not contain any of the companies, brands or chains.</a:t>
            </a:r>
            <a:endParaRPr lang="en-AU" sz="3200" b="0" strike="noStrike" spc="-1">
              <a:latin typeface="Arial"/>
            </a:endParaRPr>
          </a:p>
        </p:txBody>
      </p:sp>
      <p:pic>
        <p:nvPicPr>
          <p:cNvPr id="218" name="Picture 217"/>
          <p:cNvPicPr/>
          <p:nvPr/>
        </p:nvPicPr>
        <p:blipFill>
          <a:blip r:embed="rId2"/>
          <a:stretch/>
        </p:blipFill>
        <p:spPr>
          <a:xfrm>
            <a:off x="5033108" y="695160"/>
            <a:ext cx="4860412" cy="28328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Feature engineering (1 of 2)</a:t>
            </a:r>
            <a:endParaRPr lang="en-AU" sz="4400" b="0" strike="noStrike" spc="-1">
              <a:latin typeface="Arial"/>
            </a:endParaRPr>
          </a:p>
        </p:txBody>
      </p:sp>
      <p:sp>
        <p:nvSpPr>
          <p:cNvPr id="220" name="CustomShape 2"/>
          <p:cNvSpPr/>
          <p:nvPr/>
        </p:nvSpPr>
        <p:spPr>
          <a:xfrm>
            <a:off x="504000" y="165600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category, company and brand are important part of transaction data but they are noisy.</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Negative features are important given the problem context.</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Some features are not useful in the algorithmic context such as shopper_id, offer_id, company.</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To avoid some categorical features, new set of features are created such as probability of a product and category being repeatedly bought by customer (30, 60, 90 days before the offer date)</a:t>
            </a:r>
            <a:endParaRPr lang="en-AU" sz="2200" b="0" strike="noStrike" spc="-1">
              <a:latin typeface="Arial"/>
            </a:endParaRPr>
          </a:p>
          <a:p>
            <a:pPr>
              <a:lnSpc>
                <a:spcPct val="100000"/>
              </a:lnSpc>
              <a:spcAft>
                <a:spcPts val="1414"/>
              </a:spcAft>
            </a:pPr>
            <a:endParaRPr lang="en-AU"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Feature engineering (2 of 2)</a:t>
            </a:r>
            <a:endParaRPr lang="en-AU" sz="4400" b="0" strike="noStrike" spc="-1">
              <a:latin typeface="Arial"/>
            </a:endParaRPr>
          </a:p>
        </p:txBody>
      </p:sp>
      <p:sp>
        <p:nvSpPr>
          <p:cNvPr id="222" name="CustomShape 2"/>
          <p:cNvSpPr/>
          <p:nvPr/>
        </p:nvSpPr>
        <p:spPr>
          <a:xfrm>
            <a:off x="504000" y="165600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AU" sz="1800" b="0" strike="noStrike" spc="-1">
                <a:solidFill>
                  <a:srgbClr val="000000"/>
                </a:solidFill>
                <a:latin typeface="Arial"/>
                <a:ea typeface="DejaVu Sans"/>
              </a:rPr>
              <a:t>Some more additional features could be product and category popularity depending on the number of times customers buy, average count of buying different products in the same category, market share in categories, products and dept, mean and median price of product that a customer buy, what is the most common product/category quantity customer buy, for each customer what is the dominated product market share etc.   </a:t>
            </a:r>
            <a:endParaRPr lang="en-AU" sz="18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1800" b="0" strike="noStrike" spc="-1">
                <a:solidFill>
                  <a:srgbClr val="000000"/>
                </a:solidFill>
                <a:latin typeface="Arial"/>
                <a:ea typeface="DejaVu Sans"/>
              </a:rPr>
              <a:t>Negative features are also important given the problem context such as all the probabilities of not buying a particular product/category etc.</a:t>
            </a:r>
            <a:endParaRPr lang="en-AU" sz="18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1800" b="0" strike="noStrike" spc="-1">
                <a:solidFill>
                  <a:srgbClr val="000000"/>
                </a:solidFill>
                <a:latin typeface="Arial"/>
                <a:ea typeface="DejaVu Sans"/>
              </a:rPr>
              <a:t>Based on the dates seasonal features can also be incorporated.</a:t>
            </a:r>
            <a:endParaRPr lang="en-AU" sz="1800" b="0" strike="noStrike" spc="-1">
              <a:latin typeface="Arial"/>
            </a:endParaRPr>
          </a:p>
          <a:p>
            <a:pPr marL="432000" indent="-323280">
              <a:lnSpc>
                <a:spcPct val="100000"/>
              </a:lnSpc>
              <a:spcAft>
                <a:spcPts val="1414"/>
              </a:spcAft>
              <a:buClr>
                <a:srgbClr val="000000"/>
              </a:buClr>
              <a:buSzPct val="45000"/>
              <a:buFont typeface="Wingdings" charset="2"/>
              <a:buChar char=""/>
            </a:pPr>
            <a:endParaRPr lang="en-AU" sz="1800" b="0" strike="noStrike" spc="-1">
              <a:latin typeface="Arial"/>
            </a:endParaRPr>
          </a:p>
          <a:p>
            <a:pPr>
              <a:lnSpc>
                <a:spcPct val="100000"/>
              </a:lnSpc>
              <a:spcAft>
                <a:spcPts val="1414"/>
              </a:spcAft>
            </a:pPr>
            <a:endParaRPr lang="en-AU" sz="1800" b="0" strike="noStrike" spc="-1">
              <a:latin typeface="Arial"/>
            </a:endParaRPr>
          </a:p>
        </p:txBody>
      </p:sp>
      <p:pic>
        <p:nvPicPr>
          <p:cNvPr id="223" name="Picture 222"/>
          <p:cNvPicPr/>
          <p:nvPr/>
        </p:nvPicPr>
        <p:blipFill>
          <a:blip r:embed="rId2"/>
          <a:stretch/>
        </p:blipFill>
        <p:spPr>
          <a:xfrm>
            <a:off x="7692120" y="3951000"/>
            <a:ext cx="2099880" cy="1161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Model variety</a:t>
            </a:r>
            <a:endParaRPr lang="en-AU" sz="4400" b="0" strike="noStrike" spc="-1">
              <a:latin typeface="Arial"/>
            </a:endParaRPr>
          </a:p>
        </p:txBody>
      </p:sp>
      <p:sp>
        <p:nvSpPr>
          <p:cNvPr id="225" name="CustomShape 2"/>
          <p:cNvSpPr/>
          <p:nvPr/>
        </p:nvSpPr>
        <p:spPr>
          <a:xfrm>
            <a:off x="504000" y="165600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endParaRPr lang="en-AU" sz="1800" b="0" strike="noStrike" spc="-1">
              <a:latin typeface="Arial"/>
            </a:endParaRPr>
          </a:p>
          <a:p>
            <a:pPr>
              <a:lnSpc>
                <a:spcPct val="100000"/>
              </a:lnSpc>
              <a:spcAft>
                <a:spcPts val="1414"/>
              </a:spcAft>
            </a:pPr>
            <a:endParaRPr lang="en-AU" sz="1800" b="0" strike="noStrike" spc="-1">
              <a:latin typeface="Arial"/>
            </a:endParaRPr>
          </a:p>
        </p:txBody>
      </p:sp>
      <p:pic>
        <p:nvPicPr>
          <p:cNvPr id="226" name="Picture 225"/>
          <p:cNvPicPr/>
          <p:nvPr/>
        </p:nvPicPr>
        <p:blipFill>
          <a:blip r:embed="rId2"/>
          <a:stretch/>
        </p:blipFill>
        <p:spPr>
          <a:xfrm>
            <a:off x="549000" y="1569240"/>
            <a:ext cx="2619000" cy="1742760"/>
          </a:xfrm>
          <a:prstGeom prst="rect">
            <a:avLst/>
          </a:prstGeom>
          <a:ln>
            <a:noFill/>
          </a:ln>
        </p:spPr>
      </p:pic>
      <p:pic>
        <p:nvPicPr>
          <p:cNvPr id="227" name="Picture 226"/>
          <p:cNvPicPr/>
          <p:nvPr/>
        </p:nvPicPr>
        <p:blipFill>
          <a:blip r:embed="rId3"/>
          <a:stretch/>
        </p:blipFill>
        <p:spPr>
          <a:xfrm>
            <a:off x="4464000" y="565560"/>
            <a:ext cx="3923280" cy="796320"/>
          </a:xfrm>
          <a:prstGeom prst="rect">
            <a:avLst/>
          </a:prstGeom>
          <a:ln>
            <a:noFill/>
          </a:ln>
        </p:spPr>
      </p:pic>
      <p:pic>
        <p:nvPicPr>
          <p:cNvPr id="228" name="Picture 227"/>
          <p:cNvPicPr/>
          <p:nvPr/>
        </p:nvPicPr>
        <p:blipFill>
          <a:blip r:embed="rId4"/>
          <a:stretch/>
        </p:blipFill>
        <p:spPr>
          <a:xfrm>
            <a:off x="851040" y="3600000"/>
            <a:ext cx="3180960" cy="1437840"/>
          </a:xfrm>
          <a:prstGeom prst="rect">
            <a:avLst/>
          </a:prstGeom>
          <a:ln>
            <a:noFill/>
          </a:ln>
        </p:spPr>
      </p:pic>
      <p:pic>
        <p:nvPicPr>
          <p:cNvPr id="229" name="Picture 228"/>
          <p:cNvPicPr/>
          <p:nvPr/>
        </p:nvPicPr>
        <p:blipFill>
          <a:blip r:embed="rId5"/>
          <a:stretch/>
        </p:blipFill>
        <p:spPr>
          <a:xfrm>
            <a:off x="4680000" y="3384000"/>
            <a:ext cx="2771280" cy="1647360"/>
          </a:xfrm>
          <a:prstGeom prst="rect">
            <a:avLst/>
          </a:prstGeom>
          <a:ln>
            <a:noFill/>
          </a:ln>
        </p:spPr>
      </p:pic>
      <p:pic>
        <p:nvPicPr>
          <p:cNvPr id="230" name="Picture 229"/>
          <p:cNvPicPr/>
          <p:nvPr/>
        </p:nvPicPr>
        <p:blipFill>
          <a:blip r:embed="rId6"/>
          <a:stretch/>
        </p:blipFill>
        <p:spPr>
          <a:xfrm>
            <a:off x="5427000" y="1750680"/>
            <a:ext cx="2925000" cy="1345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Which one (s) ?</a:t>
            </a:r>
            <a:endParaRPr lang="en-AU" sz="4400" b="0" strike="noStrike" spc="-1">
              <a:latin typeface="Arial"/>
            </a:endParaRPr>
          </a:p>
        </p:txBody>
      </p:sp>
      <p:sp>
        <p:nvSpPr>
          <p:cNvPr id="232" name="CustomShape 2"/>
          <p:cNvSpPr/>
          <p:nvPr/>
        </p:nvSpPr>
        <p:spPr>
          <a:xfrm>
            <a:off x="504000" y="165600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Depends on the data, the requirement (false positive vs false negative)</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Generalization capability.</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Not overfitting neither underfiting.</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Or ensemble learning can also be used.</a:t>
            </a:r>
            <a:endParaRPr lang="en-AU" sz="2200" b="0" strike="noStrike" spc="-1">
              <a:latin typeface="Arial"/>
            </a:endParaRPr>
          </a:p>
          <a:p>
            <a:pPr>
              <a:lnSpc>
                <a:spcPct val="100000"/>
              </a:lnSpc>
              <a:spcAft>
                <a:spcPts val="1414"/>
              </a:spcAft>
            </a:pPr>
            <a:endParaRPr lang="en-AU"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Model used</a:t>
            </a:r>
            <a:endParaRPr lang="en-AU" sz="4400" b="0" strike="noStrike" spc="-1">
              <a:latin typeface="Arial"/>
            </a:endParaRPr>
          </a:p>
        </p:txBody>
      </p:sp>
      <p:sp>
        <p:nvSpPr>
          <p:cNvPr id="234" name="CustomShape 2"/>
          <p:cNvSpPr/>
          <p:nvPr/>
        </p:nvSpPr>
        <p:spPr>
          <a:xfrm>
            <a:off x="504000" y="165600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endParaRPr lang="en-AU" sz="1800" b="0" strike="noStrike" spc="-1">
              <a:latin typeface="Arial"/>
            </a:endParaRPr>
          </a:p>
          <a:p>
            <a:pPr>
              <a:lnSpc>
                <a:spcPct val="100000"/>
              </a:lnSpc>
              <a:spcAft>
                <a:spcPts val="1414"/>
              </a:spcAft>
            </a:pPr>
            <a:endParaRPr lang="en-AU" sz="1800" b="0" strike="noStrike" spc="-1">
              <a:latin typeface="Arial"/>
            </a:endParaRPr>
          </a:p>
        </p:txBody>
      </p:sp>
      <p:sp>
        <p:nvSpPr>
          <p:cNvPr id="235" name="CustomShape 3"/>
          <p:cNvSpPr/>
          <p:nvPr/>
        </p:nvSpPr>
        <p:spPr>
          <a:xfrm>
            <a:off x="2124000" y="1944000"/>
            <a:ext cx="360000" cy="1800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AU" sz="1800" b="0" strike="noStrike" spc="-1">
                <a:latin typeface="Arial"/>
              </a:rPr>
              <a:t>FC</a:t>
            </a:r>
          </a:p>
        </p:txBody>
      </p:sp>
      <p:sp>
        <p:nvSpPr>
          <p:cNvPr id="236" name="CustomShape 4"/>
          <p:cNvSpPr/>
          <p:nvPr/>
        </p:nvSpPr>
        <p:spPr>
          <a:xfrm>
            <a:off x="2880000" y="2052000"/>
            <a:ext cx="288000" cy="1584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AU" sz="1800" b="0" strike="noStrike" spc="-1">
                <a:latin typeface="Arial"/>
              </a:rPr>
              <a:t>ReLU</a:t>
            </a:r>
          </a:p>
        </p:txBody>
      </p:sp>
      <p:sp>
        <p:nvSpPr>
          <p:cNvPr id="237" name="CustomShape 5"/>
          <p:cNvSpPr/>
          <p:nvPr/>
        </p:nvSpPr>
        <p:spPr>
          <a:xfrm>
            <a:off x="3564000" y="2052000"/>
            <a:ext cx="288000" cy="1584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AU" sz="1800" b="0" strike="noStrike" spc="-1">
                <a:latin typeface="Arial"/>
              </a:rPr>
              <a:t>FC</a:t>
            </a:r>
          </a:p>
        </p:txBody>
      </p:sp>
      <p:sp>
        <p:nvSpPr>
          <p:cNvPr id="238" name="CustomShape 6"/>
          <p:cNvSpPr/>
          <p:nvPr/>
        </p:nvSpPr>
        <p:spPr>
          <a:xfrm>
            <a:off x="4140000" y="2232000"/>
            <a:ext cx="288000" cy="1224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AU" sz="1800" b="0" strike="noStrike" spc="-1">
                <a:latin typeface="Arial"/>
              </a:rPr>
              <a:t>ReLU</a:t>
            </a:r>
          </a:p>
        </p:txBody>
      </p:sp>
      <p:sp>
        <p:nvSpPr>
          <p:cNvPr id="239" name="CustomShape 7"/>
          <p:cNvSpPr/>
          <p:nvPr/>
        </p:nvSpPr>
        <p:spPr>
          <a:xfrm>
            <a:off x="4788000" y="2232000"/>
            <a:ext cx="288000" cy="1224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240" name="CustomShape 8"/>
          <p:cNvSpPr/>
          <p:nvPr/>
        </p:nvSpPr>
        <p:spPr>
          <a:xfrm>
            <a:off x="5436000" y="2376000"/>
            <a:ext cx="288000" cy="936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AU" sz="1800" b="0" strike="noStrike" spc="-1">
                <a:latin typeface="Arial"/>
              </a:rPr>
              <a:t>ReLU</a:t>
            </a:r>
          </a:p>
        </p:txBody>
      </p:sp>
      <p:sp>
        <p:nvSpPr>
          <p:cNvPr id="241" name="CustomShape 9"/>
          <p:cNvSpPr/>
          <p:nvPr/>
        </p:nvSpPr>
        <p:spPr>
          <a:xfrm>
            <a:off x="6084000" y="2376000"/>
            <a:ext cx="288000" cy="936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AU" sz="1800" b="0" strike="noStrike" spc="-1">
                <a:latin typeface="Arial"/>
              </a:rPr>
              <a:t>FC</a:t>
            </a:r>
          </a:p>
        </p:txBody>
      </p:sp>
      <p:sp>
        <p:nvSpPr>
          <p:cNvPr id="242" name="TextShape 10"/>
          <p:cNvSpPr txBox="1"/>
          <p:nvPr/>
        </p:nvSpPr>
        <p:spPr>
          <a:xfrm>
            <a:off x="4716000" y="2682720"/>
            <a:ext cx="485640" cy="305280"/>
          </a:xfrm>
          <a:prstGeom prst="rect">
            <a:avLst/>
          </a:prstGeom>
          <a:noFill/>
          <a:ln>
            <a:noFill/>
          </a:ln>
        </p:spPr>
        <p:txBody>
          <a:bodyPr lIns="90000" tIns="45000" rIns="90000" bIns="45000"/>
          <a:lstStyle/>
          <a:p>
            <a:r>
              <a:rPr lang="en-AU" sz="1800" b="0" strike="noStrike" spc="-1">
                <a:latin typeface="Arial"/>
              </a:rPr>
              <a:t>FC</a:t>
            </a:r>
          </a:p>
        </p:txBody>
      </p:sp>
      <p:sp>
        <p:nvSpPr>
          <p:cNvPr id="243" name="Line 11"/>
          <p:cNvSpPr/>
          <p:nvPr/>
        </p:nvSpPr>
        <p:spPr>
          <a:xfrm>
            <a:off x="1620000" y="2808000"/>
            <a:ext cx="504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4" name="Line 12"/>
          <p:cNvSpPr/>
          <p:nvPr/>
        </p:nvSpPr>
        <p:spPr>
          <a:xfrm>
            <a:off x="2484000" y="2808000"/>
            <a:ext cx="216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5" name="Line 13"/>
          <p:cNvSpPr/>
          <p:nvPr/>
        </p:nvSpPr>
        <p:spPr>
          <a:xfrm>
            <a:off x="3168000" y="2808000"/>
            <a:ext cx="396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6" name="Line 14"/>
          <p:cNvSpPr/>
          <p:nvPr/>
        </p:nvSpPr>
        <p:spPr>
          <a:xfrm>
            <a:off x="3852000" y="2808000"/>
            <a:ext cx="288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7" name="Line 15"/>
          <p:cNvSpPr/>
          <p:nvPr/>
        </p:nvSpPr>
        <p:spPr>
          <a:xfrm>
            <a:off x="4428000" y="2808000"/>
            <a:ext cx="36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8" name="Line 16"/>
          <p:cNvSpPr/>
          <p:nvPr/>
        </p:nvSpPr>
        <p:spPr>
          <a:xfrm>
            <a:off x="5076000" y="2808000"/>
            <a:ext cx="36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9" name="Line 17"/>
          <p:cNvSpPr/>
          <p:nvPr/>
        </p:nvSpPr>
        <p:spPr>
          <a:xfrm>
            <a:off x="5724000" y="2808000"/>
            <a:ext cx="36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0" name="Line 18"/>
          <p:cNvSpPr/>
          <p:nvPr/>
        </p:nvSpPr>
        <p:spPr>
          <a:xfrm>
            <a:off x="6372000" y="2808000"/>
            <a:ext cx="36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1" name="CustomShape 19"/>
          <p:cNvSpPr/>
          <p:nvPr/>
        </p:nvSpPr>
        <p:spPr>
          <a:xfrm>
            <a:off x="6876000" y="2592000"/>
            <a:ext cx="288000" cy="432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AU" sz="1800" b="0" strike="noStrike" spc="-1">
                <a:latin typeface="Arial"/>
              </a:rPr>
              <a:t>Sigmoid</a:t>
            </a:r>
          </a:p>
        </p:txBody>
      </p:sp>
      <p:sp>
        <p:nvSpPr>
          <p:cNvPr id="252" name="Line 20"/>
          <p:cNvSpPr/>
          <p:nvPr/>
        </p:nvSpPr>
        <p:spPr>
          <a:xfrm>
            <a:off x="7164000" y="2808000"/>
            <a:ext cx="576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3" name="CustomShape 21"/>
          <p:cNvSpPr/>
          <p:nvPr/>
        </p:nvSpPr>
        <p:spPr>
          <a:xfrm>
            <a:off x="7668000" y="2664000"/>
            <a:ext cx="1008000" cy="288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AU" sz="1800" b="0" strike="noStrike" spc="-1">
                <a:latin typeface="Arial"/>
              </a:rPr>
              <a:t>Loss</a:t>
            </a:r>
          </a:p>
        </p:txBody>
      </p:sp>
      <p:cxnSp>
        <p:nvCxnSpPr>
          <p:cNvPr id="254" name="Line 22"/>
          <p:cNvCxnSpPr/>
          <p:nvPr/>
        </p:nvCxnSpPr>
        <p:spPr>
          <a:xfrm>
            <a:off x="0" y="0"/>
            <a:ext cx="360" cy="360"/>
          </a:xfrm>
          <a:prstGeom prst="line">
            <a:avLst/>
          </a:prstGeom>
          <a:ln>
            <a:solidFill>
              <a:srgbClr val="000000"/>
            </a:solidFill>
            <a:tailEnd type="triangle" w="med" len="med"/>
          </a:ln>
        </p:spPr>
      </p:cxnSp>
      <p:sp>
        <p:nvSpPr>
          <p:cNvPr id="255" name="CustomShape 23"/>
          <p:cNvSpPr/>
          <p:nvPr/>
        </p:nvSpPr>
        <p:spPr>
          <a:xfrm>
            <a:off x="4860000" y="4104000"/>
            <a:ext cx="1728000" cy="504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AU" sz="1800" b="0" strike="noStrike" spc="-1">
                <a:latin typeface="Arial"/>
              </a:rPr>
              <a:t>Backprop</a:t>
            </a:r>
          </a:p>
        </p:txBody>
      </p:sp>
      <p:cxnSp>
        <p:nvCxnSpPr>
          <p:cNvPr id="256" name="Line 24"/>
          <p:cNvCxnSpPr/>
          <p:nvPr/>
        </p:nvCxnSpPr>
        <p:spPr>
          <a:xfrm>
            <a:off x="0" y="0"/>
            <a:ext cx="360" cy="360"/>
          </a:xfrm>
          <a:prstGeom prst="line">
            <a:avLst/>
          </a:prstGeom>
          <a:ln>
            <a:solidFill>
              <a:srgbClr val="000000"/>
            </a:solidFill>
            <a:tailEnd type="triangle" w="med" len="med"/>
          </a:ln>
        </p:spPr>
      </p:cxnSp>
      <p:sp>
        <p:nvSpPr>
          <p:cNvPr id="257" name="CustomShape 25"/>
          <p:cNvSpPr/>
          <p:nvPr/>
        </p:nvSpPr>
        <p:spPr>
          <a:xfrm>
            <a:off x="1260000" y="1872000"/>
            <a:ext cx="360000" cy="2016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AU" sz="1800" b="0" strike="noStrike" spc="-1">
                <a:latin typeface="Arial"/>
              </a:rPr>
              <a:t>Input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Training details</a:t>
            </a:r>
            <a:endParaRPr lang="en-AU" sz="4400" b="0" strike="noStrike" spc="-1">
              <a:latin typeface="Arial"/>
            </a:endParaRPr>
          </a:p>
        </p:txBody>
      </p:sp>
      <p:sp>
        <p:nvSpPr>
          <p:cNvPr id="259" name="CustomShape 2"/>
          <p:cNvSpPr/>
          <p:nvPr/>
        </p:nvSpPr>
        <p:spPr>
          <a:xfrm>
            <a:off x="504000" y="165600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128 as batch size</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Learning rate 0.01</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SGD with nesterov momentum as optimizer</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Code in PyTorch (</a:t>
            </a:r>
            <a:r>
              <a:rPr lang="en-AU" sz="2200" b="0" strike="noStrike" spc="-1">
                <a:solidFill>
                  <a:srgbClr val="000000"/>
                </a:solidFill>
                <a:latin typeface="Arial"/>
                <a:ea typeface="DejaVu Sans"/>
                <a:hlinkClick r:id="rId2"/>
              </a:rPr>
              <a:t>https://github.com/kalyanb29/Customer</a:t>
            </a:r>
            <a:r>
              <a:rPr lang="en-AU" sz="2200" b="0" strike="noStrike" spc="-1">
                <a:solidFill>
                  <a:srgbClr val="000000"/>
                </a:solidFill>
                <a:latin typeface="Arial"/>
                <a:ea typeface="DejaVu Sans"/>
              </a:rPr>
              <a:t>)</a:t>
            </a:r>
            <a:endParaRPr lang="en-AU" sz="2200" b="0" strike="noStrike" spc="-1">
              <a:latin typeface="Arial"/>
            </a:endParaRPr>
          </a:p>
          <a:p>
            <a:pPr>
              <a:lnSpc>
                <a:spcPct val="100000"/>
              </a:lnSpc>
              <a:spcAft>
                <a:spcPts val="1414"/>
              </a:spcAft>
            </a:pPr>
            <a:endParaRPr lang="en-AU"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Evaluation criteria / Metric</a:t>
            </a:r>
            <a:endParaRPr lang="en-AU" sz="4400" b="0" strike="noStrike" spc="-1">
              <a:latin typeface="Arial"/>
            </a:endParaRPr>
          </a:p>
        </p:txBody>
      </p:sp>
      <p:sp>
        <p:nvSpPr>
          <p:cNvPr id="261" name="CustomShape 2"/>
          <p:cNvSpPr/>
          <p:nvPr/>
        </p:nvSpPr>
        <p:spPr>
          <a:xfrm>
            <a:off x="504000" y="165600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AU" sz="2200" b="0" strike="noStrike" spc="-1" dirty="0">
                <a:solidFill>
                  <a:srgbClr val="000000"/>
                </a:solidFill>
                <a:latin typeface="Arial"/>
                <a:ea typeface="DejaVu Sans"/>
              </a:rPr>
              <a:t>Accuracy: 0.749</a:t>
            </a:r>
            <a:endParaRPr lang="en-AU" sz="2200" b="0" strike="noStrike" spc="-1" dirty="0">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dirty="0">
                <a:solidFill>
                  <a:srgbClr val="000000"/>
                </a:solidFill>
                <a:latin typeface="Arial"/>
                <a:ea typeface="DejaVu Sans"/>
              </a:rPr>
              <a:t>Precision: </a:t>
            </a:r>
            <a:r>
              <a:rPr lang="en-AU" sz="2200" b="0" strike="noStrike" spc="-1" dirty="0" smtClean="0">
                <a:solidFill>
                  <a:srgbClr val="000000"/>
                </a:solidFill>
                <a:latin typeface="Arial"/>
                <a:ea typeface="DejaVu Sans"/>
              </a:rPr>
              <a:t>0.599</a:t>
            </a:r>
            <a:endParaRPr lang="en-AU" sz="2200" b="0" strike="noStrike" spc="-1" dirty="0">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dirty="0">
                <a:solidFill>
                  <a:srgbClr val="000000"/>
                </a:solidFill>
                <a:latin typeface="Arial"/>
                <a:ea typeface="DejaVu Sans"/>
              </a:rPr>
              <a:t>Recall: 0.204</a:t>
            </a:r>
            <a:endParaRPr lang="en-AU" sz="2200" b="0" strike="noStrike" spc="-1" dirty="0">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dirty="0">
                <a:solidFill>
                  <a:srgbClr val="000000"/>
                </a:solidFill>
                <a:latin typeface="Arial"/>
                <a:ea typeface="DejaVu Sans"/>
              </a:rPr>
              <a:t>F1 score: </a:t>
            </a:r>
            <a:r>
              <a:rPr lang="en-AU" sz="2200" b="0" strike="noStrike" spc="-1" dirty="0" smtClean="0">
                <a:solidFill>
                  <a:srgbClr val="000000"/>
                </a:solidFill>
                <a:latin typeface="Arial"/>
                <a:ea typeface="DejaVu Sans"/>
              </a:rPr>
              <a:t>0.304</a:t>
            </a:r>
            <a:endParaRPr lang="en-AU" sz="2200" b="0" strike="noStrike" spc="-1" dirty="0">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dirty="0">
                <a:solidFill>
                  <a:srgbClr val="000000"/>
                </a:solidFill>
                <a:latin typeface="Arial"/>
                <a:ea typeface="DejaVu Sans"/>
              </a:rPr>
              <a:t>AUC_ROC: </a:t>
            </a:r>
            <a:r>
              <a:rPr lang="en-AU" sz="2200" b="0" strike="noStrike" spc="-1" dirty="0" smtClean="0">
                <a:solidFill>
                  <a:srgbClr val="000000"/>
                </a:solidFill>
                <a:latin typeface="Arial"/>
                <a:ea typeface="DejaVu Sans"/>
              </a:rPr>
              <a:t>0.577</a:t>
            </a:r>
            <a:endParaRPr lang="en-AU" sz="2200" b="0" strike="noStrike" spc="-1" dirty="0">
              <a:latin typeface="Arial"/>
            </a:endParaRPr>
          </a:p>
          <a:p>
            <a:pPr>
              <a:lnSpc>
                <a:spcPct val="100000"/>
              </a:lnSpc>
              <a:spcAft>
                <a:spcPts val="1414"/>
              </a:spcAft>
            </a:pPr>
            <a:endParaRPr lang="en-AU" sz="2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Alternative directions ?</a:t>
            </a:r>
            <a:endParaRPr lang="en-AU" sz="4400" b="0" strike="noStrike" spc="-1">
              <a:latin typeface="Arial"/>
            </a:endParaRPr>
          </a:p>
        </p:txBody>
      </p:sp>
      <p:sp>
        <p:nvSpPr>
          <p:cNvPr id="263" name="CustomShape 2"/>
          <p:cNvSpPr/>
          <p:nvPr/>
        </p:nvSpPr>
        <p:spPr>
          <a:xfrm>
            <a:off x="504000" y="165600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RNNs can be used since history with time is given. </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Try maximizing/minimizing other metric suited for the problem.</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Try reducing redundant features.</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Optimize for hyperparameters using Gridsearch.</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What should work ? </a:t>
            </a:r>
            <a:r>
              <a:rPr lang="en-US" sz="2200" b="0" strike="noStrike" spc="-1">
                <a:solidFill>
                  <a:srgbClr val="000000"/>
                </a:solidFill>
                <a:latin typeface="Arial"/>
                <a:ea typeface="DejaVu Sans"/>
              </a:rPr>
              <a:t>Everything. Eventually. In most cases. </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US" sz="2200" b="0" strike="noStrike" spc="-1">
                <a:solidFill>
                  <a:srgbClr val="000000"/>
                </a:solidFill>
                <a:latin typeface="Arial"/>
                <a:ea typeface="DejaVu Sans"/>
              </a:rPr>
              <a:t>Should work.</a:t>
            </a:r>
            <a:endParaRPr lang="en-AU" sz="2200" b="0" strike="noStrike" spc="-1">
              <a:latin typeface="Arial"/>
            </a:endParaRPr>
          </a:p>
          <a:p>
            <a:pPr>
              <a:lnSpc>
                <a:spcPct val="100000"/>
              </a:lnSpc>
              <a:spcAft>
                <a:spcPts val="1414"/>
              </a:spcAft>
            </a:pPr>
            <a:endParaRPr lang="en-AU"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dirty="0" smtClean="0">
                <a:solidFill>
                  <a:srgbClr val="C7243A"/>
                </a:solidFill>
                <a:latin typeface="Arial"/>
                <a:ea typeface="DejaVu Sans"/>
              </a:rPr>
              <a:t>Feature</a:t>
            </a:r>
            <a:endParaRPr lang="en-AU" sz="4400" b="0" strike="noStrike" spc="-1" dirty="0">
              <a:latin typeface="Aria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29054" y="190085"/>
            <a:ext cx="3952264" cy="3161811"/>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93" y="1362788"/>
            <a:ext cx="1989108" cy="198910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2110" y="565560"/>
            <a:ext cx="2311033" cy="2311033"/>
          </a:xfrm>
          <a:prstGeom prst="rect">
            <a:avLst/>
          </a:prstGeom>
        </p:spPr>
      </p:pic>
      <p:pic>
        <p:nvPicPr>
          <p:cNvPr id="1026" name="Picture 2" descr="OfferValueXrepeattri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3462" y="2876593"/>
            <a:ext cx="4422775" cy="2504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55332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504000" y="504000"/>
            <a:ext cx="3095280" cy="513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2800" b="0" strike="noStrike" spc="-1">
                <a:solidFill>
                  <a:srgbClr val="C7243A"/>
                </a:solidFill>
                <a:latin typeface="Arial"/>
                <a:ea typeface="DejaVu Sans"/>
              </a:rPr>
              <a:t>A little about me</a:t>
            </a:r>
            <a:endParaRPr lang="en-AU" sz="2800" b="0" strike="noStrike" spc="-1">
              <a:latin typeface="Arial"/>
            </a:endParaRPr>
          </a:p>
        </p:txBody>
      </p:sp>
      <p:sp>
        <p:nvSpPr>
          <p:cNvPr id="172" name="CustomShape 2"/>
          <p:cNvSpPr/>
          <p:nvPr/>
        </p:nvSpPr>
        <p:spPr>
          <a:xfrm>
            <a:off x="1584000" y="1108800"/>
            <a:ext cx="5543280" cy="7624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10000"/>
          </a:bodyPr>
          <a:lstStyle/>
          <a:p>
            <a:pPr marL="432000" indent="-323280" algn="ctr">
              <a:lnSpc>
                <a:spcPct val="100000"/>
              </a:lnSpc>
              <a:spcAft>
                <a:spcPts val="1414"/>
              </a:spcAft>
              <a:buClr>
                <a:srgbClr val="000000"/>
              </a:buClr>
              <a:buSzPct val="45000"/>
              <a:buFont typeface="Wingdings" charset="2"/>
              <a:buChar char=""/>
            </a:pPr>
            <a:r>
              <a:rPr lang="en-AU" sz="2000" b="0" strike="noStrike" spc="-1">
                <a:solidFill>
                  <a:srgbClr val="000000"/>
                </a:solidFill>
                <a:latin typeface="Arial"/>
                <a:ea typeface="DejaVu Sans"/>
              </a:rPr>
              <a:t>Scientist with business and engineering acumen focusing on integrating machine learning and real time analytics into data driven modern systems</a:t>
            </a:r>
            <a:endParaRPr lang="en-AU" sz="2000" b="0" strike="noStrike" spc="-1">
              <a:latin typeface="Arial"/>
            </a:endParaRPr>
          </a:p>
        </p:txBody>
      </p:sp>
      <p:sp>
        <p:nvSpPr>
          <p:cNvPr id="173" name="CustomShape 3"/>
          <p:cNvSpPr/>
          <p:nvPr/>
        </p:nvSpPr>
        <p:spPr>
          <a:xfrm>
            <a:off x="6336000" y="1944000"/>
            <a:ext cx="1946880" cy="28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10000"/>
          </a:bodyPr>
          <a:lstStyle/>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Expertise:</a:t>
            </a:r>
            <a:endParaRPr lang="en-AU" sz="2200" b="0" strike="noStrike" spc="-1">
              <a:latin typeface="Arial"/>
            </a:endParaRPr>
          </a:p>
        </p:txBody>
      </p:sp>
      <p:pic>
        <p:nvPicPr>
          <p:cNvPr id="174" name="Picture 180"/>
          <p:cNvPicPr/>
          <p:nvPr/>
        </p:nvPicPr>
        <p:blipFill>
          <a:blip r:embed="rId2"/>
          <a:stretch/>
        </p:blipFill>
        <p:spPr>
          <a:xfrm>
            <a:off x="504000" y="1018440"/>
            <a:ext cx="1339920" cy="1339920"/>
          </a:xfrm>
          <a:prstGeom prst="rect">
            <a:avLst/>
          </a:prstGeom>
          <a:ln>
            <a:noFill/>
          </a:ln>
        </p:spPr>
      </p:pic>
      <p:pic>
        <p:nvPicPr>
          <p:cNvPr id="175" name="Picture 181"/>
          <p:cNvPicPr/>
          <p:nvPr/>
        </p:nvPicPr>
        <p:blipFill>
          <a:blip r:embed="rId3"/>
          <a:stretch/>
        </p:blipFill>
        <p:spPr>
          <a:xfrm>
            <a:off x="5272560" y="2520000"/>
            <a:ext cx="1422720" cy="477360"/>
          </a:xfrm>
          <a:prstGeom prst="rect">
            <a:avLst/>
          </a:prstGeom>
          <a:ln>
            <a:noFill/>
          </a:ln>
        </p:spPr>
      </p:pic>
      <p:pic>
        <p:nvPicPr>
          <p:cNvPr id="176" name="Picture 182"/>
          <p:cNvPicPr/>
          <p:nvPr/>
        </p:nvPicPr>
        <p:blipFill>
          <a:blip r:embed="rId4"/>
          <a:stretch/>
        </p:blipFill>
        <p:spPr>
          <a:xfrm>
            <a:off x="6714360" y="2520000"/>
            <a:ext cx="556920" cy="431280"/>
          </a:xfrm>
          <a:prstGeom prst="rect">
            <a:avLst/>
          </a:prstGeom>
          <a:ln>
            <a:noFill/>
          </a:ln>
        </p:spPr>
      </p:pic>
      <p:pic>
        <p:nvPicPr>
          <p:cNvPr id="177" name="Picture 183"/>
          <p:cNvPicPr/>
          <p:nvPr/>
        </p:nvPicPr>
        <p:blipFill>
          <a:blip r:embed="rId5"/>
          <a:stretch/>
        </p:blipFill>
        <p:spPr>
          <a:xfrm>
            <a:off x="7623000" y="2428560"/>
            <a:ext cx="800280" cy="666720"/>
          </a:xfrm>
          <a:prstGeom prst="rect">
            <a:avLst/>
          </a:prstGeom>
          <a:ln>
            <a:noFill/>
          </a:ln>
        </p:spPr>
      </p:pic>
      <p:pic>
        <p:nvPicPr>
          <p:cNvPr id="178" name="Picture 184"/>
          <p:cNvPicPr/>
          <p:nvPr/>
        </p:nvPicPr>
        <p:blipFill>
          <a:blip r:embed="rId6"/>
          <a:stretch/>
        </p:blipFill>
        <p:spPr>
          <a:xfrm>
            <a:off x="5400000" y="3240000"/>
            <a:ext cx="1240560" cy="359280"/>
          </a:xfrm>
          <a:prstGeom prst="rect">
            <a:avLst/>
          </a:prstGeom>
          <a:ln>
            <a:noFill/>
          </a:ln>
        </p:spPr>
      </p:pic>
      <p:pic>
        <p:nvPicPr>
          <p:cNvPr id="179" name="Picture 185"/>
          <p:cNvPicPr/>
          <p:nvPr/>
        </p:nvPicPr>
        <p:blipFill>
          <a:blip r:embed="rId7"/>
          <a:stretch/>
        </p:blipFill>
        <p:spPr>
          <a:xfrm>
            <a:off x="6641280" y="3282120"/>
            <a:ext cx="1598760" cy="317160"/>
          </a:xfrm>
          <a:prstGeom prst="rect">
            <a:avLst/>
          </a:prstGeom>
          <a:ln>
            <a:noFill/>
          </a:ln>
        </p:spPr>
      </p:pic>
      <p:pic>
        <p:nvPicPr>
          <p:cNvPr id="180" name="Picture 186"/>
          <p:cNvPicPr/>
          <p:nvPr/>
        </p:nvPicPr>
        <p:blipFill>
          <a:blip r:embed="rId8"/>
          <a:stretch/>
        </p:blipFill>
        <p:spPr>
          <a:xfrm>
            <a:off x="8496000" y="2376000"/>
            <a:ext cx="1301040" cy="863280"/>
          </a:xfrm>
          <a:prstGeom prst="rect">
            <a:avLst/>
          </a:prstGeom>
          <a:ln>
            <a:noFill/>
          </a:ln>
        </p:spPr>
      </p:pic>
      <p:pic>
        <p:nvPicPr>
          <p:cNvPr id="181" name="Picture 187"/>
          <p:cNvPicPr/>
          <p:nvPr/>
        </p:nvPicPr>
        <p:blipFill>
          <a:blip r:embed="rId9"/>
          <a:stretch/>
        </p:blipFill>
        <p:spPr>
          <a:xfrm>
            <a:off x="5400000" y="3816000"/>
            <a:ext cx="795240" cy="758880"/>
          </a:xfrm>
          <a:prstGeom prst="rect">
            <a:avLst/>
          </a:prstGeom>
          <a:ln>
            <a:noFill/>
          </a:ln>
        </p:spPr>
      </p:pic>
      <p:pic>
        <p:nvPicPr>
          <p:cNvPr id="182" name="Picture 188"/>
          <p:cNvPicPr/>
          <p:nvPr/>
        </p:nvPicPr>
        <p:blipFill>
          <a:blip r:embed="rId10"/>
          <a:stretch/>
        </p:blipFill>
        <p:spPr>
          <a:xfrm>
            <a:off x="6343560" y="3747240"/>
            <a:ext cx="1575720" cy="860040"/>
          </a:xfrm>
          <a:prstGeom prst="rect">
            <a:avLst/>
          </a:prstGeom>
          <a:ln>
            <a:noFill/>
          </a:ln>
        </p:spPr>
      </p:pic>
      <p:sp>
        <p:nvSpPr>
          <p:cNvPr id="183" name="CustomShape 4"/>
          <p:cNvSpPr/>
          <p:nvPr/>
        </p:nvSpPr>
        <p:spPr>
          <a:xfrm>
            <a:off x="5400000" y="4759200"/>
            <a:ext cx="1346040" cy="35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2200" b="0" strike="noStrike" spc="-1">
                <a:solidFill>
                  <a:srgbClr val="000000"/>
                </a:solidFill>
                <a:latin typeface="Arial"/>
                <a:ea typeface="DejaVu Sans"/>
              </a:rPr>
              <a:t>Learning:</a:t>
            </a:r>
            <a:endParaRPr lang="en-AU" sz="2200" b="0" strike="noStrike" spc="-1">
              <a:latin typeface="Arial"/>
            </a:endParaRPr>
          </a:p>
        </p:txBody>
      </p:sp>
      <p:pic>
        <p:nvPicPr>
          <p:cNvPr id="184" name="Picture 190"/>
          <p:cNvPicPr/>
          <p:nvPr/>
        </p:nvPicPr>
        <p:blipFill>
          <a:blip r:embed="rId11"/>
          <a:stretch/>
        </p:blipFill>
        <p:spPr>
          <a:xfrm>
            <a:off x="6717240" y="4657680"/>
            <a:ext cx="1418040" cy="477000"/>
          </a:xfrm>
          <a:prstGeom prst="rect">
            <a:avLst/>
          </a:prstGeom>
          <a:ln>
            <a:noFill/>
          </a:ln>
        </p:spPr>
      </p:pic>
      <p:pic>
        <p:nvPicPr>
          <p:cNvPr id="185" name="Picture 191"/>
          <p:cNvPicPr/>
          <p:nvPr/>
        </p:nvPicPr>
        <p:blipFill>
          <a:blip r:embed="rId12"/>
          <a:stretch/>
        </p:blipFill>
        <p:spPr>
          <a:xfrm>
            <a:off x="8193240" y="4536000"/>
            <a:ext cx="1382040" cy="690480"/>
          </a:xfrm>
          <a:prstGeom prst="rect">
            <a:avLst/>
          </a:prstGeom>
          <a:ln>
            <a:noFill/>
          </a:ln>
        </p:spPr>
      </p:pic>
      <p:pic>
        <p:nvPicPr>
          <p:cNvPr id="186" name="Picture 192"/>
          <p:cNvPicPr/>
          <p:nvPr/>
        </p:nvPicPr>
        <p:blipFill>
          <a:blip r:embed="rId13"/>
          <a:stretch/>
        </p:blipFill>
        <p:spPr>
          <a:xfrm>
            <a:off x="8136000" y="3828600"/>
            <a:ext cx="1258560" cy="706680"/>
          </a:xfrm>
          <a:prstGeom prst="rect">
            <a:avLst/>
          </a:prstGeom>
          <a:ln>
            <a:noFill/>
          </a:ln>
        </p:spPr>
      </p:pic>
      <p:pic>
        <p:nvPicPr>
          <p:cNvPr id="187" name="Picture 193"/>
          <p:cNvPicPr/>
          <p:nvPr/>
        </p:nvPicPr>
        <p:blipFill>
          <a:blip r:embed="rId14"/>
          <a:stretch/>
        </p:blipFill>
        <p:spPr>
          <a:xfrm>
            <a:off x="284040" y="2808000"/>
            <a:ext cx="1011240" cy="1011240"/>
          </a:xfrm>
          <a:prstGeom prst="rect">
            <a:avLst/>
          </a:prstGeom>
          <a:ln>
            <a:noFill/>
          </a:ln>
        </p:spPr>
      </p:pic>
      <p:sp>
        <p:nvSpPr>
          <p:cNvPr id="188" name="CustomShape 5"/>
          <p:cNvSpPr/>
          <p:nvPr/>
        </p:nvSpPr>
        <p:spPr>
          <a:xfrm>
            <a:off x="1512000" y="3033720"/>
            <a:ext cx="3383280" cy="78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latin typeface="Arial"/>
                <a:ea typeface="DejaVu Sans"/>
              </a:rPr>
              <a:t>3 years of experience in data driven operations research and AI (PhD)</a:t>
            </a:r>
            <a:r>
              <a:rPr lang="en-AU" sz="2200" b="0" strike="noStrike" spc="-1">
                <a:solidFill>
                  <a:srgbClr val="000000"/>
                </a:solidFill>
                <a:latin typeface="Arial"/>
                <a:ea typeface="DejaVu Sans"/>
              </a:rPr>
              <a:t> </a:t>
            </a:r>
            <a:endParaRPr lang="en-AU" sz="2200" b="0" strike="noStrike" spc="-1">
              <a:latin typeface="Arial"/>
            </a:endParaRPr>
          </a:p>
        </p:txBody>
      </p:sp>
      <p:sp>
        <p:nvSpPr>
          <p:cNvPr id="189" name="CustomShape 6"/>
          <p:cNvSpPr/>
          <p:nvPr/>
        </p:nvSpPr>
        <p:spPr>
          <a:xfrm>
            <a:off x="1503360" y="4115160"/>
            <a:ext cx="3599280" cy="94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latin typeface="Arial"/>
                <a:ea typeface="DejaVu Sans"/>
              </a:rPr>
              <a:t>1 year of commercial experience in  production level machine learning, AI and data driven analytics </a:t>
            </a:r>
            <a:endParaRPr lang="en-AU" sz="1800" b="0" strike="noStrike" spc="-1">
              <a:latin typeface="Arial"/>
            </a:endParaRPr>
          </a:p>
        </p:txBody>
      </p:sp>
      <p:pic>
        <p:nvPicPr>
          <p:cNvPr id="190" name="Picture 196"/>
          <p:cNvPicPr/>
          <p:nvPr/>
        </p:nvPicPr>
        <p:blipFill>
          <a:blip r:embed="rId15"/>
          <a:stretch/>
        </p:blipFill>
        <p:spPr>
          <a:xfrm>
            <a:off x="216000" y="3960000"/>
            <a:ext cx="1151280" cy="1151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What’s next ?</a:t>
            </a:r>
            <a:endParaRPr lang="en-AU" sz="4400" b="0" strike="noStrike" spc="-1">
              <a:latin typeface="Arial"/>
            </a:endParaRPr>
          </a:p>
        </p:txBody>
      </p:sp>
      <p:sp>
        <p:nvSpPr>
          <p:cNvPr id="265" name="CustomShape 2"/>
          <p:cNvSpPr/>
          <p:nvPr/>
        </p:nvSpPr>
        <p:spPr>
          <a:xfrm>
            <a:off x="-5760" y="118800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endParaRPr lang="en-AU" sz="1800" b="0" strike="noStrike" spc="-1">
              <a:latin typeface="Arial"/>
            </a:endParaRPr>
          </a:p>
          <a:p>
            <a:pPr>
              <a:lnSpc>
                <a:spcPct val="100000"/>
              </a:lnSpc>
              <a:spcAft>
                <a:spcPts val="1414"/>
              </a:spcAft>
            </a:pPr>
            <a:endParaRPr lang="en-AU" sz="1800" b="0" strike="noStrike" spc="-1">
              <a:latin typeface="Arial"/>
            </a:endParaRPr>
          </a:p>
        </p:txBody>
      </p:sp>
      <p:sp>
        <p:nvSpPr>
          <p:cNvPr id="266" name="CustomShape 3"/>
          <p:cNvSpPr/>
          <p:nvPr/>
        </p:nvSpPr>
        <p:spPr>
          <a:xfrm>
            <a:off x="504000" y="1640520"/>
            <a:ext cx="6048000" cy="3385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571320" indent="-571320">
              <a:buClr>
                <a:srgbClr val="000000"/>
              </a:buClr>
              <a:buFont typeface="Arial"/>
              <a:buChar char="•"/>
            </a:pPr>
            <a:r>
              <a:rPr lang="en-US" sz="1800" b="0" strike="noStrike" spc="-1">
                <a:latin typeface="Arial"/>
              </a:rPr>
              <a:t>Reuse top layers of model for transfer learning in other problem areas. May work well across data sets.</a:t>
            </a:r>
            <a:r>
              <a:t/>
            </a:r>
            <a:br/>
            <a:r>
              <a:rPr lang="en-US" sz="1800" b="0" strike="noStrike" spc="-1">
                <a:latin typeface="Arial"/>
              </a:rPr>
              <a:t> </a:t>
            </a:r>
            <a:endParaRPr lang="en-AU" sz="1800" b="0" strike="noStrike" spc="-1">
              <a:latin typeface="Arial"/>
            </a:endParaRPr>
          </a:p>
          <a:p>
            <a:pPr marL="571320" indent="-571320">
              <a:buClr>
                <a:srgbClr val="000000"/>
              </a:buClr>
              <a:buFont typeface="Arial"/>
              <a:buChar char="•"/>
            </a:pPr>
            <a:r>
              <a:rPr lang="en-US" sz="1800" b="0" strike="noStrike" spc="-1">
                <a:latin typeface="Arial"/>
              </a:rPr>
              <a:t>Better models with more data.</a:t>
            </a:r>
            <a:endParaRPr lang="en-AU" sz="1800" b="0" strike="noStrike" spc="-1">
              <a:latin typeface="Arial"/>
            </a:endParaRPr>
          </a:p>
          <a:p>
            <a:pPr marL="571320" indent="-571320">
              <a:buClr>
                <a:srgbClr val="000000"/>
              </a:buClr>
              <a:buFont typeface="Arial"/>
              <a:buChar char="•"/>
            </a:pPr>
            <a:endParaRPr lang="en-AU" sz="1800" b="0" strike="noStrike" spc="-1">
              <a:latin typeface="Arial"/>
            </a:endParaRPr>
          </a:p>
          <a:p>
            <a:pPr marL="571320" indent="-571320">
              <a:buClr>
                <a:srgbClr val="000000"/>
              </a:buClr>
              <a:buFont typeface="Arial"/>
              <a:buChar char="•"/>
            </a:pPr>
            <a:r>
              <a:rPr lang="en-US" sz="1800" b="0" strike="noStrike" spc="-1">
                <a:latin typeface="Arial"/>
              </a:rPr>
              <a:t>Apply different model architectures as they become better understood. </a:t>
            </a:r>
            <a:endParaRPr lang="en-AU" sz="1800" b="0" strike="noStrike" spc="-1">
              <a:latin typeface="Arial"/>
            </a:endParaRPr>
          </a:p>
          <a:p>
            <a:pPr marL="571320" indent="-571320">
              <a:buClr>
                <a:srgbClr val="000000"/>
              </a:buClr>
              <a:buFont typeface="Arial"/>
              <a:buChar char="•"/>
            </a:pPr>
            <a:endParaRPr lang="en-AU" sz="1800" b="0" strike="noStrike" spc="-1">
              <a:latin typeface="Arial"/>
            </a:endParaRPr>
          </a:p>
          <a:p>
            <a:pPr marL="571320" indent="-571320">
              <a:buClr>
                <a:srgbClr val="000000"/>
              </a:buClr>
              <a:buFont typeface="Arial"/>
              <a:buChar char="•"/>
            </a:pPr>
            <a:r>
              <a:rPr lang="en-US" sz="1800" b="0" strike="noStrike" spc="-1">
                <a:latin typeface="Arial"/>
              </a:rPr>
              <a:t>Deploy. Does your model scale to millions of customers?</a:t>
            </a:r>
            <a:r>
              <a:t/>
            </a:r>
            <a:br/>
            <a:r>
              <a:rPr lang="en-US" sz="1800" b="0" strike="noStrike" spc="-1">
                <a:latin typeface="Arial"/>
              </a:rPr>
              <a:t> </a:t>
            </a:r>
            <a:endParaRPr lang="en-AU"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 name="Picture 266"/>
          <p:cNvPicPr/>
          <p:nvPr/>
        </p:nvPicPr>
        <p:blipFill>
          <a:blip r:embed="rId2"/>
          <a:stretch/>
        </p:blipFill>
        <p:spPr>
          <a:xfrm>
            <a:off x="1987560" y="405720"/>
            <a:ext cx="6076440" cy="4562280"/>
          </a:xfrm>
          <a:prstGeom prst="rect">
            <a:avLst/>
          </a:prstGeom>
          <a:ln>
            <a:noFill/>
          </a:ln>
        </p:spPr>
      </p:pic>
      <p:pic>
        <p:nvPicPr>
          <p:cNvPr id="268" name="Picture 267"/>
          <p:cNvPicPr/>
          <p:nvPr/>
        </p:nvPicPr>
        <p:blipFill>
          <a:blip r:embed="rId3"/>
          <a:stretch/>
        </p:blipFill>
        <p:spPr>
          <a:xfrm>
            <a:off x="4133880" y="3096000"/>
            <a:ext cx="2274120" cy="1937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Overview</a:t>
            </a:r>
            <a:endParaRPr lang="en-AU" sz="4400" b="0" strike="noStrike" spc="-1">
              <a:latin typeface="Arial"/>
            </a:endParaRPr>
          </a:p>
        </p:txBody>
      </p:sp>
      <p:sp>
        <p:nvSpPr>
          <p:cNvPr id="192" name="CustomShape 2"/>
          <p:cNvSpPr/>
          <p:nvPr/>
        </p:nvSpPr>
        <p:spPr>
          <a:xfrm>
            <a:off x="504000" y="1656000"/>
            <a:ext cx="2919960" cy="14104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AU" sz="3200" b="0" strike="noStrike" spc="-1">
                <a:solidFill>
                  <a:srgbClr val="000000"/>
                </a:solidFill>
                <a:latin typeface="Arial"/>
                <a:ea typeface="DejaVu Sans"/>
              </a:rPr>
              <a:t>Challenge</a:t>
            </a:r>
            <a:endParaRPr lang="en-AU" sz="3200" b="0" strike="noStrike" spc="-1">
              <a:latin typeface="Arial"/>
            </a:endParaRPr>
          </a:p>
          <a:p>
            <a:pPr marL="864000" lvl="1" indent="-323280">
              <a:lnSpc>
                <a:spcPct val="100000"/>
              </a:lnSpc>
              <a:spcAft>
                <a:spcPts val="1134"/>
              </a:spcAft>
              <a:buClr>
                <a:srgbClr val="000000"/>
              </a:buClr>
              <a:buSzPct val="75000"/>
              <a:buFont typeface="Symbol"/>
              <a:buChar char=""/>
            </a:pPr>
            <a:r>
              <a:rPr lang="en-AU" sz="2800" b="0" strike="noStrike" spc="-1">
                <a:solidFill>
                  <a:srgbClr val="000000"/>
                </a:solidFill>
                <a:latin typeface="Arial"/>
                <a:ea typeface="DejaVu Sans"/>
              </a:rPr>
              <a:t>Dataset</a:t>
            </a:r>
            <a:endParaRPr lang="en-AU" sz="2800" b="0" strike="noStrike" spc="-1">
              <a:latin typeface="Arial"/>
            </a:endParaRPr>
          </a:p>
        </p:txBody>
      </p:sp>
      <p:sp>
        <p:nvSpPr>
          <p:cNvPr id="193" name="CustomShape 3"/>
          <p:cNvSpPr/>
          <p:nvPr/>
        </p:nvSpPr>
        <p:spPr>
          <a:xfrm>
            <a:off x="3571200" y="1656000"/>
            <a:ext cx="2919960" cy="14104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AU" sz="3200" b="0" strike="noStrike" spc="-1">
                <a:solidFill>
                  <a:srgbClr val="000000"/>
                </a:solidFill>
                <a:latin typeface="Arial"/>
                <a:ea typeface="DejaVu Sans"/>
              </a:rPr>
              <a:t>Details</a:t>
            </a:r>
            <a:endParaRPr lang="en-AU" sz="3200" b="0" strike="noStrike" spc="-1">
              <a:latin typeface="Arial"/>
            </a:endParaRPr>
          </a:p>
        </p:txBody>
      </p:sp>
      <p:sp>
        <p:nvSpPr>
          <p:cNvPr id="194" name="CustomShape 4"/>
          <p:cNvSpPr/>
          <p:nvPr/>
        </p:nvSpPr>
        <p:spPr>
          <a:xfrm>
            <a:off x="6638040" y="1656000"/>
            <a:ext cx="2919960" cy="14104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AU" sz="3200" b="0" strike="noStrike" spc="-1">
                <a:solidFill>
                  <a:srgbClr val="000000"/>
                </a:solidFill>
                <a:latin typeface="Arial"/>
                <a:ea typeface="DejaVu Sans"/>
              </a:rPr>
              <a:t>Difficulties</a:t>
            </a:r>
            <a:endParaRPr lang="en-AU" sz="3200" b="0" strike="noStrike" spc="-1">
              <a:latin typeface="Arial"/>
            </a:endParaRPr>
          </a:p>
        </p:txBody>
      </p:sp>
      <p:sp>
        <p:nvSpPr>
          <p:cNvPr id="195" name="CustomShape 5"/>
          <p:cNvSpPr/>
          <p:nvPr/>
        </p:nvSpPr>
        <p:spPr>
          <a:xfrm>
            <a:off x="504000" y="3201480"/>
            <a:ext cx="2919960" cy="14104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AU" sz="3200" b="0" strike="noStrike" spc="-1" dirty="0" smtClean="0">
                <a:solidFill>
                  <a:srgbClr val="000000"/>
                </a:solidFill>
                <a:latin typeface="Arial"/>
                <a:ea typeface="DejaVu Sans"/>
              </a:rPr>
              <a:t>Features</a:t>
            </a:r>
            <a:endParaRPr lang="en-AU" sz="3200" b="0" strike="noStrike" spc="-1" dirty="0">
              <a:latin typeface="Arial"/>
            </a:endParaRPr>
          </a:p>
        </p:txBody>
      </p:sp>
      <p:sp>
        <p:nvSpPr>
          <p:cNvPr id="196" name="CustomShape 6"/>
          <p:cNvSpPr/>
          <p:nvPr/>
        </p:nvSpPr>
        <p:spPr>
          <a:xfrm>
            <a:off x="3571200" y="3201480"/>
            <a:ext cx="2919960" cy="14104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AU" sz="3200" b="0" strike="noStrike" spc="-1" dirty="0" smtClean="0">
                <a:solidFill>
                  <a:srgbClr val="000000"/>
                </a:solidFill>
                <a:latin typeface="Arial"/>
                <a:ea typeface="DejaVu Sans"/>
              </a:rPr>
              <a:t>Solutions</a:t>
            </a:r>
            <a:endParaRPr lang="en-AU" sz="3200" b="0" strike="noStrike" spc="-1" dirty="0">
              <a:latin typeface="Arial"/>
            </a:endParaRPr>
          </a:p>
        </p:txBody>
      </p:sp>
      <p:sp>
        <p:nvSpPr>
          <p:cNvPr id="197" name="CustomShape 7"/>
          <p:cNvSpPr/>
          <p:nvPr/>
        </p:nvSpPr>
        <p:spPr>
          <a:xfrm>
            <a:off x="6638040" y="3201480"/>
            <a:ext cx="2919960" cy="14104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AU" sz="3200" b="0" strike="noStrike" spc="-1">
                <a:solidFill>
                  <a:srgbClr val="000000"/>
                </a:solidFill>
                <a:latin typeface="Arial"/>
                <a:ea typeface="DejaVu Sans"/>
              </a:rPr>
              <a:t>Suggestions</a:t>
            </a:r>
            <a:endParaRPr lang="en-AU"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Challenge </a:t>
            </a:r>
            <a:endParaRPr lang="en-AU" sz="4400" b="0" strike="noStrike" spc="-1">
              <a:latin typeface="Arial"/>
            </a:endParaRPr>
          </a:p>
        </p:txBody>
      </p:sp>
      <p:sp>
        <p:nvSpPr>
          <p:cNvPr id="199" name="CustomShape 2"/>
          <p:cNvSpPr/>
          <p:nvPr/>
        </p:nvSpPr>
        <p:spPr>
          <a:xfrm>
            <a:off x="504000" y="151164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432000" indent="-323280">
              <a:lnSpc>
                <a:spcPct val="100000"/>
              </a:lnSpc>
              <a:spcAft>
                <a:spcPts val="1414"/>
              </a:spcAft>
              <a:buClr>
                <a:srgbClr val="000000"/>
              </a:buClr>
              <a:buSzPct val="45000"/>
              <a:buFont typeface="Wingdings" charset="2"/>
              <a:buChar char=""/>
            </a:pPr>
            <a:r>
              <a:rPr lang="en-AU" sz="3200" b="0" strike="noStrike" spc="-1">
                <a:solidFill>
                  <a:srgbClr val="000000"/>
                </a:solidFill>
                <a:latin typeface="Arial"/>
                <a:ea typeface="DejaVu Sans"/>
              </a:rPr>
              <a:t>Brands often offer discounts to attract new customers.</a:t>
            </a:r>
            <a:endParaRPr lang="en-AU" sz="3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3200" b="0" strike="noStrike" spc="-1">
                <a:solidFill>
                  <a:srgbClr val="000000"/>
                </a:solidFill>
                <a:latin typeface="Arial"/>
                <a:ea typeface="DejaVu Sans"/>
              </a:rPr>
              <a:t>Valuable customers are those who returns after initial incented purchase.</a:t>
            </a:r>
            <a:endParaRPr lang="en-AU" sz="3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3200" b="0" strike="noStrike" spc="-1">
                <a:solidFill>
                  <a:srgbClr val="000000"/>
                </a:solidFill>
                <a:latin typeface="Arial"/>
                <a:ea typeface="DejaVu Sans"/>
              </a:rPr>
              <a:t>With enough history, this problem tries to predict which customers are most likely to repeat purchase.</a:t>
            </a:r>
            <a:endParaRPr lang="en-AU"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Dataset </a:t>
            </a:r>
            <a:endParaRPr lang="en-AU" sz="4400" b="0" strike="noStrike" spc="-1">
              <a:latin typeface="Arial"/>
            </a:endParaRPr>
          </a:p>
        </p:txBody>
      </p:sp>
      <p:sp>
        <p:nvSpPr>
          <p:cNvPr id="201" name="CustomShape 2"/>
          <p:cNvSpPr/>
          <p:nvPr/>
        </p:nvSpPr>
        <p:spPr>
          <a:xfrm>
            <a:off x="504000" y="143712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10000"/>
          </a:bodyPr>
          <a:lstStyle/>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The training dataset contains (before 01/05/2013):</a:t>
            </a:r>
            <a:endParaRPr lang="en-AU" sz="2200" b="0" strike="noStrike" spc="-1">
              <a:latin typeface="Arial"/>
            </a:endParaRPr>
          </a:p>
          <a:p>
            <a:pPr marL="864000" lvl="1" indent="-323280">
              <a:lnSpc>
                <a:spcPct val="100000"/>
              </a:lnSpc>
              <a:spcAft>
                <a:spcPts val="1134"/>
              </a:spcAft>
              <a:buClr>
                <a:srgbClr val="000000"/>
              </a:buClr>
              <a:buSzPct val="75000"/>
              <a:buFont typeface="Symbol"/>
              <a:buChar char=""/>
            </a:pPr>
            <a:r>
              <a:rPr lang="en-AU" sz="2200" b="0" strike="noStrike" spc="-1">
                <a:solidFill>
                  <a:srgbClr val="000000"/>
                </a:solidFill>
                <a:latin typeface="Arial"/>
                <a:ea typeface="DejaVu Sans"/>
              </a:rPr>
              <a:t>Transaction history for about a year prior to offering incentive </a:t>
            </a:r>
            <a:endParaRPr lang="en-AU" sz="2200" b="0" strike="noStrike" spc="-1">
              <a:latin typeface="Arial"/>
            </a:endParaRPr>
          </a:p>
          <a:p>
            <a:pPr marL="864000" lvl="1" indent="-323280">
              <a:lnSpc>
                <a:spcPct val="100000"/>
              </a:lnSpc>
              <a:spcAft>
                <a:spcPts val="1134"/>
              </a:spcAft>
              <a:buClr>
                <a:srgbClr val="000000"/>
              </a:buClr>
              <a:buSzPct val="75000"/>
              <a:buFont typeface="Symbol"/>
              <a:buChar char=""/>
            </a:pPr>
            <a:r>
              <a:rPr lang="en-AU" sz="2200" b="0" strike="noStrike" spc="-1">
                <a:solidFill>
                  <a:srgbClr val="000000"/>
                </a:solidFill>
                <a:latin typeface="Arial"/>
                <a:ea typeface="DejaVu Sans"/>
              </a:rPr>
              <a:t>Incentive offered and behavioural response of each</a:t>
            </a:r>
            <a:endParaRPr lang="en-AU" sz="2200" b="0" strike="noStrike" spc="-1">
              <a:latin typeface="Arial"/>
            </a:endParaRPr>
          </a:p>
          <a:p>
            <a:pPr marL="864000" lvl="1" indent="-323280">
              <a:lnSpc>
                <a:spcPct val="100000"/>
              </a:lnSpc>
              <a:spcAft>
                <a:spcPts val="1134"/>
              </a:spcAft>
              <a:buClr>
                <a:srgbClr val="000000"/>
              </a:buClr>
              <a:buSzPct val="75000"/>
              <a:buFont typeface="Symbol"/>
              <a:buChar char=""/>
            </a:pPr>
            <a:r>
              <a:rPr lang="en-AU" sz="2200" b="0" strike="noStrike" spc="-1">
                <a:solidFill>
                  <a:srgbClr val="000000"/>
                </a:solidFill>
                <a:latin typeface="Arial"/>
                <a:ea typeface="DejaVu Sans"/>
              </a:rPr>
              <a:t>Information about the offers</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The test dataset only contains the offers after 01/05/2013.</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The challenge is to predict probable returning customer (classification problem).</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Evaluation criterion is area under ROC (Receiver Operating Characteristic) curve.</a:t>
            </a:r>
            <a:endParaRPr lang="en-AU"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Details (1 of 3) </a:t>
            </a:r>
            <a:endParaRPr lang="en-AU" sz="4400" b="0" strike="noStrike" spc="-1">
              <a:latin typeface="Arial"/>
            </a:endParaRPr>
          </a:p>
        </p:txBody>
      </p:sp>
      <p:sp>
        <p:nvSpPr>
          <p:cNvPr id="203" name="CustomShape 2"/>
          <p:cNvSpPr/>
          <p:nvPr/>
        </p:nvSpPr>
        <p:spPr>
          <a:xfrm>
            <a:off x="504000" y="1656000"/>
            <a:ext cx="503928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Raw dataset is of about 22 GB size. </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349,655,789 rows of transaction data.</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311,541 customers (160,057 in training and 151,484 in test).</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37 offer types.</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Training dataset contains 43455 (27.15%) loyal customers (class imbalance).</a:t>
            </a:r>
            <a:endParaRPr lang="en-AU" sz="2200" b="0" strike="noStrike" spc="-1">
              <a:latin typeface="Arial"/>
            </a:endParaRPr>
          </a:p>
        </p:txBody>
      </p:sp>
      <p:pic>
        <p:nvPicPr>
          <p:cNvPr id="204" name="Picture 210"/>
          <p:cNvPicPr/>
          <p:nvPr/>
        </p:nvPicPr>
        <p:blipFill>
          <a:blip r:embed="rId2"/>
          <a:stretch/>
        </p:blipFill>
        <p:spPr>
          <a:xfrm>
            <a:off x="5400000" y="1800000"/>
            <a:ext cx="4432680" cy="1367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Details (2 of 3) </a:t>
            </a:r>
            <a:endParaRPr lang="en-AU" sz="4400" b="0" strike="noStrike" spc="-1">
              <a:latin typeface="Arial"/>
            </a:endParaRPr>
          </a:p>
        </p:txBody>
      </p:sp>
      <p:graphicFrame>
        <p:nvGraphicFramePr>
          <p:cNvPr id="206" name="Table 2"/>
          <p:cNvGraphicFramePr/>
          <p:nvPr/>
        </p:nvGraphicFramePr>
        <p:xfrm>
          <a:off x="861480" y="2614680"/>
          <a:ext cx="1872000" cy="2194560"/>
        </p:xfrm>
        <a:graphic>
          <a:graphicData uri="http://schemas.openxmlformats.org/drawingml/2006/table">
            <a:tbl>
              <a:tblPr/>
              <a:tblGrid>
                <a:gridCol w="365040">
                  <a:extLst>
                    <a:ext uri="{9D8B030D-6E8A-4147-A177-3AD203B41FA5}">
                      <a16:colId xmlns:a16="http://schemas.microsoft.com/office/drawing/2014/main" val="20000"/>
                    </a:ext>
                  </a:extLst>
                </a:gridCol>
                <a:gridCol w="1506960">
                  <a:extLst>
                    <a:ext uri="{9D8B030D-6E8A-4147-A177-3AD203B41FA5}">
                      <a16:colId xmlns:a16="http://schemas.microsoft.com/office/drawing/2014/main" val="20001"/>
                    </a:ext>
                  </a:extLst>
                </a:gridCol>
              </a:tblGrid>
              <a:tr h="308880">
                <a:tc>
                  <a:txBody>
                    <a:bodyPr/>
                    <a:lstStyle/>
                    <a:p>
                      <a:pPr>
                        <a:lnSpc>
                          <a:spcPct val="100000"/>
                        </a:lnSpc>
                      </a:pPr>
                      <a:r>
                        <a:rPr lang="en-AU" sz="1800" b="0" strike="noStrike" spc="-1">
                          <a:solidFill>
                            <a:srgbClr val="000000"/>
                          </a:solidFill>
                          <a:latin typeface="Arial"/>
                          <a:ea typeface="DejaVu Sans"/>
                        </a:rPr>
                        <a:t>0</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AU" sz="1800" b="0" strike="noStrike" spc="-1">
                          <a:solidFill>
                            <a:srgbClr val="000000"/>
                          </a:solidFill>
                          <a:latin typeface="Arial"/>
                          <a:ea typeface="DejaVu Sans"/>
                        </a:rPr>
                        <a:t>offer (index)</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08880">
                <a:tc>
                  <a:txBody>
                    <a:bodyPr/>
                    <a:lstStyle/>
                    <a:p>
                      <a:pPr>
                        <a:lnSpc>
                          <a:spcPct val="100000"/>
                        </a:lnSpc>
                      </a:pPr>
                      <a:r>
                        <a:rPr lang="en-AU" sz="1800" b="0" strike="noStrike" spc="-1">
                          <a:solidFill>
                            <a:srgbClr val="000000"/>
                          </a:solidFill>
                          <a:latin typeface="Arial"/>
                          <a:ea typeface="DejaVu Sans"/>
                        </a:rPr>
                        <a:t>1</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AU" sz="1800" b="0" strike="noStrike" spc="-1">
                          <a:solidFill>
                            <a:srgbClr val="000000"/>
                          </a:solidFill>
                          <a:latin typeface="Arial"/>
                          <a:ea typeface="DejaVu Sans"/>
                        </a:rPr>
                        <a:t>category</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08880">
                <a:tc>
                  <a:txBody>
                    <a:bodyPr/>
                    <a:lstStyle/>
                    <a:p>
                      <a:pPr>
                        <a:lnSpc>
                          <a:spcPct val="100000"/>
                        </a:lnSpc>
                      </a:pPr>
                      <a:r>
                        <a:rPr lang="en-AU" sz="1800" b="0" strike="noStrike" spc="-1">
                          <a:solidFill>
                            <a:srgbClr val="000000"/>
                          </a:solidFill>
                          <a:latin typeface="Arial"/>
                          <a:ea typeface="DejaVu Sans"/>
                        </a:rPr>
                        <a:t>2</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AU" sz="1800" b="0" strike="noStrike" spc="-1">
                          <a:solidFill>
                            <a:srgbClr val="000000"/>
                          </a:solidFill>
                          <a:latin typeface="Arial"/>
                          <a:ea typeface="DejaVu Sans"/>
                        </a:rPr>
                        <a:t>quantity</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08880">
                <a:tc>
                  <a:txBody>
                    <a:bodyPr/>
                    <a:lstStyle/>
                    <a:p>
                      <a:pPr>
                        <a:lnSpc>
                          <a:spcPct val="100000"/>
                        </a:lnSpc>
                      </a:pPr>
                      <a:r>
                        <a:rPr lang="en-AU" sz="1800" b="0" strike="noStrike" spc="-1">
                          <a:solidFill>
                            <a:srgbClr val="000000"/>
                          </a:solidFill>
                          <a:latin typeface="Arial"/>
                          <a:ea typeface="DejaVu Sans"/>
                        </a:rPr>
                        <a:t>3</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AU" sz="1800" b="0" strike="noStrike" spc="-1">
                          <a:solidFill>
                            <a:srgbClr val="000000"/>
                          </a:solidFill>
                          <a:latin typeface="Arial"/>
                          <a:ea typeface="DejaVu Sans"/>
                        </a:rPr>
                        <a:t>company</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08880">
                <a:tc>
                  <a:txBody>
                    <a:bodyPr/>
                    <a:lstStyle/>
                    <a:p>
                      <a:pPr>
                        <a:lnSpc>
                          <a:spcPct val="100000"/>
                        </a:lnSpc>
                      </a:pPr>
                      <a:r>
                        <a:rPr lang="en-AU" sz="1800" b="0" strike="noStrike" spc="-1">
                          <a:solidFill>
                            <a:srgbClr val="000000"/>
                          </a:solidFill>
                          <a:latin typeface="Arial"/>
                          <a:ea typeface="DejaVu Sans"/>
                        </a:rPr>
                        <a:t>4</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AU" sz="1800" b="0" strike="noStrike" spc="-1">
                          <a:solidFill>
                            <a:srgbClr val="000000"/>
                          </a:solidFill>
                          <a:latin typeface="Arial"/>
                          <a:ea typeface="DejaVu Sans"/>
                        </a:rPr>
                        <a:t>offervalue</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308160">
                <a:tc>
                  <a:txBody>
                    <a:bodyPr/>
                    <a:lstStyle/>
                    <a:p>
                      <a:pPr>
                        <a:lnSpc>
                          <a:spcPct val="100000"/>
                        </a:lnSpc>
                      </a:pPr>
                      <a:r>
                        <a:rPr lang="en-AU" sz="1800" b="0" strike="noStrike" spc="-1">
                          <a:solidFill>
                            <a:srgbClr val="000000"/>
                          </a:solidFill>
                          <a:latin typeface="Arial"/>
                          <a:ea typeface="DejaVu Sans"/>
                        </a:rPr>
                        <a:t>5</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AU" sz="1800" b="0" strike="noStrike" spc="-1">
                          <a:solidFill>
                            <a:srgbClr val="000000"/>
                          </a:solidFill>
                          <a:latin typeface="Arial"/>
                          <a:ea typeface="DejaVu Sans"/>
                        </a:rPr>
                        <a:t>brand</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bl>
          </a:graphicData>
        </a:graphic>
      </p:graphicFrame>
      <p:sp>
        <p:nvSpPr>
          <p:cNvPr id="207" name="CustomShape 3"/>
          <p:cNvSpPr/>
          <p:nvPr/>
        </p:nvSpPr>
        <p:spPr>
          <a:xfrm>
            <a:off x="360000" y="1927800"/>
            <a:ext cx="3167280" cy="51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latin typeface="Arial"/>
                <a:ea typeface="DejaVu Sans"/>
              </a:rPr>
              <a:t>List of characteristic for an incentive</a:t>
            </a:r>
            <a:endParaRPr lang="en-AU" sz="1800" b="0" strike="noStrike" spc="-1">
              <a:latin typeface="Arial"/>
            </a:endParaRPr>
          </a:p>
        </p:txBody>
      </p:sp>
      <p:graphicFrame>
        <p:nvGraphicFramePr>
          <p:cNvPr id="208" name="Table 4"/>
          <p:cNvGraphicFramePr/>
          <p:nvPr/>
        </p:nvGraphicFramePr>
        <p:xfrm>
          <a:off x="3879720" y="2629440"/>
          <a:ext cx="1894320" cy="2560320"/>
        </p:xfrm>
        <a:graphic>
          <a:graphicData uri="http://schemas.openxmlformats.org/drawingml/2006/table">
            <a:tbl>
              <a:tblPr/>
              <a:tblGrid>
                <a:gridCol w="334440">
                  <a:extLst>
                    <a:ext uri="{9D8B030D-6E8A-4147-A177-3AD203B41FA5}">
                      <a16:colId xmlns:a16="http://schemas.microsoft.com/office/drawing/2014/main" val="20000"/>
                    </a:ext>
                  </a:extLst>
                </a:gridCol>
                <a:gridCol w="1559880">
                  <a:extLst>
                    <a:ext uri="{9D8B030D-6E8A-4147-A177-3AD203B41FA5}">
                      <a16:colId xmlns:a16="http://schemas.microsoft.com/office/drawing/2014/main" val="20001"/>
                    </a:ext>
                  </a:extLst>
                </a:gridCol>
              </a:tblGrid>
              <a:tr h="308880">
                <a:tc>
                  <a:txBody>
                    <a:bodyPr/>
                    <a:lstStyle/>
                    <a:p>
                      <a:pPr>
                        <a:lnSpc>
                          <a:spcPct val="100000"/>
                        </a:lnSpc>
                      </a:pPr>
                      <a:r>
                        <a:rPr lang="en-AU" sz="1800" b="0" strike="noStrike" spc="-1">
                          <a:solidFill>
                            <a:srgbClr val="000000"/>
                          </a:solidFill>
                          <a:latin typeface="Arial"/>
                          <a:ea typeface="DejaVu Sans"/>
                        </a:rPr>
                        <a:t>0</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AU" sz="1800" b="0" strike="noStrike" spc="-1">
                          <a:solidFill>
                            <a:srgbClr val="000000"/>
                          </a:solidFill>
                          <a:latin typeface="Arial"/>
                          <a:ea typeface="DejaVu Sans"/>
                        </a:rPr>
                        <a:t>shopper_id</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08880">
                <a:tc>
                  <a:txBody>
                    <a:bodyPr/>
                    <a:lstStyle/>
                    <a:p>
                      <a:pPr>
                        <a:lnSpc>
                          <a:spcPct val="100000"/>
                        </a:lnSpc>
                      </a:pPr>
                      <a:r>
                        <a:rPr lang="en-AU" sz="1800" b="0" strike="noStrike" spc="-1">
                          <a:solidFill>
                            <a:srgbClr val="000000"/>
                          </a:solidFill>
                          <a:latin typeface="Arial"/>
                          <a:ea typeface="DejaVu Sans"/>
                        </a:rPr>
                        <a:t>1</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AU" sz="1800" b="0" strike="noStrike" spc="-1">
                          <a:solidFill>
                            <a:srgbClr val="000000"/>
                          </a:solidFill>
                          <a:latin typeface="Arial"/>
                          <a:ea typeface="DejaVu Sans"/>
                        </a:rPr>
                        <a:t>chain</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08880">
                <a:tc>
                  <a:txBody>
                    <a:bodyPr/>
                    <a:lstStyle/>
                    <a:p>
                      <a:pPr>
                        <a:lnSpc>
                          <a:spcPct val="100000"/>
                        </a:lnSpc>
                      </a:pPr>
                      <a:r>
                        <a:rPr lang="en-AU" sz="1800" b="0" strike="noStrike" spc="-1">
                          <a:solidFill>
                            <a:srgbClr val="000000"/>
                          </a:solidFill>
                          <a:latin typeface="Arial"/>
                          <a:ea typeface="DejaVu Sans"/>
                        </a:rPr>
                        <a:t>2</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AU" sz="1800" b="0" strike="noStrike" spc="-1">
                          <a:solidFill>
                            <a:srgbClr val="000000"/>
                          </a:solidFill>
                          <a:latin typeface="Arial"/>
                          <a:ea typeface="DejaVu Sans"/>
                        </a:rPr>
                        <a:t>offer (index)</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08880">
                <a:tc>
                  <a:txBody>
                    <a:bodyPr/>
                    <a:lstStyle/>
                    <a:p>
                      <a:pPr>
                        <a:lnSpc>
                          <a:spcPct val="100000"/>
                        </a:lnSpc>
                      </a:pPr>
                      <a:r>
                        <a:rPr lang="en-AU" sz="1800" b="0" strike="noStrike" spc="-1">
                          <a:solidFill>
                            <a:srgbClr val="000000"/>
                          </a:solidFill>
                          <a:latin typeface="Arial"/>
                          <a:ea typeface="DejaVu Sans"/>
                        </a:rPr>
                        <a:t>3</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AU" sz="1800" b="0" strike="noStrike" spc="-1">
                          <a:solidFill>
                            <a:srgbClr val="000000"/>
                          </a:solidFill>
                          <a:latin typeface="Arial"/>
                          <a:ea typeface="DejaVu Sans"/>
                        </a:rPr>
                        <a:t>market</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08880">
                <a:tc>
                  <a:txBody>
                    <a:bodyPr/>
                    <a:lstStyle/>
                    <a:p>
                      <a:pPr>
                        <a:lnSpc>
                          <a:spcPct val="100000"/>
                        </a:lnSpc>
                      </a:pPr>
                      <a:r>
                        <a:rPr lang="en-AU" sz="1800" b="0" strike="noStrike" spc="-1">
                          <a:solidFill>
                            <a:srgbClr val="000000"/>
                          </a:solidFill>
                          <a:latin typeface="Arial"/>
                          <a:ea typeface="DejaVu Sans"/>
                        </a:rPr>
                        <a:t>4</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AU" sz="1800" b="0" strike="noStrike" spc="-1">
                          <a:solidFill>
                            <a:srgbClr val="000000"/>
                          </a:solidFill>
                          <a:latin typeface="Arial"/>
                          <a:ea typeface="DejaVu Sans"/>
                        </a:rPr>
                        <a:t>repeat_trips</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308880">
                <a:tc>
                  <a:txBody>
                    <a:bodyPr/>
                    <a:lstStyle/>
                    <a:p>
                      <a:pPr>
                        <a:lnSpc>
                          <a:spcPct val="100000"/>
                        </a:lnSpc>
                      </a:pPr>
                      <a:r>
                        <a:rPr lang="en-AU" sz="1800" b="0" strike="noStrike" spc="-1">
                          <a:solidFill>
                            <a:srgbClr val="000000"/>
                          </a:solidFill>
                          <a:latin typeface="Arial"/>
                          <a:ea typeface="DejaVu Sans"/>
                        </a:rPr>
                        <a:t>5</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AU" sz="1800" b="0" strike="noStrike" spc="-1">
                          <a:solidFill>
                            <a:srgbClr val="000000"/>
                          </a:solidFill>
                          <a:latin typeface="Arial"/>
                          <a:ea typeface="DejaVu Sans"/>
                        </a:rPr>
                        <a:t>repeater</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308160">
                <a:tc>
                  <a:txBody>
                    <a:bodyPr/>
                    <a:lstStyle/>
                    <a:p>
                      <a:pPr>
                        <a:lnSpc>
                          <a:spcPct val="100000"/>
                        </a:lnSpc>
                      </a:pPr>
                      <a:r>
                        <a:rPr lang="en-AU" sz="1800" b="0" strike="noStrike" spc="-1">
                          <a:solidFill>
                            <a:srgbClr val="000000"/>
                          </a:solidFill>
                          <a:latin typeface="Arial"/>
                          <a:ea typeface="DejaVu Sans"/>
                        </a:rPr>
                        <a:t>6</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AU" sz="1800" b="0" strike="noStrike" spc="-1">
                          <a:solidFill>
                            <a:srgbClr val="000000"/>
                          </a:solidFill>
                          <a:latin typeface="Arial"/>
                          <a:ea typeface="DejaVu Sans"/>
                        </a:rPr>
                        <a:t>date_of_offer</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bl>
          </a:graphicData>
        </a:graphic>
      </p:graphicFrame>
      <p:sp>
        <p:nvSpPr>
          <p:cNvPr id="209" name="CustomShape 5"/>
          <p:cNvSpPr/>
          <p:nvPr/>
        </p:nvSpPr>
        <p:spPr>
          <a:xfrm>
            <a:off x="3312360" y="1426320"/>
            <a:ext cx="3167280" cy="94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latin typeface="Arial"/>
                <a:ea typeface="DejaVu Sans"/>
              </a:rPr>
              <a:t>Training data: list of features with known outcome</a:t>
            </a:r>
            <a:endParaRPr lang="en-AU" sz="1800" b="0" strike="noStrike" spc="-1">
              <a:latin typeface="Arial"/>
            </a:endParaRPr>
          </a:p>
          <a:p>
            <a:pPr>
              <a:lnSpc>
                <a:spcPct val="100000"/>
              </a:lnSpc>
            </a:pPr>
            <a:r>
              <a:rPr lang="en-AU" sz="1800" b="0" strike="noStrike" spc="-1">
                <a:solidFill>
                  <a:srgbClr val="000000"/>
                </a:solidFill>
                <a:latin typeface="Arial"/>
                <a:ea typeface="DejaVu Sans"/>
              </a:rPr>
              <a:t>Test data: same list except field 4 and 5 are removed</a:t>
            </a:r>
            <a:endParaRPr lang="en-AU" sz="1800" b="0" strike="noStrike" spc="-1">
              <a:latin typeface="Arial"/>
            </a:endParaRPr>
          </a:p>
        </p:txBody>
      </p:sp>
      <p:graphicFrame>
        <p:nvGraphicFramePr>
          <p:cNvPr id="210" name="Table 6"/>
          <p:cNvGraphicFramePr/>
          <p:nvPr/>
        </p:nvGraphicFramePr>
        <p:xfrm>
          <a:off x="6643800" y="1038600"/>
          <a:ext cx="2767680" cy="4023360"/>
        </p:xfrm>
        <a:graphic>
          <a:graphicData uri="http://schemas.openxmlformats.org/drawingml/2006/table">
            <a:tbl>
              <a:tblPr/>
              <a:tblGrid>
                <a:gridCol w="682920">
                  <a:extLst>
                    <a:ext uri="{9D8B030D-6E8A-4147-A177-3AD203B41FA5}">
                      <a16:colId xmlns:a16="http://schemas.microsoft.com/office/drawing/2014/main" val="20000"/>
                    </a:ext>
                  </a:extLst>
                </a:gridCol>
                <a:gridCol w="2084760">
                  <a:extLst>
                    <a:ext uri="{9D8B030D-6E8A-4147-A177-3AD203B41FA5}">
                      <a16:colId xmlns:a16="http://schemas.microsoft.com/office/drawing/2014/main" val="20001"/>
                    </a:ext>
                  </a:extLst>
                </a:gridCol>
              </a:tblGrid>
              <a:tr h="308880">
                <a:tc>
                  <a:txBody>
                    <a:bodyPr/>
                    <a:lstStyle/>
                    <a:p>
                      <a:pPr>
                        <a:lnSpc>
                          <a:spcPct val="100000"/>
                        </a:lnSpc>
                      </a:pPr>
                      <a:r>
                        <a:rPr lang="en-AU" sz="1800" b="0" strike="noStrike" spc="-1">
                          <a:solidFill>
                            <a:srgbClr val="000000"/>
                          </a:solidFill>
                          <a:latin typeface="Arial"/>
                          <a:ea typeface="DejaVu Sans"/>
                        </a:rPr>
                        <a:t>0</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AU" sz="1800" b="0" strike="noStrike" spc="-1">
                          <a:solidFill>
                            <a:srgbClr val="000000"/>
                          </a:solidFill>
                          <a:latin typeface="Arial"/>
                          <a:ea typeface="DejaVu Sans"/>
                        </a:rPr>
                        <a:t>shopper_id</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08880">
                <a:tc>
                  <a:txBody>
                    <a:bodyPr/>
                    <a:lstStyle/>
                    <a:p>
                      <a:pPr>
                        <a:lnSpc>
                          <a:spcPct val="100000"/>
                        </a:lnSpc>
                      </a:pPr>
                      <a:r>
                        <a:rPr lang="en-AU" sz="1800" b="0" strike="noStrike" spc="-1">
                          <a:solidFill>
                            <a:srgbClr val="000000"/>
                          </a:solidFill>
                          <a:latin typeface="Arial"/>
                          <a:ea typeface="DejaVu Sans"/>
                        </a:rPr>
                        <a:t>1</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AU" sz="1800" b="0" strike="noStrike" spc="-1">
                          <a:solidFill>
                            <a:srgbClr val="000000"/>
                          </a:solidFill>
                          <a:latin typeface="Arial"/>
                          <a:ea typeface="DejaVu Sans"/>
                        </a:rPr>
                        <a:t>chain</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08880">
                <a:tc>
                  <a:txBody>
                    <a:bodyPr/>
                    <a:lstStyle/>
                    <a:p>
                      <a:pPr>
                        <a:lnSpc>
                          <a:spcPct val="100000"/>
                        </a:lnSpc>
                      </a:pPr>
                      <a:r>
                        <a:rPr lang="en-AU" sz="1800" b="0" strike="noStrike" spc="-1">
                          <a:solidFill>
                            <a:srgbClr val="000000"/>
                          </a:solidFill>
                          <a:latin typeface="Arial"/>
                          <a:ea typeface="DejaVu Sans"/>
                        </a:rPr>
                        <a:t>2</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AU" sz="1800" b="0" strike="noStrike" spc="-1">
                          <a:solidFill>
                            <a:srgbClr val="000000"/>
                          </a:solidFill>
                          <a:latin typeface="Arial"/>
                          <a:ea typeface="DejaVu Sans"/>
                        </a:rPr>
                        <a:t>department</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08880">
                <a:tc>
                  <a:txBody>
                    <a:bodyPr/>
                    <a:lstStyle/>
                    <a:p>
                      <a:pPr>
                        <a:lnSpc>
                          <a:spcPct val="100000"/>
                        </a:lnSpc>
                      </a:pPr>
                      <a:r>
                        <a:rPr lang="en-AU" sz="1800" b="0" strike="noStrike" spc="-1">
                          <a:solidFill>
                            <a:srgbClr val="000000"/>
                          </a:solidFill>
                          <a:latin typeface="Arial"/>
                          <a:ea typeface="DejaVu Sans"/>
                        </a:rPr>
                        <a:t>3</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AU" sz="1800" b="0" strike="noStrike" spc="-1">
                          <a:solidFill>
                            <a:srgbClr val="000000"/>
                          </a:solidFill>
                          <a:latin typeface="Arial"/>
                          <a:ea typeface="DejaVu Sans"/>
                        </a:rPr>
                        <a:t>category</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08880">
                <a:tc>
                  <a:txBody>
                    <a:bodyPr/>
                    <a:lstStyle/>
                    <a:p>
                      <a:pPr>
                        <a:lnSpc>
                          <a:spcPct val="100000"/>
                        </a:lnSpc>
                      </a:pPr>
                      <a:r>
                        <a:rPr lang="en-AU" sz="1800" b="0" strike="noStrike" spc="-1">
                          <a:solidFill>
                            <a:srgbClr val="000000"/>
                          </a:solidFill>
                          <a:latin typeface="Arial"/>
                          <a:ea typeface="DejaVu Sans"/>
                        </a:rPr>
                        <a:t>4</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AU" sz="1800" b="0" strike="noStrike" spc="-1">
                          <a:solidFill>
                            <a:srgbClr val="000000"/>
                          </a:solidFill>
                          <a:latin typeface="Arial"/>
                          <a:ea typeface="DejaVu Sans"/>
                        </a:rPr>
                        <a:t>company</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308880">
                <a:tc>
                  <a:txBody>
                    <a:bodyPr/>
                    <a:lstStyle/>
                    <a:p>
                      <a:pPr>
                        <a:lnSpc>
                          <a:spcPct val="100000"/>
                        </a:lnSpc>
                      </a:pPr>
                      <a:r>
                        <a:rPr lang="en-AU" sz="1800" b="0" strike="noStrike" spc="-1">
                          <a:solidFill>
                            <a:srgbClr val="000000"/>
                          </a:solidFill>
                          <a:latin typeface="Arial"/>
                          <a:ea typeface="DejaVu Sans"/>
                        </a:rPr>
                        <a:t>5</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AU" sz="1800" b="0" strike="noStrike" spc="-1">
                          <a:solidFill>
                            <a:srgbClr val="000000"/>
                          </a:solidFill>
                          <a:latin typeface="Arial"/>
                          <a:ea typeface="DejaVu Sans"/>
                        </a:rPr>
                        <a:t>brand</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308880">
                <a:tc>
                  <a:txBody>
                    <a:bodyPr/>
                    <a:lstStyle/>
                    <a:p>
                      <a:pPr>
                        <a:lnSpc>
                          <a:spcPct val="100000"/>
                        </a:lnSpc>
                      </a:pPr>
                      <a:r>
                        <a:rPr lang="en-AU" sz="1800" b="0" strike="noStrike" spc="-1">
                          <a:solidFill>
                            <a:srgbClr val="000000"/>
                          </a:solidFill>
                          <a:latin typeface="Arial"/>
                          <a:ea typeface="DejaVu Sans"/>
                        </a:rPr>
                        <a:t>6</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AU" sz="1800" b="0" strike="noStrike" spc="-1">
                          <a:solidFill>
                            <a:srgbClr val="000000"/>
                          </a:solidFill>
                          <a:latin typeface="Arial"/>
                          <a:ea typeface="DejaVu Sans"/>
                        </a:rPr>
                        <a:t>date_of_purchase</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308880">
                <a:tc>
                  <a:txBody>
                    <a:bodyPr/>
                    <a:lstStyle/>
                    <a:p>
                      <a:pPr>
                        <a:lnSpc>
                          <a:spcPct val="100000"/>
                        </a:lnSpc>
                      </a:pPr>
                      <a:r>
                        <a:rPr lang="en-AU" sz="1800" b="0" strike="noStrike" spc="-1">
                          <a:solidFill>
                            <a:srgbClr val="000000"/>
                          </a:solidFill>
                          <a:latin typeface="Arial"/>
                          <a:ea typeface="DejaVu Sans"/>
                        </a:rPr>
                        <a:t>7</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AU" sz="1800" b="0" strike="noStrike" spc="-1">
                          <a:solidFill>
                            <a:srgbClr val="000000"/>
                          </a:solidFill>
                          <a:latin typeface="Arial"/>
                          <a:ea typeface="DejaVu Sans"/>
                        </a:rPr>
                        <a:t>product_size</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308880">
                <a:tc>
                  <a:txBody>
                    <a:bodyPr/>
                    <a:lstStyle/>
                    <a:p>
                      <a:pPr>
                        <a:lnSpc>
                          <a:spcPct val="100000"/>
                        </a:lnSpc>
                      </a:pPr>
                      <a:r>
                        <a:rPr lang="en-AU" sz="1800" b="0" strike="noStrike" spc="-1">
                          <a:solidFill>
                            <a:srgbClr val="000000"/>
                          </a:solidFill>
                          <a:latin typeface="Arial"/>
                          <a:ea typeface="DejaVu Sans"/>
                        </a:rPr>
                        <a:t>8</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AU" sz="1800" b="0" strike="noStrike" spc="-1">
                          <a:solidFill>
                            <a:srgbClr val="000000"/>
                          </a:solidFill>
                          <a:latin typeface="Arial"/>
                          <a:ea typeface="DejaVu Sans"/>
                        </a:rPr>
                        <a:t>product_measure</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308880">
                <a:tc>
                  <a:txBody>
                    <a:bodyPr/>
                    <a:lstStyle/>
                    <a:p>
                      <a:pPr>
                        <a:lnSpc>
                          <a:spcPct val="100000"/>
                        </a:lnSpc>
                      </a:pPr>
                      <a:r>
                        <a:rPr lang="en-AU" sz="1800" b="0" strike="noStrike" spc="-1">
                          <a:solidFill>
                            <a:srgbClr val="000000"/>
                          </a:solidFill>
                          <a:latin typeface="Arial"/>
                          <a:ea typeface="DejaVu Sans"/>
                        </a:rPr>
                        <a:t>9</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AU" sz="1800" b="0" strike="noStrike" spc="-1">
                          <a:solidFill>
                            <a:srgbClr val="000000"/>
                          </a:solidFill>
                          <a:latin typeface="Arial"/>
                          <a:ea typeface="DejaVu Sans"/>
                        </a:rPr>
                        <a:t>purchase_quantity</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r h="308160">
                <a:tc>
                  <a:txBody>
                    <a:bodyPr/>
                    <a:lstStyle/>
                    <a:p>
                      <a:pPr>
                        <a:lnSpc>
                          <a:spcPct val="100000"/>
                        </a:lnSpc>
                      </a:pPr>
                      <a:r>
                        <a:rPr lang="en-AU" sz="1800" b="0" strike="noStrike" spc="-1">
                          <a:solidFill>
                            <a:srgbClr val="000000"/>
                          </a:solidFill>
                          <a:latin typeface="Arial"/>
                          <a:ea typeface="DejaVu Sans"/>
                        </a:rPr>
                        <a:t>10</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AU" sz="1800" b="0" strike="noStrike" spc="-1">
                          <a:solidFill>
                            <a:srgbClr val="000000"/>
                          </a:solidFill>
                          <a:latin typeface="Arial"/>
                          <a:ea typeface="DejaVu Sans"/>
                        </a:rPr>
                        <a:t>purchase_amount</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10"/>
                  </a:ext>
                </a:extLst>
              </a:tr>
            </a:tbl>
          </a:graphicData>
        </a:graphic>
      </p:graphicFrame>
      <p:sp>
        <p:nvSpPr>
          <p:cNvPr id="211" name="CustomShape 7"/>
          <p:cNvSpPr/>
          <p:nvPr/>
        </p:nvSpPr>
        <p:spPr>
          <a:xfrm>
            <a:off x="6567480" y="649800"/>
            <a:ext cx="3167280" cy="30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latin typeface="Arial"/>
                <a:ea typeface="DejaVu Sans"/>
              </a:rPr>
              <a:t>Transaction data</a:t>
            </a:r>
            <a:endParaRPr lang="en-AU"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504000" y="43200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Details (3 of 3) </a:t>
            </a:r>
            <a:endParaRPr lang="en-AU" sz="4400" b="0" strike="noStrike" spc="-1">
              <a:latin typeface="Arial"/>
            </a:endParaRPr>
          </a:p>
        </p:txBody>
      </p:sp>
      <p:sp>
        <p:nvSpPr>
          <p:cNvPr id="213" name="TextShape 2"/>
          <p:cNvSpPr txBox="1"/>
          <p:nvPr/>
        </p:nvSpPr>
        <p:spPr>
          <a:xfrm>
            <a:off x="4684061" y="514462"/>
            <a:ext cx="6580080" cy="4768738"/>
          </a:xfrm>
          <a:prstGeom prst="rect">
            <a:avLst/>
          </a:prstGeom>
          <a:noFill/>
          <a:ln>
            <a:noFill/>
          </a:ln>
        </p:spPr>
        <p:txBody>
          <a:bodyPr lIns="90000" tIns="45000" rIns="90000" bIns="45000"/>
          <a:lstStyle/>
          <a:p>
            <a:r>
              <a:rPr lang="en-AU" sz="1000" b="1" strike="noStrike" spc="-1" dirty="0">
                <a:latin typeface="Arial"/>
              </a:rPr>
              <a:t>history</a:t>
            </a:r>
            <a:endParaRPr lang="en-AU" sz="1000" b="0" strike="noStrike" spc="-1" dirty="0">
              <a:latin typeface="Arial"/>
            </a:endParaRPr>
          </a:p>
          <a:p>
            <a:r>
              <a:rPr lang="en-AU" sz="1000" b="0" strike="noStrike" spc="-1" dirty="0">
                <a:latin typeface="Arial"/>
              </a:rPr>
              <a:t>id - A unique id representing a customer</a:t>
            </a:r>
          </a:p>
          <a:p>
            <a:r>
              <a:rPr lang="en-AU" sz="1000" b="0" strike="noStrike" spc="-1" dirty="0">
                <a:latin typeface="Arial"/>
              </a:rPr>
              <a:t>chain - An integer representing a store chain</a:t>
            </a:r>
          </a:p>
          <a:p>
            <a:r>
              <a:rPr lang="en-AU" sz="1000" b="0" strike="noStrike" spc="-1" dirty="0">
                <a:latin typeface="Arial"/>
              </a:rPr>
              <a:t>offer - An id representing a certain offer</a:t>
            </a:r>
          </a:p>
          <a:p>
            <a:r>
              <a:rPr lang="en-AU" sz="1000" b="0" strike="noStrike" spc="-1" dirty="0">
                <a:latin typeface="Arial"/>
              </a:rPr>
              <a:t>market - An id representing a geographical region</a:t>
            </a:r>
          </a:p>
          <a:p>
            <a:r>
              <a:rPr lang="en-AU" sz="1000" b="0" strike="noStrike" spc="-1" dirty="0" err="1">
                <a:latin typeface="Arial"/>
              </a:rPr>
              <a:t>repeattrips</a:t>
            </a:r>
            <a:r>
              <a:rPr lang="en-AU" sz="1000" b="0" strike="noStrike" spc="-1" dirty="0">
                <a:latin typeface="Arial"/>
              </a:rPr>
              <a:t> - The number of times the customer made a repeat purchase</a:t>
            </a:r>
          </a:p>
          <a:p>
            <a:r>
              <a:rPr lang="en-AU" sz="1000" b="0" strike="noStrike" spc="-1" dirty="0">
                <a:latin typeface="Arial"/>
              </a:rPr>
              <a:t>repeater - A </a:t>
            </a:r>
            <a:r>
              <a:rPr lang="en-AU" sz="1000" b="0" strike="noStrike" spc="-1" dirty="0" err="1">
                <a:latin typeface="Arial"/>
              </a:rPr>
              <a:t>boolean</a:t>
            </a:r>
            <a:r>
              <a:rPr lang="en-AU" sz="1000" b="0" strike="noStrike" spc="-1" dirty="0">
                <a:latin typeface="Arial"/>
              </a:rPr>
              <a:t>, equal to </a:t>
            </a:r>
            <a:r>
              <a:rPr lang="en-AU" sz="1000" b="0" strike="noStrike" spc="-1" dirty="0" err="1">
                <a:latin typeface="Arial"/>
              </a:rPr>
              <a:t>repeattrips</a:t>
            </a:r>
            <a:r>
              <a:rPr lang="en-AU" sz="1000" b="0" strike="noStrike" spc="-1" dirty="0">
                <a:latin typeface="Arial"/>
              </a:rPr>
              <a:t> &gt; 0</a:t>
            </a:r>
          </a:p>
          <a:p>
            <a:r>
              <a:rPr lang="en-AU" sz="1000" b="0" strike="noStrike" spc="-1" dirty="0" err="1">
                <a:latin typeface="Arial"/>
              </a:rPr>
              <a:t>offerdate</a:t>
            </a:r>
            <a:r>
              <a:rPr lang="en-AU" sz="1000" b="0" strike="noStrike" spc="-1" dirty="0">
                <a:latin typeface="Arial"/>
              </a:rPr>
              <a:t> - The date a customer received the offer</a:t>
            </a:r>
          </a:p>
          <a:p>
            <a:endParaRPr lang="en-AU" sz="1000" b="0" strike="noStrike" spc="-1" dirty="0">
              <a:latin typeface="Arial"/>
            </a:endParaRPr>
          </a:p>
          <a:p>
            <a:pPr>
              <a:lnSpc>
                <a:spcPct val="100000"/>
              </a:lnSpc>
              <a:spcBef>
                <a:spcPts val="142"/>
              </a:spcBef>
            </a:pPr>
            <a:r>
              <a:rPr lang="en-AU" sz="1000" b="1" strike="noStrike" spc="-1" dirty="0">
                <a:latin typeface="Arial"/>
              </a:rPr>
              <a:t>transactions</a:t>
            </a:r>
            <a:endParaRPr lang="en-AU" sz="1000" b="0" strike="noStrike" spc="-1" dirty="0">
              <a:latin typeface="Arial"/>
              <a:ea typeface="AR PL SungtiL GB"/>
            </a:endParaRPr>
          </a:p>
          <a:p>
            <a:pPr>
              <a:lnSpc>
                <a:spcPct val="100000"/>
              </a:lnSpc>
              <a:spcBef>
                <a:spcPts val="142"/>
              </a:spcBef>
            </a:pPr>
            <a:r>
              <a:rPr lang="en-AU" sz="1000" b="0" strike="noStrike" spc="-1" dirty="0">
                <a:latin typeface="Arial"/>
              </a:rPr>
              <a:t>id - see above</a:t>
            </a:r>
            <a:endParaRPr lang="en-AU" sz="1000" b="0" strike="noStrike" spc="-1" dirty="0">
              <a:latin typeface="Arial"/>
              <a:ea typeface="AR PL SungtiL GB"/>
            </a:endParaRPr>
          </a:p>
          <a:p>
            <a:pPr>
              <a:lnSpc>
                <a:spcPct val="100000"/>
              </a:lnSpc>
              <a:spcBef>
                <a:spcPts val="142"/>
              </a:spcBef>
            </a:pPr>
            <a:r>
              <a:rPr lang="en-AU" sz="1000" b="0" strike="noStrike" spc="-1" dirty="0">
                <a:latin typeface="Arial"/>
              </a:rPr>
              <a:t>chain - see above</a:t>
            </a:r>
            <a:endParaRPr lang="en-AU" sz="1000" b="0" strike="noStrike" spc="-1" dirty="0">
              <a:latin typeface="Arial"/>
              <a:ea typeface="AR PL SungtiL GB"/>
            </a:endParaRPr>
          </a:p>
          <a:p>
            <a:pPr>
              <a:lnSpc>
                <a:spcPct val="100000"/>
              </a:lnSpc>
              <a:spcBef>
                <a:spcPts val="142"/>
              </a:spcBef>
            </a:pPr>
            <a:r>
              <a:rPr lang="en-AU" sz="1000" b="0" strike="noStrike" spc="-1" dirty="0" err="1">
                <a:latin typeface="Arial"/>
              </a:rPr>
              <a:t>dept</a:t>
            </a:r>
            <a:r>
              <a:rPr lang="en-AU" sz="1000" b="0" strike="noStrike" spc="-1" dirty="0">
                <a:latin typeface="Arial"/>
              </a:rPr>
              <a:t> - An aggregate grouping of the Category (e.g. water)</a:t>
            </a:r>
            <a:endParaRPr lang="en-AU" sz="1000" b="0" strike="noStrike" spc="-1" dirty="0">
              <a:latin typeface="Arial"/>
              <a:ea typeface="AR PL SungtiL GB"/>
            </a:endParaRPr>
          </a:p>
          <a:p>
            <a:pPr>
              <a:lnSpc>
                <a:spcPct val="100000"/>
              </a:lnSpc>
              <a:spcBef>
                <a:spcPts val="142"/>
              </a:spcBef>
            </a:pPr>
            <a:r>
              <a:rPr lang="en-AU" sz="1000" b="0" strike="noStrike" spc="-1" dirty="0">
                <a:latin typeface="Arial"/>
              </a:rPr>
              <a:t>category - The product category (e.g. sparkling water)</a:t>
            </a:r>
            <a:endParaRPr lang="en-AU" sz="1000" b="0" strike="noStrike" spc="-1" dirty="0">
              <a:latin typeface="Arial"/>
              <a:ea typeface="AR PL SungtiL GB"/>
            </a:endParaRPr>
          </a:p>
          <a:p>
            <a:pPr>
              <a:lnSpc>
                <a:spcPct val="100000"/>
              </a:lnSpc>
              <a:spcBef>
                <a:spcPts val="142"/>
              </a:spcBef>
            </a:pPr>
            <a:r>
              <a:rPr lang="en-AU" sz="1000" b="0" strike="noStrike" spc="-1" dirty="0">
                <a:latin typeface="Arial"/>
              </a:rPr>
              <a:t>company - An id of the company that sells the item</a:t>
            </a:r>
            <a:endParaRPr lang="en-AU" sz="1000" b="0" strike="noStrike" spc="-1" dirty="0">
              <a:latin typeface="Arial"/>
              <a:ea typeface="AR PL SungtiL GB"/>
            </a:endParaRPr>
          </a:p>
          <a:p>
            <a:pPr>
              <a:lnSpc>
                <a:spcPct val="100000"/>
              </a:lnSpc>
              <a:spcBef>
                <a:spcPts val="142"/>
              </a:spcBef>
            </a:pPr>
            <a:r>
              <a:rPr lang="en-AU" sz="1000" b="0" strike="noStrike" spc="-1" dirty="0">
                <a:latin typeface="Arial"/>
              </a:rPr>
              <a:t>brand - An id of the brand to which the item belongs</a:t>
            </a:r>
            <a:endParaRPr lang="en-AU" sz="1000" b="0" strike="noStrike" spc="-1" dirty="0">
              <a:latin typeface="Arial"/>
              <a:ea typeface="AR PL SungtiL GB"/>
            </a:endParaRPr>
          </a:p>
          <a:p>
            <a:pPr>
              <a:lnSpc>
                <a:spcPct val="100000"/>
              </a:lnSpc>
              <a:spcBef>
                <a:spcPts val="142"/>
              </a:spcBef>
            </a:pPr>
            <a:r>
              <a:rPr lang="en-AU" sz="1000" b="0" strike="noStrike" spc="-1" dirty="0">
                <a:latin typeface="Arial"/>
              </a:rPr>
              <a:t>date - The date of purchase</a:t>
            </a:r>
            <a:endParaRPr lang="en-AU" sz="1000" b="0" strike="noStrike" spc="-1" dirty="0">
              <a:latin typeface="Arial"/>
              <a:ea typeface="AR PL SungtiL GB"/>
            </a:endParaRPr>
          </a:p>
          <a:p>
            <a:pPr>
              <a:lnSpc>
                <a:spcPct val="100000"/>
              </a:lnSpc>
              <a:spcBef>
                <a:spcPts val="142"/>
              </a:spcBef>
            </a:pPr>
            <a:r>
              <a:rPr lang="en-AU" sz="1000" b="0" strike="noStrike" spc="-1" dirty="0" err="1">
                <a:latin typeface="Arial"/>
              </a:rPr>
              <a:t>productsize</a:t>
            </a:r>
            <a:r>
              <a:rPr lang="en-AU" sz="1000" b="0" strike="noStrike" spc="-1" dirty="0">
                <a:latin typeface="Arial"/>
              </a:rPr>
              <a:t> - The amount of the product purchase (e.g. 16 </a:t>
            </a:r>
            <a:r>
              <a:rPr lang="en-AU" sz="1000" b="0" strike="noStrike" spc="-1" dirty="0" err="1">
                <a:latin typeface="Arial"/>
              </a:rPr>
              <a:t>oz</a:t>
            </a:r>
            <a:r>
              <a:rPr lang="en-AU" sz="1000" b="0" strike="noStrike" spc="-1" dirty="0">
                <a:latin typeface="Arial"/>
              </a:rPr>
              <a:t> of water)</a:t>
            </a:r>
            <a:endParaRPr lang="en-AU" sz="1000" b="0" strike="noStrike" spc="-1" dirty="0">
              <a:latin typeface="Arial"/>
              <a:ea typeface="AR PL SungtiL GB"/>
            </a:endParaRPr>
          </a:p>
          <a:p>
            <a:pPr>
              <a:lnSpc>
                <a:spcPct val="100000"/>
              </a:lnSpc>
              <a:spcBef>
                <a:spcPts val="142"/>
              </a:spcBef>
            </a:pPr>
            <a:r>
              <a:rPr lang="en-AU" sz="1000" b="0" strike="noStrike" spc="-1" dirty="0" err="1">
                <a:latin typeface="Arial"/>
              </a:rPr>
              <a:t>productmeasure</a:t>
            </a:r>
            <a:r>
              <a:rPr lang="en-AU" sz="1000" b="0" strike="noStrike" spc="-1" dirty="0">
                <a:latin typeface="Arial"/>
              </a:rPr>
              <a:t> - The units of the product purchase (e.g. ounces)</a:t>
            </a:r>
            <a:endParaRPr lang="en-AU" sz="1000" b="0" strike="noStrike" spc="-1" dirty="0">
              <a:latin typeface="Arial"/>
              <a:ea typeface="AR PL SungtiL GB"/>
            </a:endParaRPr>
          </a:p>
          <a:p>
            <a:pPr>
              <a:lnSpc>
                <a:spcPct val="100000"/>
              </a:lnSpc>
              <a:spcBef>
                <a:spcPts val="142"/>
              </a:spcBef>
            </a:pPr>
            <a:r>
              <a:rPr lang="en-AU" sz="1000" b="0" strike="noStrike" spc="-1" dirty="0" err="1">
                <a:latin typeface="Arial"/>
              </a:rPr>
              <a:t>purchasequantity</a:t>
            </a:r>
            <a:r>
              <a:rPr lang="en-AU" sz="1000" b="0" strike="noStrike" spc="-1" dirty="0">
                <a:latin typeface="Arial"/>
              </a:rPr>
              <a:t> - The number of units purchased</a:t>
            </a:r>
            <a:endParaRPr lang="en-AU" sz="1000" b="0" strike="noStrike" spc="-1" dirty="0">
              <a:latin typeface="Arial"/>
              <a:ea typeface="AR PL SungtiL GB"/>
            </a:endParaRPr>
          </a:p>
          <a:p>
            <a:pPr>
              <a:lnSpc>
                <a:spcPct val="100000"/>
              </a:lnSpc>
              <a:spcBef>
                <a:spcPts val="142"/>
              </a:spcBef>
            </a:pPr>
            <a:r>
              <a:rPr lang="en-AU" sz="1000" b="0" strike="noStrike" spc="-1" dirty="0" err="1">
                <a:latin typeface="Arial"/>
              </a:rPr>
              <a:t>purchaseamount</a:t>
            </a:r>
            <a:r>
              <a:rPr lang="en-AU" sz="1000" b="0" strike="noStrike" spc="-1" dirty="0">
                <a:latin typeface="Arial"/>
              </a:rPr>
              <a:t> - The dollar amount of the purchase</a:t>
            </a:r>
            <a:endParaRPr lang="en-AU" sz="1000" b="0" strike="noStrike" spc="-1" dirty="0">
              <a:latin typeface="Arial"/>
              <a:ea typeface="AR PL SungtiL GB"/>
            </a:endParaRPr>
          </a:p>
          <a:p>
            <a:pPr>
              <a:lnSpc>
                <a:spcPct val="100000"/>
              </a:lnSpc>
              <a:spcBef>
                <a:spcPts val="142"/>
              </a:spcBef>
            </a:pPr>
            <a:endParaRPr lang="en-AU" sz="1000" b="0" strike="noStrike" spc="-1" dirty="0">
              <a:latin typeface="Arial"/>
              <a:ea typeface="AR PL SungtiL GB"/>
            </a:endParaRPr>
          </a:p>
          <a:p>
            <a:r>
              <a:rPr lang="en-AU" sz="1000" b="1" strike="noStrike" spc="-1" dirty="0">
                <a:latin typeface="Arial"/>
              </a:rPr>
              <a:t>offers</a:t>
            </a:r>
            <a:endParaRPr lang="en-AU" sz="1000" b="0" strike="noStrike" spc="-1" dirty="0">
              <a:latin typeface="Arial"/>
            </a:endParaRPr>
          </a:p>
          <a:p>
            <a:r>
              <a:rPr lang="en-AU" sz="1000" b="0" strike="noStrike" spc="-1" dirty="0">
                <a:latin typeface="Arial"/>
              </a:rPr>
              <a:t>offer - see above</a:t>
            </a:r>
          </a:p>
          <a:p>
            <a:r>
              <a:rPr lang="en-AU" sz="1000" b="0" strike="noStrike" spc="-1" dirty="0">
                <a:latin typeface="Arial"/>
              </a:rPr>
              <a:t>category - see above</a:t>
            </a:r>
          </a:p>
          <a:p>
            <a:r>
              <a:rPr lang="en-AU" sz="1000" b="0" strike="noStrike" spc="-1" dirty="0">
                <a:latin typeface="Arial"/>
              </a:rPr>
              <a:t>quantity - The number of units one must purchase to get the discount</a:t>
            </a:r>
          </a:p>
          <a:p>
            <a:r>
              <a:rPr lang="en-AU" sz="1000" b="0" strike="noStrike" spc="-1" dirty="0">
                <a:latin typeface="Arial"/>
              </a:rPr>
              <a:t>company - see above</a:t>
            </a:r>
          </a:p>
          <a:p>
            <a:r>
              <a:rPr lang="en-AU" sz="1000" b="0" strike="noStrike" spc="-1" dirty="0" err="1">
                <a:latin typeface="Arial"/>
              </a:rPr>
              <a:t>offervalue</a:t>
            </a:r>
            <a:r>
              <a:rPr lang="en-AU" sz="1000" b="0" strike="noStrike" spc="-1" dirty="0">
                <a:latin typeface="Arial"/>
              </a:rPr>
              <a:t> - The dollar value of the offer</a:t>
            </a:r>
          </a:p>
          <a:p>
            <a:r>
              <a:rPr lang="en-AU" sz="1000" b="0" strike="noStrike" spc="-1" dirty="0">
                <a:latin typeface="Arial"/>
              </a:rPr>
              <a:t>brand - see above</a:t>
            </a:r>
          </a:p>
          <a:p>
            <a:endParaRPr lang="en-AU" sz="1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Difficulties </a:t>
            </a:r>
            <a:endParaRPr lang="en-AU" sz="4400" b="0" strike="noStrike" spc="-1">
              <a:latin typeface="Arial"/>
            </a:endParaRPr>
          </a:p>
        </p:txBody>
      </p:sp>
      <p:sp>
        <p:nvSpPr>
          <p:cNvPr id="215" name="CustomShape 2"/>
          <p:cNvSpPr/>
          <p:nvPr/>
        </p:nvSpPr>
        <p:spPr>
          <a:xfrm>
            <a:off x="504000" y="165600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432000" indent="-323280">
              <a:lnSpc>
                <a:spcPct val="100000"/>
              </a:lnSpc>
              <a:spcAft>
                <a:spcPts val="1414"/>
              </a:spcAft>
              <a:buClr>
                <a:srgbClr val="000000"/>
              </a:buClr>
              <a:buSzPct val="45000"/>
              <a:buFont typeface="Wingdings" charset="2"/>
              <a:buChar char=""/>
            </a:pPr>
            <a:r>
              <a:rPr lang="en-AU" sz="3200" b="0" strike="noStrike" spc="-1">
                <a:solidFill>
                  <a:srgbClr val="000000"/>
                </a:solidFill>
                <a:latin typeface="Arial"/>
                <a:ea typeface="DejaVu Sans"/>
              </a:rPr>
              <a:t>Huge data size.</a:t>
            </a:r>
            <a:endParaRPr lang="en-AU" sz="3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3200" b="0" strike="noStrike" spc="-1">
                <a:solidFill>
                  <a:srgbClr val="000000"/>
                </a:solidFill>
                <a:latin typeface="Arial"/>
                <a:ea typeface="DejaVu Sans"/>
              </a:rPr>
              <a:t>Lots of categorical data such as shopper_id, category, offer, company etc.</a:t>
            </a:r>
            <a:endParaRPr lang="en-AU" sz="3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3200" b="0" strike="noStrike" spc="-1">
                <a:solidFill>
                  <a:srgbClr val="000000"/>
                </a:solidFill>
                <a:latin typeface="Arial"/>
                <a:ea typeface="AR PL SungtiL GB"/>
              </a:rPr>
              <a:t>Very few features to start with to </a:t>
            </a:r>
            <a:r>
              <a:rPr lang="en-AU" sz="3200" b="0" strike="noStrike" spc="-1">
                <a:solidFill>
                  <a:srgbClr val="000000"/>
                </a:solidFill>
                <a:latin typeface="Arial"/>
                <a:ea typeface="DejaVu Sans"/>
              </a:rPr>
              <a:t>distinguish shoppers.</a:t>
            </a:r>
            <a:endParaRPr lang="en-AU" sz="3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3200" b="0" strike="noStrike" spc="-1">
                <a:solidFill>
                  <a:srgbClr val="000000"/>
                </a:solidFill>
                <a:latin typeface="Arial"/>
                <a:ea typeface="DejaVu Sans"/>
              </a:rPr>
              <a:t>Class imbalance</a:t>
            </a:r>
            <a:endParaRPr lang="en-AU" sz="3200" b="0" strike="noStrike" spc="-1">
              <a:latin typeface="Arial"/>
            </a:endParaRPr>
          </a:p>
          <a:p>
            <a:pPr>
              <a:lnSpc>
                <a:spcPct val="100000"/>
              </a:lnSpc>
              <a:spcAft>
                <a:spcPts val="1414"/>
              </a:spcAft>
            </a:pPr>
            <a:endParaRPr lang="en-AU"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1558</TotalTime>
  <Words>751</Words>
  <Application>Microsoft Office PowerPoint</Application>
  <PresentationFormat>Custom</PresentationFormat>
  <Paragraphs>179</Paragraphs>
  <Slides>21</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21</vt:i4>
      </vt:variant>
    </vt:vector>
  </HeadingPairs>
  <TitlesOfParts>
    <vt:vector size="31" baseType="lpstr">
      <vt:lpstr>AR PL SungtiL GB</vt:lpstr>
      <vt:lpstr>DejaVu Sans</vt:lpstr>
      <vt:lpstr>Arial</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Classy Red</dc:title>
  <dc:subject/>
  <dc:creator/>
  <dc:description/>
  <cp:lastModifiedBy>Kalyan Bhattacharjee</cp:lastModifiedBy>
  <cp:revision>27</cp:revision>
  <dcterms:created xsi:type="dcterms:W3CDTF">2018-08-05T09:24:23Z</dcterms:created>
  <dcterms:modified xsi:type="dcterms:W3CDTF">2018-08-09T04:36:14Z</dcterms:modified>
  <dc:language>en-AU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