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9" r:id="rId2"/>
    <p:sldId id="262" r:id="rId3"/>
    <p:sldId id="265" r:id="rId4"/>
    <p:sldId id="268" r:id="rId5"/>
    <p:sldId id="271" r:id="rId6"/>
    <p:sldId id="274" r:id="rId7"/>
    <p:sldId id="277" r:id="rId8"/>
    <p:sldId id="280" r:id="rId9"/>
    <p:sldId id="283" r:id="rId10"/>
    <p:sldId id="286" r:id="rId11"/>
    <p:sldId id="289" r:id="rId12"/>
    <p:sldId id="292" r:id="rId13"/>
    <p:sldId id="295" r:id="rId14"/>
    <p:sldId id="298" r:id="rId15"/>
    <p:sldId id="301" r:id="rId16"/>
    <p:sldId id="304" r:id="rId17"/>
    <p:sldId id="307" r:id="rId18"/>
    <p:sldId id="310" r:id="rId19"/>
    <p:sldId id="313" r:id="rId20"/>
    <p:sldId id="316" r:id="rId21"/>
    <p:sldId id="319" r:id="rId22"/>
    <p:sldId id="322" r:id="rId23"/>
    <p:sldId id="325" r:id="rId24"/>
    <p:sldId id="328" r:id="rId25"/>
    <p:sldId id="331" r:id="rId26"/>
    <p:sldId id="334" r:id="rId27"/>
    <p:sldId id="337" r:id="rId28"/>
    <p:sldId id="340" r:id="rId29"/>
    <p:sldId id="343" r:id="rId30"/>
    <p:sldId id="638" r:id="rId31"/>
    <p:sldId id="349" r:id="rId32"/>
    <p:sldId id="352" r:id="rId33"/>
    <p:sldId id="388" r:id="rId34"/>
    <p:sldId id="391" r:id="rId35"/>
    <p:sldId id="394" r:id="rId36"/>
    <p:sldId id="397" r:id="rId37"/>
    <p:sldId id="400" r:id="rId38"/>
    <p:sldId id="403" r:id="rId39"/>
    <p:sldId id="406" r:id="rId40"/>
    <p:sldId id="409" r:id="rId41"/>
    <p:sldId id="412" r:id="rId42"/>
    <p:sldId id="415" r:id="rId43"/>
    <p:sldId id="418" r:id="rId44"/>
    <p:sldId id="421" r:id="rId45"/>
    <p:sldId id="632" r:id="rId46"/>
    <p:sldId id="424" r:id="rId47"/>
    <p:sldId id="427" r:id="rId48"/>
    <p:sldId id="430" r:id="rId49"/>
    <p:sldId id="433" r:id="rId50"/>
    <p:sldId id="436" r:id="rId51"/>
    <p:sldId id="439" r:id="rId52"/>
    <p:sldId id="442" r:id="rId53"/>
    <p:sldId id="639" r:id="rId54"/>
    <p:sldId id="445" r:id="rId55"/>
    <p:sldId id="448" r:id="rId56"/>
    <p:sldId id="451" r:id="rId57"/>
    <p:sldId id="454" r:id="rId58"/>
    <p:sldId id="457" r:id="rId59"/>
    <p:sldId id="460" r:id="rId60"/>
    <p:sldId id="463" r:id="rId61"/>
    <p:sldId id="466" r:id="rId62"/>
    <p:sldId id="469" r:id="rId63"/>
    <p:sldId id="472" r:id="rId64"/>
    <p:sldId id="475" r:id="rId65"/>
    <p:sldId id="478" r:id="rId66"/>
    <p:sldId id="481" r:id="rId67"/>
    <p:sldId id="484" r:id="rId68"/>
    <p:sldId id="487" r:id="rId69"/>
    <p:sldId id="490" r:id="rId70"/>
    <p:sldId id="493" r:id="rId71"/>
    <p:sldId id="496" r:id="rId72"/>
    <p:sldId id="499" r:id="rId73"/>
    <p:sldId id="502" r:id="rId74"/>
    <p:sldId id="505" r:id="rId75"/>
    <p:sldId id="508" r:id="rId76"/>
    <p:sldId id="511" r:id="rId77"/>
    <p:sldId id="514" r:id="rId78"/>
    <p:sldId id="634" r:id="rId79"/>
    <p:sldId id="517" r:id="rId80"/>
    <p:sldId id="520" r:id="rId81"/>
    <p:sldId id="523" r:id="rId82"/>
    <p:sldId id="640" r:id="rId83"/>
    <p:sldId id="526" r:id="rId84"/>
    <p:sldId id="529" r:id="rId85"/>
    <p:sldId id="532" r:id="rId86"/>
    <p:sldId id="535" r:id="rId87"/>
    <p:sldId id="538" r:id="rId88"/>
    <p:sldId id="649" r:id="rId89"/>
    <p:sldId id="541" r:id="rId90"/>
    <p:sldId id="544" r:id="rId91"/>
    <p:sldId id="547" r:id="rId92"/>
    <p:sldId id="550" r:id="rId93"/>
    <p:sldId id="553" r:id="rId94"/>
    <p:sldId id="556" r:id="rId95"/>
    <p:sldId id="559" r:id="rId96"/>
    <p:sldId id="562" r:id="rId97"/>
    <p:sldId id="565" r:id="rId98"/>
    <p:sldId id="568" r:id="rId99"/>
    <p:sldId id="571" r:id="rId100"/>
    <p:sldId id="574" r:id="rId101"/>
    <p:sldId id="577" r:id="rId102"/>
    <p:sldId id="580" r:id="rId103"/>
    <p:sldId id="648" r:id="rId104"/>
    <p:sldId id="583" r:id="rId105"/>
    <p:sldId id="586" r:id="rId106"/>
    <p:sldId id="589" r:id="rId107"/>
    <p:sldId id="592" r:id="rId108"/>
    <p:sldId id="643" r:id="rId109"/>
    <p:sldId id="595" r:id="rId110"/>
    <p:sldId id="598" r:id="rId111"/>
    <p:sldId id="601" r:id="rId112"/>
    <p:sldId id="604" r:id="rId113"/>
    <p:sldId id="607" r:id="rId114"/>
    <p:sldId id="642" r:id="rId115"/>
    <p:sldId id="610" r:id="rId116"/>
    <p:sldId id="613" r:id="rId117"/>
    <p:sldId id="641" r:id="rId118"/>
    <p:sldId id="616" r:id="rId119"/>
    <p:sldId id="633" r:id="rId120"/>
    <p:sldId id="635" r:id="rId121"/>
    <p:sldId id="636" r:id="rId122"/>
    <p:sldId id="644" r:id="rId123"/>
    <p:sldId id="645" r:id="rId124"/>
    <p:sldId id="646" r:id="rId125"/>
    <p:sldId id="647" r:id="rId126"/>
    <p:sldId id="619" r:id="rId127"/>
    <p:sldId id="622" r:id="rId128"/>
    <p:sldId id="625" r:id="rId129"/>
    <p:sldId id="628" r:id="rId130"/>
    <p:sldId id="631" r:id="rId131"/>
    <p:sldId id="355" r:id="rId132"/>
    <p:sldId id="358" r:id="rId133"/>
    <p:sldId id="361" r:id="rId134"/>
    <p:sldId id="364" r:id="rId135"/>
    <p:sldId id="367" r:id="rId136"/>
    <p:sldId id="370" r:id="rId137"/>
    <p:sldId id="373" r:id="rId138"/>
    <p:sldId id="376" r:id="rId139"/>
    <p:sldId id="379" r:id="rId140"/>
    <p:sldId id="382" r:id="rId141"/>
    <p:sldId id="385" r:id="rId142"/>
  </p:sldIdLst>
  <p:sldSz cx="12192000" cy="6858000"/>
  <p:notesSz cx="6858000" cy="9144000"/>
  <p:custDataLst>
    <p:tags r:id="rId1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070" autoAdjust="0"/>
    <p:restoredTop sz="0"/>
  </p:normalViewPr>
  <p:slideViewPr>
    <p:cSldViewPr>
      <p:cViewPr varScale="1">
        <p:scale>
          <a:sx n="88" d="100"/>
          <a:sy n="88" d="100"/>
        </p:scale>
        <p:origin x="-278" y="-7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CCA78-CBE4-4CF4-BB99-E50747567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49FA31C-CF12-4CE5-B677-8AC3EAF90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3AF0628-62F3-4A6F-9A68-5C2DB6CA9E1B}"/>
              </a:ext>
            </a:extLst>
          </p:cNvPr>
          <p:cNvSpPr>
            <a:spLocks noGrp="1"/>
          </p:cNvSpPr>
          <p:nvPr>
            <p:ph type="dt" sz="half" idx="10"/>
          </p:nvPr>
        </p:nvSpPr>
        <p:spPr/>
        <p:txBody>
          <a:bodyPr/>
          <a:lstStyle/>
          <a:p>
            <a:fld id="{2C96EF62-7007-4A3F-9C60-16396C629FC0}" type="datetimeFigureOut">
              <a:rPr lang="en-US" smtClean="0"/>
              <a:pPr/>
              <a:t>11/23/2021</a:t>
            </a:fld>
            <a:endParaRPr lang="en-US"/>
          </a:p>
        </p:txBody>
      </p:sp>
      <p:sp>
        <p:nvSpPr>
          <p:cNvPr id="5" name="Footer Placeholder 4">
            <a:extLst>
              <a:ext uri="{FF2B5EF4-FFF2-40B4-BE49-F238E27FC236}">
                <a16:creationId xmlns:a16="http://schemas.microsoft.com/office/drawing/2014/main" xmlns="" id="{FDBBC250-A017-4C77-9E40-B008DC0C1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9FB0AF-843C-4CEA-A980-C2C7298CF441}"/>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408392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976B0-0633-4714-8867-9DC9657FF7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998427-19E8-457F-992B-3023F23EF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8593AB-9199-429D-B5C2-64F877892336}"/>
              </a:ext>
            </a:extLst>
          </p:cNvPr>
          <p:cNvSpPr>
            <a:spLocks noGrp="1"/>
          </p:cNvSpPr>
          <p:nvPr>
            <p:ph type="dt" sz="half" idx="10"/>
          </p:nvPr>
        </p:nvSpPr>
        <p:spPr/>
        <p:txBody>
          <a:bodyPr/>
          <a:lstStyle/>
          <a:p>
            <a:fld id="{3D993EEB-3E22-4063-A233-DAF8349C9B64}" type="datetimeFigureOut">
              <a:rPr lang="en-US" smtClean="0"/>
              <a:pPr/>
              <a:t>11/23/2021</a:t>
            </a:fld>
            <a:endParaRPr lang="en-US"/>
          </a:p>
        </p:txBody>
      </p:sp>
      <p:sp>
        <p:nvSpPr>
          <p:cNvPr id="5" name="Footer Placeholder 4">
            <a:extLst>
              <a:ext uri="{FF2B5EF4-FFF2-40B4-BE49-F238E27FC236}">
                <a16:creationId xmlns:a16="http://schemas.microsoft.com/office/drawing/2014/main" xmlns="" id="{5F2E383D-7DA7-4175-A890-A523C7C0B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FBA4CE-DB47-47D1-9468-5CE31F8E911E}"/>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338078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925C8E3-1E4F-481A-B73D-FDB19A3254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BCF2E03-636F-4107-B488-38DB2B871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93527D2-861B-4FEE-AFF0-B121128A43A8}"/>
              </a:ext>
            </a:extLst>
          </p:cNvPr>
          <p:cNvSpPr>
            <a:spLocks noGrp="1"/>
          </p:cNvSpPr>
          <p:nvPr>
            <p:ph type="dt" sz="half" idx="10"/>
          </p:nvPr>
        </p:nvSpPr>
        <p:spPr/>
        <p:txBody>
          <a:bodyPr/>
          <a:lstStyle/>
          <a:p>
            <a:fld id="{277CB76C-3DE6-4B0B-9627-9262C52118A3}" type="datetimeFigureOut">
              <a:rPr lang="en-US" smtClean="0"/>
              <a:pPr/>
              <a:t>11/23/2021</a:t>
            </a:fld>
            <a:endParaRPr lang="en-US"/>
          </a:p>
        </p:txBody>
      </p:sp>
      <p:sp>
        <p:nvSpPr>
          <p:cNvPr id="5" name="Footer Placeholder 4">
            <a:extLst>
              <a:ext uri="{FF2B5EF4-FFF2-40B4-BE49-F238E27FC236}">
                <a16:creationId xmlns:a16="http://schemas.microsoft.com/office/drawing/2014/main" xmlns="" id="{FC8BBB05-5E83-405B-98F2-897E37CCD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B506BC-CF85-4904-B064-D999D671F4B9}"/>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130873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7C0B0-E0C4-4EA2-A048-04EB3F4DA6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263A0F3-CF0C-4697-A33F-6A5C48E34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3FED6C-E0C6-4A0A-BB1F-FCE9FD3BCC2F}"/>
              </a:ext>
            </a:extLst>
          </p:cNvPr>
          <p:cNvSpPr>
            <a:spLocks noGrp="1"/>
          </p:cNvSpPr>
          <p:nvPr>
            <p:ph type="dt" sz="half" idx="10"/>
          </p:nvPr>
        </p:nvSpPr>
        <p:spPr/>
        <p:txBody>
          <a:bodyPr/>
          <a:lstStyle/>
          <a:p>
            <a:fld id="{205A220F-964A-43BB-93FC-46739737B535}" type="datetimeFigureOut">
              <a:rPr lang="en-US" smtClean="0"/>
              <a:pPr/>
              <a:t>11/23/2021</a:t>
            </a:fld>
            <a:endParaRPr lang="en-US"/>
          </a:p>
        </p:txBody>
      </p:sp>
      <p:sp>
        <p:nvSpPr>
          <p:cNvPr id="5" name="Footer Placeholder 4">
            <a:extLst>
              <a:ext uri="{FF2B5EF4-FFF2-40B4-BE49-F238E27FC236}">
                <a16:creationId xmlns:a16="http://schemas.microsoft.com/office/drawing/2014/main" xmlns="" id="{F6449FA8-32C8-4A6C-A22B-5B9D4DFDA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806790-2DF5-4CF0-A50B-2865478DA86D}"/>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267529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B1979-28E4-474A-BE89-BCDAD85EB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33926AF-86A2-4CC9-B7E0-C33AF477A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F4DE1DB-511A-47D4-A824-CC32D35CA65E}"/>
              </a:ext>
            </a:extLst>
          </p:cNvPr>
          <p:cNvSpPr>
            <a:spLocks noGrp="1"/>
          </p:cNvSpPr>
          <p:nvPr>
            <p:ph type="dt" sz="half" idx="10"/>
          </p:nvPr>
        </p:nvSpPr>
        <p:spPr/>
        <p:txBody>
          <a:bodyPr/>
          <a:lstStyle/>
          <a:p>
            <a:fld id="{CBC9F14D-2DF8-4CCF-BF3E-107D232D2F2E}" type="datetimeFigureOut">
              <a:rPr lang="en-US" smtClean="0"/>
              <a:pPr/>
              <a:t>11/23/2021</a:t>
            </a:fld>
            <a:endParaRPr lang="en-US"/>
          </a:p>
        </p:txBody>
      </p:sp>
      <p:sp>
        <p:nvSpPr>
          <p:cNvPr id="5" name="Footer Placeholder 4">
            <a:extLst>
              <a:ext uri="{FF2B5EF4-FFF2-40B4-BE49-F238E27FC236}">
                <a16:creationId xmlns:a16="http://schemas.microsoft.com/office/drawing/2014/main" xmlns="" id="{26198C0F-84EB-4B78-B4D4-9D36D690D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68CF63-C2C1-4371-996B-33B7EC366B42}"/>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285397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C2BC-616F-4590-A040-31DC1BF39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1BF170B-3547-4D82-A91B-D0E1532E3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A793649-BEB0-4F9C-9A96-F6F186F21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9210B72-723B-48DC-8086-FBA4CF0760D5}"/>
              </a:ext>
            </a:extLst>
          </p:cNvPr>
          <p:cNvSpPr>
            <a:spLocks noGrp="1"/>
          </p:cNvSpPr>
          <p:nvPr>
            <p:ph type="dt" sz="half" idx="10"/>
          </p:nvPr>
        </p:nvSpPr>
        <p:spPr/>
        <p:txBody>
          <a:bodyPr/>
          <a:lstStyle/>
          <a:p>
            <a:fld id="{17045F39-60B6-4CC2-B5A5-249AF16BF158}" type="datetimeFigureOut">
              <a:rPr lang="en-US" smtClean="0"/>
              <a:pPr/>
              <a:t>11/23/2021</a:t>
            </a:fld>
            <a:endParaRPr lang="en-US"/>
          </a:p>
        </p:txBody>
      </p:sp>
      <p:sp>
        <p:nvSpPr>
          <p:cNvPr id="6" name="Footer Placeholder 5">
            <a:extLst>
              <a:ext uri="{FF2B5EF4-FFF2-40B4-BE49-F238E27FC236}">
                <a16:creationId xmlns:a16="http://schemas.microsoft.com/office/drawing/2014/main" xmlns="" id="{3910FECA-0C3E-4CFE-89D5-0FBDE759C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02282A1-EC6A-424B-A535-22BCBCD74CEB}"/>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265300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193FD-590C-4EF5-8EA7-AEA9ECFA6C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69AA0F4-E343-4308-A308-3508305C6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574B043-629E-4705-9E1E-19761D42B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728D2FE-8DE7-47C5-A74B-3F35CB0F2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8251C62-F43B-4496-9790-EEFBA6EFC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A278D1A-6708-44E0-94BA-8F0B8FC4AAE1}"/>
              </a:ext>
            </a:extLst>
          </p:cNvPr>
          <p:cNvSpPr>
            <a:spLocks noGrp="1"/>
          </p:cNvSpPr>
          <p:nvPr>
            <p:ph type="dt" sz="half" idx="10"/>
          </p:nvPr>
        </p:nvSpPr>
        <p:spPr/>
        <p:txBody>
          <a:bodyPr/>
          <a:lstStyle/>
          <a:p>
            <a:fld id="{DE9EDFCC-F7ED-42AC-A63D-417429628ABB}" type="datetimeFigureOut">
              <a:rPr lang="en-US" smtClean="0"/>
              <a:pPr/>
              <a:t>11/23/2021</a:t>
            </a:fld>
            <a:endParaRPr lang="en-US"/>
          </a:p>
        </p:txBody>
      </p:sp>
      <p:sp>
        <p:nvSpPr>
          <p:cNvPr id="8" name="Footer Placeholder 7">
            <a:extLst>
              <a:ext uri="{FF2B5EF4-FFF2-40B4-BE49-F238E27FC236}">
                <a16:creationId xmlns:a16="http://schemas.microsoft.com/office/drawing/2014/main" xmlns="" id="{A8068ADF-0E92-46FE-B2F7-520134098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3168F37-8637-4E82-B741-9989243BAF8E}"/>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219613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AB611-019C-4EC6-A48E-C8D2163394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0D92E23-A93C-4775-94EC-5143E9A2B548}"/>
              </a:ext>
            </a:extLst>
          </p:cNvPr>
          <p:cNvSpPr>
            <a:spLocks noGrp="1"/>
          </p:cNvSpPr>
          <p:nvPr>
            <p:ph type="dt" sz="half" idx="10"/>
          </p:nvPr>
        </p:nvSpPr>
        <p:spPr/>
        <p:txBody>
          <a:bodyPr/>
          <a:lstStyle/>
          <a:p>
            <a:fld id="{AF2C2D55-6485-4659-99E2-5EF989203B43}" type="datetimeFigureOut">
              <a:rPr lang="en-US" smtClean="0"/>
              <a:pPr/>
              <a:t>11/23/2021</a:t>
            </a:fld>
            <a:endParaRPr lang="en-US"/>
          </a:p>
        </p:txBody>
      </p:sp>
      <p:sp>
        <p:nvSpPr>
          <p:cNvPr id="4" name="Footer Placeholder 3">
            <a:extLst>
              <a:ext uri="{FF2B5EF4-FFF2-40B4-BE49-F238E27FC236}">
                <a16:creationId xmlns:a16="http://schemas.microsoft.com/office/drawing/2014/main" xmlns="" id="{7C68715D-D073-4D6F-A54E-0C0AA521C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42E7D93-7956-47D2-ACA9-F30E6253FD34}"/>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50935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FA8502-F6C3-42CE-AA85-BFBF4CD68853}"/>
              </a:ext>
            </a:extLst>
          </p:cNvPr>
          <p:cNvSpPr>
            <a:spLocks noGrp="1"/>
          </p:cNvSpPr>
          <p:nvPr>
            <p:ph type="dt" sz="half" idx="10"/>
          </p:nvPr>
        </p:nvSpPr>
        <p:spPr/>
        <p:txBody>
          <a:bodyPr/>
          <a:lstStyle/>
          <a:p>
            <a:fld id="{68DFB61B-EDC6-4981-8979-2E67F3875B4B}" type="datetimeFigureOut">
              <a:rPr lang="en-US" smtClean="0"/>
              <a:pPr/>
              <a:t>11/23/2021</a:t>
            </a:fld>
            <a:endParaRPr lang="en-US"/>
          </a:p>
        </p:txBody>
      </p:sp>
      <p:sp>
        <p:nvSpPr>
          <p:cNvPr id="3" name="Footer Placeholder 2">
            <a:extLst>
              <a:ext uri="{FF2B5EF4-FFF2-40B4-BE49-F238E27FC236}">
                <a16:creationId xmlns:a16="http://schemas.microsoft.com/office/drawing/2014/main" xmlns="" id="{CD9612C5-7454-4CDD-890E-9E7BD4E75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C55F1FA-48B0-4AD5-A04C-BF4EF39CB10E}"/>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386772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64CBF-6F63-4DE8-A0C4-55C928B85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81878E-2D85-4E85-B25A-AB329460B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8755562-F685-451B-8A9D-14C7D577A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08714-9037-41B1-A7CC-936937DBAC5F}"/>
              </a:ext>
            </a:extLst>
          </p:cNvPr>
          <p:cNvSpPr>
            <a:spLocks noGrp="1"/>
          </p:cNvSpPr>
          <p:nvPr>
            <p:ph type="dt" sz="half" idx="10"/>
          </p:nvPr>
        </p:nvSpPr>
        <p:spPr/>
        <p:txBody>
          <a:bodyPr/>
          <a:lstStyle/>
          <a:p>
            <a:fld id="{C4EB05BB-9495-4C6D-B423-35EBE974A1DC}" type="datetimeFigureOut">
              <a:rPr lang="en-US" smtClean="0"/>
              <a:pPr/>
              <a:t>11/23/2021</a:t>
            </a:fld>
            <a:endParaRPr lang="en-US"/>
          </a:p>
        </p:txBody>
      </p:sp>
      <p:sp>
        <p:nvSpPr>
          <p:cNvPr id="6" name="Footer Placeholder 5">
            <a:extLst>
              <a:ext uri="{FF2B5EF4-FFF2-40B4-BE49-F238E27FC236}">
                <a16:creationId xmlns:a16="http://schemas.microsoft.com/office/drawing/2014/main" xmlns="" id="{2D8331A4-943A-4E5C-98A1-0EEF51810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67E615-0051-4ADB-BE82-AD67426C7582}"/>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380581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C2A9D-356D-47A5-9EAC-4A1DF5B90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6917B62-0F32-47B4-A0EF-F0D43B180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4CF2EC7-9E1F-41AF-83F6-AFF85F63A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261AFD-9D09-47DF-B0C9-036CFD23A2BE}"/>
              </a:ext>
            </a:extLst>
          </p:cNvPr>
          <p:cNvSpPr>
            <a:spLocks noGrp="1"/>
          </p:cNvSpPr>
          <p:nvPr>
            <p:ph type="dt" sz="half" idx="10"/>
          </p:nvPr>
        </p:nvSpPr>
        <p:spPr/>
        <p:txBody>
          <a:bodyPr/>
          <a:lstStyle/>
          <a:p>
            <a:fld id="{252C4A45-1CFD-453F-928C-DB20A964B611}" type="datetimeFigureOut">
              <a:rPr lang="en-US" smtClean="0"/>
              <a:pPr/>
              <a:t>11/23/2021</a:t>
            </a:fld>
            <a:endParaRPr lang="en-US"/>
          </a:p>
        </p:txBody>
      </p:sp>
      <p:sp>
        <p:nvSpPr>
          <p:cNvPr id="6" name="Footer Placeholder 5">
            <a:extLst>
              <a:ext uri="{FF2B5EF4-FFF2-40B4-BE49-F238E27FC236}">
                <a16:creationId xmlns:a16="http://schemas.microsoft.com/office/drawing/2014/main" xmlns="" id="{92761617-CFFF-4EB2-A99A-881B3ADBF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62C9A7-4615-40DE-8D4B-48640C144C2E}"/>
              </a:ext>
            </a:extLst>
          </p:cNvPr>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xmlns="" val="293725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6E21541-103E-4AC4-9B20-FBE48C274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CAB486-90E7-4D3E-BB56-98E665C2D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A3E0CD6-3087-4D53-AB0B-89C8F63C9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49521-EC73-4654-8319-53E3D7957F61}" type="datetimeFigureOut">
              <a:rPr lang="en-US" smtClean="0"/>
              <a:pPr/>
              <a:t>11/23/2021</a:t>
            </a:fld>
            <a:endParaRPr lang="en-US"/>
          </a:p>
        </p:txBody>
      </p:sp>
      <p:sp>
        <p:nvSpPr>
          <p:cNvPr id="5" name="Footer Placeholder 4">
            <a:extLst>
              <a:ext uri="{FF2B5EF4-FFF2-40B4-BE49-F238E27FC236}">
                <a16:creationId xmlns:a16="http://schemas.microsoft.com/office/drawing/2014/main" xmlns="" id="{4A4D2A76-4D23-453A-A455-5D35928E5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D8F8D92-0110-44BD-8068-CCC8FDC9A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AE78C-774F-497A-A0FF-7BD3290A8253}" type="slidenum">
              <a:rPr lang="en-US" smtClean="0"/>
              <a:pPr/>
              <a:t>‹#›</a:t>
            </a:fld>
            <a:endParaRPr lang="en-US"/>
          </a:p>
        </p:txBody>
      </p:sp>
    </p:spTree>
    <p:extLst>
      <p:ext uri="{BB962C8B-B14F-4D97-AF65-F5344CB8AC3E}">
        <p14:creationId xmlns:p14="http://schemas.microsoft.com/office/powerpoint/2010/main" xmlns="" val="367037006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hyperlink" Target="https://www.perltutorial.org/perl-variables/" TargetMode="Externa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perl.org/" TargetMode="External"/><Relationship Id="rId2" Type="http://schemas.openxmlformats.org/officeDocument/2006/relationships/hyperlink" Target="https://www.perl.org/get.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6A3E9-38B7-49E0-B16E-BE84ACCA6B20}"/>
              </a:ext>
            </a:extLst>
          </p:cNvPr>
          <p:cNvSpPr>
            <a:spLocks noGrp="1"/>
          </p:cNvSpPr>
          <p:nvPr>
            <p:ph type="ctrTitle"/>
          </p:nvPr>
        </p:nvSpPr>
        <p:spPr>
          <a:xfrm>
            <a:off x="1524000" y="1162974"/>
            <a:ext cx="9144000" cy="3133817"/>
          </a:xfrm>
        </p:spPr>
        <p:txBody>
          <a:bodyPr/>
          <a:lstStyle/>
          <a:p>
            <a:r>
              <a:rPr lang="en-US" b="1" dirty="0"/>
              <a:t>PERL</a:t>
            </a:r>
            <a:br>
              <a:rPr lang="en-US" b="1" dirty="0"/>
            </a:br>
            <a:r>
              <a:rPr lang="en-US" b="1" dirty="0"/>
              <a:t> PROGRAMMING</a:t>
            </a:r>
            <a:endParaRPr lang="en-IN" b="1" dirty="0"/>
          </a:p>
        </p:txBody>
      </p:sp>
    </p:spTree>
    <p:extLst>
      <p:ext uri="{BB962C8B-B14F-4D97-AF65-F5344CB8AC3E}">
        <p14:creationId xmlns:p14="http://schemas.microsoft.com/office/powerpoint/2010/main" xmlns="" val="13910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D324C4-BBF7-4007-9E5D-AFD7323E53C1}"/>
              </a:ext>
            </a:extLst>
          </p:cNvPr>
          <p:cNvSpPr>
            <a:spLocks noGrp="1"/>
          </p:cNvSpPr>
          <p:nvPr>
            <p:ph idx="1"/>
          </p:nvPr>
        </p:nvSpPr>
        <p:spPr>
          <a:xfrm>
            <a:off x="838200" y="442452"/>
            <a:ext cx="10515600" cy="6184490"/>
          </a:xfrm>
        </p:spPr>
        <p:txBody>
          <a:bodyPr/>
          <a:lstStyle/>
          <a:p>
            <a:r>
              <a:rPr lang="en-US"/>
              <a:t>Step : 7 - After completing the installation open perl command line </a:t>
            </a:r>
          </a:p>
          <a:p>
            <a:pPr marL="0" indent="0">
              <a:buNone/>
            </a:pPr>
            <a:r>
              <a:rPr lang="en-US"/>
              <a:t>	         and run the command " perl -v " to check whether the perl 	         installed or not.</a:t>
            </a:r>
          </a:p>
          <a:p>
            <a:r>
              <a:rPr lang="en-US"/>
              <a:t>If perl is installed in your system, you will get the message as shown.</a:t>
            </a:r>
          </a:p>
          <a:p>
            <a:endParaRPr lang="en-IN"/>
          </a:p>
        </p:txBody>
      </p:sp>
      <p:pic>
        <p:nvPicPr>
          <p:cNvPr id="5" name="Picture 4">
            <a:extLst>
              <a:ext uri="{FF2B5EF4-FFF2-40B4-BE49-F238E27FC236}">
                <a16:creationId xmlns:a16="http://schemas.microsoft.com/office/drawing/2014/main" xmlns="" id="{6AA34E7E-A6BD-452B-9DFA-60410F9B387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9356" y="2625213"/>
            <a:ext cx="7700385" cy="3823653"/>
          </a:xfrm>
          <a:prstGeom prst="rect">
            <a:avLst/>
          </a:prstGeom>
        </p:spPr>
      </p:pic>
    </p:spTree>
    <p:extLst>
      <p:ext uri="{BB962C8B-B14F-4D97-AF65-F5344CB8AC3E}">
        <p14:creationId xmlns:p14="http://schemas.microsoft.com/office/powerpoint/2010/main" xmlns="" val="258581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Formats</a:t>
            </a:r>
          </a:p>
        </p:txBody>
      </p:sp>
      <p:sp>
        <p:nvSpPr>
          <p:cNvPr id="3" name="Subtitle 2"/>
          <p:cNvSpPr>
            <a:spLocks noGrp="1"/>
          </p:cNvSpPr>
          <p:nvPr>
            <p:ph type="subTitle" idx="1"/>
          </p:nvPr>
        </p:nvSpPr>
        <p:spPr>
          <a:xfrm>
            <a:off x="1271464" y="1000108"/>
            <a:ext cx="9721080" cy="5357850"/>
          </a:xfrm>
        </p:spPr>
        <p:txBody>
          <a:bodyPr>
            <a:normAutofit lnSpcReduction="10000"/>
          </a:bodyPr>
          <a:lstStyle/>
          <a:p>
            <a:pPr marL="342900" indent="-342900" algn="l"/>
            <a:r>
              <a:rPr lang="en-US" sz="2000" b="1" dirty="0"/>
              <a:t>Formats: </a:t>
            </a:r>
            <a:r>
              <a:rPr lang="en-US" sz="2000" dirty="0">
                <a:solidFill>
                  <a:srgbClr val="FF0000"/>
                </a:solidFill>
              </a:rPr>
              <a:t>To display output in a certain pattern, formats can be used.</a:t>
            </a:r>
          </a:p>
          <a:p>
            <a:pPr marL="342900" indent="-342900" algn="l"/>
            <a:endParaRPr lang="en-US" sz="2000" dirty="0">
              <a:solidFill>
                <a:srgbClr val="FF0000"/>
              </a:solidFill>
            </a:endParaRPr>
          </a:p>
          <a:p>
            <a:pPr marL="342900" indent="-342900" algn="l"/>
            <a:r>
              <a:rPr lang="en-US" sz="2000" dirty="0">
                <a:solidFill>
                  <a:srgbClr val="FF0000"/>
                </a:solidFill>
              </a:rPr>
              <a:t>Rules:</a:t>
            </a:r>
          </a:p>
          <a:p>
            <a:pPr marL="342900" indent="-342900" algn="l">
              <a:buAutoNum type="arabicPeriod"/>
            </a:pPr>
            <a:r>
              <a:rPr lang="en-US" sz="2000" dirty="0"/>
              <a:t>Use dot(.) to terminate.</a:t>
            </a:r>
          </a:p>
          <a:p>
            <a:pPr marL="342900" indent="-342900" algn="l">
              <a:buAutoNum type="arabicPeriod"/>
            </a:pPr>
            <a:r>
              <a:rPr lang="en-US" sz="2000" dirty="0"/>
              <a:t>Write &lt;</a:t>
            </a:r>
            <a:r>
              <a:rPr lang="en-US" sz="2000" dirty="0" err="1"/>
              <a:t>Format_Name</a:t>
            </a:r>
            <a:r>
              <a:rPr lang="en-US" sz="2000" dirty="0"/>
              <a:t>&gt;#for writing Variables to formats</a:t>
            </a:r>
          </a:p>
          <a:p>
            <a:pPr marL="342900" indent="-342900" algn="l">
              <a:buAutoNum type="arabicPeriod"/>
            </a:pPr>
            <a:r>
              <a:rPr lang="en-US" sz="2000" dirty="0"/>
              <a:t>Select(STDOUT);# Where you have to display the format</a:t>
            </a:r>
          </a:p>
          <a:p>
            <a:pPr marL="342900" indent="-342900" algn="l">
              <a:buAutoNum type="arabicPeriod"/>
            </a:pPr>
            <a:r>
              <a:rPr lang="en-US" sz="2000" dirty="0"/>
              <a:t>$~ = &lt;</a:t>
            </a:r>
            <a:r>
              <a:rPr lang="en-US" sz="2000" dirty="0" err="1"/>
              <a:t>Format_Name</a:t>
            </a:r>
            <a:r>
              <a:rPr lang="en-US" sz="2000" dirty="0"/>
              <a:t>&gt;# Invoke the </a:t>
            </a:r>
            <a:r>
              <a:rPr lang="en-US" sz="2000" dirty="0" err="1"/>
              <a:t>Format_Name</a:t>
            </a:r>
            <a:endParaRPr lang="en-US" sz="2000" dirty="0"/>
          </a:p>
          <a:p>
            <a:pPr marL="342900" indent="-342900" algn="l">
              <a:buAutoNum type="arabicPeriod"/>
            </a:pPr>
            <a:r>
              <a:rPr lang="en-US" sz="2000" dirty="0" smtClean="0"/>
              <a:t>$^ </a:t>
            </a:r>
            <a:r>
              <a:rPr lang="en-US" sz="2000" dirty="0"/>
              <a:t>=&lt;</a:t>
            </a:r>
            <a:r>
              <a:rPr lang="en-US" sz="2000" dirty="0" err="1"/>
              <a:t>Format_Name</a:t>
            </a:r>
            <a:r>
              <a:rPr lang="en-US" sz="2000" dirty="0" smtClean="0"/>
              <a:t>&gt;# Report header for each </a:t>
            </a:r>
            <a:r>
              <a:rPr lang="en-US" sz="2000" dirty="0" smtClean="0"/>
              <a:t>page</a:t>
            </a:r>
            <a:endParaRPr lang="en-US" sz="2000" dirty="0"/>
          </a:p>
          <a:p>
            <a:pPr marL="342900" indent="-342900" algn="l">
              <a:buAutoNum type="arabicPeriod"/>
            </a:pPr>
            <a:r>
              <a:rPr lang="en-US" sz="2000" dirty="0"/>
              <a:t>$% : Page numbers;</a:t>
            </a:r>
          </a:p>
          <a:p>
            <a:pPr marL="342900" indent="-342900" algn="l">
              <a:buAutoNum type="arabicPeriod"/>
            </a:pPr>
            <a:r>
              <a:rPr lang="en-US" sz="2000" dirty="0"/>
              <a:t>$= : To limit the Number of lines in each page.</a:t>
            </a:r>
          </a:p>
          <a:p>
            <a:pPr marL="342900" indent="-342900" algn="l">
              <a:buAutoNum type="arabicPeriod"/>
            </a:pPr>
            <a:endParaRPr lang="en-US" sz="2000" dirty="0"/>
          </a:p>
          <a:p>
            <a:pPr marL="342900" indent="-342900" algn="l">
              <a:buAutoNum type="arabicPeriod"/>
            </a:pPr>
            <a:endParaRPr lang="en-US" sz="1600" dirty="0"/>
          </a:p>
          <a:p>
            <a:pPr marL="342900" indent="-342900" algn="l"/>
            <a:endParaRPr lang="en-US" sz="1600" dirty="0"/>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200" b="1" dirty="0"/>
              <a:t>Formats</a:t>
            </a:r>
          </a:p>
        </p:txBody>
      </p:sp>
      <p:sp>
        <p:nvSpPr>
          <p:cNvPr id="3" name="Subtitle 2"/>
          <p:cNvSpPr>
            <a:spLocks noGrp="1"/>
          </p:cNvSpPr>
          <p:nvPr>
            <p:ph type="subTitle" idx="1"/>
          </p:nvPr>
        </p:nvSpPr>
        <p:spPr>
          <a:xfrm>
            <a:off x="1199456" y="1000108"/>
            <a:ext cx="9793088" cy="5357850"/>
          </a:xfrm>
        </p:spPr>
        <p:txBody>
          <a:bodyPr>
            <a:normAutofit fontScale="25000" lnSpcReduction="20000"/>
          </a:bodyPr>
          <a:lstStyle/>
          <a:p>
            <a:pPr marL="342900" indent="-342900" algn="l"/>
            <a:r>
              <a:rPr lang="en-US" sz="7200" b="1" dirty="0"/>
              <a:t>Display the format in STDOUT:</a:t>
            </a:r>
          </a:p>
          <a:p>
            <a:pPr marL="342900" indent="-342900" algn="l"/>
            <a:r>
              <a:rPr lang="en-US" sz="7200" dirty="0"/>
              <a:t> Code:</a:t>
            </a:r>
          </a:p>
          <a:p>
            <a:pPr marL="342900" indent="-342900" algn="l"/>
            <a:r>
              <a:rPr lang="en-US" sz="7200" dirty="0"/>
              <a:t>	#Sample Format</a:t>
            </a:r>
          </a:p>
          <a:p>
            <a:pPr marL="342900" indent="-342900" algn="l"/>
            <a:r>
              <a:rPr lang="en-US" sz="7200" dirty="0"/>
              <a:t>print "Content-type: text/html\n\n";</a:t>
            </a:r>
          </a:p>
          <a:p>
            <a:pPr marL="342900" indent="-342900" algn="l"/>
            <a:endParaRPr lang="en-US" sz="7200" dirty="0"/>
          </a:p>
          <a:p>
            <a:pPr marL="342900" indent="-342900" algn="l"/>
            <a:r>
              <a:rPr lang="en-US" sz="7200" dirty="0"/>
              <a:t>format EMPLOYEE =</a:t>
            </a:r>
          </a:p>
          <a:p>
            <a:pPr marL="342900" indent="-342900" algn="l"/>
            <a:r>
              <a:rPr lang="en-US" sz="7200" dirty="0"/>
              <a:t>=============================================</a:t>
            </a:r>
          </a:p>
          <a:p>
            <a:pPr marL="342900" indent="-342900" algn="l"/>
            <a:r>
              <a:rPr lang="en-US" sz="7200" dirty="0"/>
              <a:t>@&lt;&lt;&lt;&lt;&lt;&lt;&lt;&lt;&lt;&lt;&lt;&lt;&lt;&lt;&lt;&lt;&lt;&lt;&lt;&lt;&lt;&lt; @&lt;&lt; @#####.##</a:t>
            </a:r>
          </a:p>
          <a:p>
            <a:pPr marL="342900" indent="-342900" algn="l"/>
            <a:r>
              <a:rPr lang="en-US" sz="7200" dirty="0"/>
              <a:t>$</a:t>
            </a:r>
            <a:r>
              <a:rPr lang="en-US" sz="7200" dirty="0" err="1"/>
              <a:t>name,$age,$salary</a:t>
            </a:r>
            <a:endParaRPr lang="en-US" sz="7200" dirty="0"/>
          </a:p>
          <a:p>
            <a:pPr marL="342900" indent="-342900" algn="l"/>
            <a:r>
              <a:rPr lang="en-US" sz="7200" dirty="0"/>
              <a:t>=============================================</a:t>
            </a:r>
          </a:p>
          <a:p>
            <a:pPr marL="342900" indent="-342900" algn="l"/>
            <a:r>
              <a:rPr lang="en-US" sz="7200" dirty="0"/>
              <a:t>.</a:t>
            </a:r>
          </a:p>
          <a:p>
            <a:pPr marL="342900" indent="-342900" algn="l"/>
            <a:r>
              <a:rPr lang="en-US" sz="7200" dirty="0"/>
              <a:t>format EMPLOYEE_TOP =</a:t>
            </a:r>
          </a:p>
          <a:p>
            <a:pPr marL="342900" indent="-342900" algn="l"/>
            <a:r>
              <a:rPr lang="en-US" sz="7200" dirty="0"/>
              <a:t>==============================================</a:t>
            </a:r>
          </a:p>
          <a:p>
            <a:pPr marL="342900" indent="-342900" algn="l"/>
            <a:r>
              <a:rPr lang="en-US" sz="7200" dirty="0"/>
              <a:t>Name                    Age  Salary Page @&lt;</a:t>
            </a:r>
          </a:p>
          <a:p>
            <a:pPr marL="342900" indent="-342900" algn="l"/>
            <a:r>
              <a:rPr lang="en-US" sz="7200" dirty="0"/>
              <a:t>                                	 $% #for printing page numbers</a:t>
            </a:r>
          </a:p>
          <a:p>
            <a:pPr marL="342900" indent="-342900" algn="l"/>
            <a:r>
              <a:rPr lang="en-US" sz="7200" dirty="0"/>
              <a:t>==============================================</a:t>
            </a:r>
          </a:p>
          <a:p>
            <a:pPr marL="342900" indent="-342900" algn="l"/>
            <a:r>
              <a:rPr lang="en-US" sz="7200" dirty="0"/>
              <a:t>.</a:t>
            </a:r>
          </a:p>
          <a:p>
            <a:pPr marL="342900" indent="-342900" algn="l">
              <a:buAutoNum type="arabicPeriod"/>
            </a:pPr>
            <a:endParaRPr lang="en-US" sz="1600" dirty="0"/>
          </a:p>
          <a:p>
            <a:pPr marL="342900" indent="-342900" algn="l"/>
            <a:endParaRPr lang="en-US" sz="1600" dirty="0"/>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Formats</a:t>
            </a:r>
          </a:p>
        </p:txBody>
      </p:sp>
      <p:sp>
        <p:nvSpPr>
          <p:cNvPr id="3" name="Subtitle 2"/>
          <p:cNvSpPr>
            <a:spLocks noGrp="1"/>
          </p:cNvSpPr>
          <p:nvPr>
            <p:ph type="subTitle" idx="1"/>
          </p:nvPr>
        </p:nvSpPr>
        <p:spPr>
          <a:xfrm>
            <a:off x="1271464" y="1000108"/>
            <a:ext cx="9721080" cy="5357850"/>
          </a:xfrm>
        </p:spPr>
        <p:txBody>
          <a:bodyPr>
            <a:normAutofit fontScale="70000" lnSpcReduction="20000"/>
          </a:bodyPr>
          <a:lstStyle/>
          <a:p>
            <a:pPr marL="342900" indent="-342900" algn="l"/>
            <a:r>
              <a:rPr lang="en-US" sz="2600" dirty="0"/>
              <a:t>select(STDOUT);</a:t>
            </a:r>
          </a:p>
          <a:p>
            <a:pPr marL="342900" indent="-342900" algn="l"/>
            <a:r>
              <a:rPr lang="en-US" sz="2600" dirty="0"/>
              <a:t>$~ = EMPLOYEE;</a:t>
            </a:r>
          </a:p>
          <a:p>
            <a:pPr marL="342900" indent="-342900" algn="l"/>
            <a:r>
              <a:rPr lang="en-US" sz="2600" dirty="0"/>
              <a:t>$^ = EMPLOYEE_TOP;</a:t>
            </a:r>
          </a:p>
          <a:p>
            <a:pPr marL="342900" indent="-342900" algn="l"/>
            <a:endParaRPr lang="en-US" sz="2600" dirty="0"/>
          </a:p>
          <a:p>
            <a:pPr marL="342900" indent="-342900" algn="l"/>
            <a:r>
              <a:rPr lang="en-US" sz="2600" dirty="0"/>
              <a:t>$= = 7;#Set the no of lines per page;</a:t>
            </a:r>
          </a:p>
          <a:p>
            <a:pPr marL="342900" indent="-342900" algn="l"/>
            <a:endParaRPr lang="en-US" sz="2600" dirty="0"/>
          </a:p>
          <a:p>
            <a:pPr marL="342900" indent="-342900" algn="l"/>
            <a:r>
              <a:rPr lang="en-US" sz="2600" dirty="0"/>
              <a:t>@n = ("Kalyan", "Vinay", "Roshini");</a:t>
            </a:r>
          </a:p>
          <a:p>
            <a:pPr marL="342900" indent="-342900" algn="l"/>
            <a:r>
              <a:rPr lang="en-US" sz="2600" dirty="0"/>
              <a:t>@a  = (20,30, 40);</a:t>
            </a:r>
          </a:p>
          <a:p>
            <a:pPr marL="342900" indent="-342900" algn="l"/>
            <a:r>
              <a:rPr lang="en-US" sz="2600" dirty="0"/>
              <a:t>@s = (2000.00, 2500.00, 4000.000);</a:t>
            </a:r>
          </a:p>
          <a:p>
            <a:pPr marL="342900" indent="-342900" algn="l"/>
            <a:r>
              <a:rPr lang="en-US" sz="2600" dirty="0"/>
              <a:t>$</a:t>
            </a:r>
            <a:r>
              <a:rPr lang="en-US" sz="2600" dirty="0" err="1"/>
              <a:t>i</a:t>
            </a:r>
            <a:r>
              <a:rPr lang="en-US" sz="2600" dirty="0"/>
              <a:t> = 0;</a:t>
            </a:r>
          </a:p>
          <a:p>
            <a:pPr marL="342900" indent="-342900" algn="l"/>
            <a:r>
              <a:rPr lang="en-US" sz="2600" dirty="0"/>
              <a:t>foreach $name(@n) {</a:t>
            </a:r>
          </a:p>
          <a:p>
            <a:pPr marL="342900" indent="-342900" algn="l"/>
            <a:r>
              <a:rPr lang="en-US" sz="2600" dirty="0"/>
              <a:t>   $age = $a[$</a:t>
            </a:r>
            <a:r>
              <a:rPr lang="en-US" sz="2600" dirty="0" err="1"/>
              <a:t>i</a:t>
            </a:r>
            <a:r>
              <a:rPr lang="en-US" sz="2600" dirty="0"/>
              <a:t>];</a:t>
            </a:r>
          </a:p>
          <a:p>
            <a:pPr marL="342900" indent="-342900" algn="l"/>
            <a:r>
              <a:rPr lang="en-US" sz="2600" dirty="0"/>
              <a:t>   $salary = $s[$</a:t>
            </a:r>
            <a:r>
              <a:rPr lang="en-US" sz="2600" dirty="0" err="1"/>
              <a:t>i</a:t>
            </a:r>
            <a:r>
              <a:rPr lang="en-US" sz="2600" dirty="0"/>
              <a:t>++];</a:t>
            </a:r>
          </a:p>
          <a:p>
            <a:pPr marL="342900" indent="-342900" algn="l"/>
            <a:r>
              <a:rPr lang="en-US" sz="2600" dirty="0"/>
              <a:t>   write ;</a:t>
            </a:r>
          </a:p>
          <a:p>
            <a:pPr marL="342900" indent="-342900" algn="l"/>
            <a:r>
              <a:rPr lang="en-US" sz="2600" dirty="0"/>
              <a:t>}</a:t>
            </a:r>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Formats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pic>
        <p:nvPicPr>
          <p:cNvPr id="1026" name="Picture 2" descr="C:\Users\dell\OneDrive\Pictures\Screenshots\Screenshot (345).png"/>
          <p:cNvPicPr>
            <a:picLocks noChangeAspect="1" noChangeArrowheads="1"/>
          </p:cNvPicPr>
          <p:nvPr/>
        </p:nvPicPr>
        <p:blipFill>
          <a:blip r:embed="rId2"/>
          <a:srcRect/>
          <a:stretch>
            <a:fillRect/>
          </a:stretch>
        </p:blipFill>
        <p:spPr bwMode="auto">
          <a:xfrm>
            <a:off x="617538" y="1196752"/>
            <a:ext cx="10955337" cy="4332511"/>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Formats</a:t>
            </a:r>
          </a:p>
        </p:txBody>
      </p:sp>
      <p:sp>
        <p:nvSpPr>
          <p:cNvPr id="3" name="Subtitle 2"/>
          <p:cNvSpPr>
            <a:spLocks noGrp="1"/>
          </p:cNvSpPr>
          <p:nvPr>
            <p:ph type="subTitle" idx="1"/>
          </p:nvPr>
        </p:nvSpPr>
        <p:spPr>
          <a:xfrm>
            <a:off x="1271464" y="1000108"/>
            <a:ext cx="9721080" cy="5357850"/>
          </a:xfrm>
        </p:spPr>
        <p:txBody>
          <a:bodyPr>
            <a:normAutofit fontScale="25000" lnSpcReduction="20000"/>
          </a:bodyPr>
          <a:lstStyle/>
          <a:p>
            <a:pPr marL="342900" indent="-342900" algn="l"/>
            <a:r>
              <a:rPr lang="en-US" sz="7200" b="1" dirty="0"/>
              <a:t>Display the format in File:</a:t>
            </a:r>
          </a:p>
          <a:p>
            <a:pPr marL="342900" indent="-342900" algn="l"/>
            <a:r>
              <a:rPr lang="en-US" sz="7200" dirty="0"/>
              <a:t> Code:</a:t>
            </a:r>
          </a:p>
          <a:p>
            <a:pPr marL="342900" indent="-342900" algn="l"/>
            <a:r>
              <a:rPr lang="en-US" sz="7200" dirty="0"/>
              <a:t>	#Sample Format</a:t>
            </a:r>
          </a:p>
          <a:p>
            <a:pPr marL="342900" indent="-342900" algn="l"/>
            <a:r>
              <a:rPr lang="en-US" sz="7200" dirty="0"/>
              <a:t>print "Content-type: text/html\n\n";</a:t>
            </a:r>
          </a:p>
          <a:p>
            <a:pPr marL="342900" indent="-342900" algn="l"/>
            <a:endParaRPr lang="en-US" sz="7200" dirty="0"/>
          </a:p>
          <a:p>
            <a:pPr marL="342900" indent="-342900" algn="l"/>
            <a:r>
              <a:rPr lang="en-US" sz="7200" dirty="0"/>
              <a:t>format EMPLOYEE =</a:t>
            </a:r>
          </a:p>
          <a:p>
            <a:pPr marL="342900" indent="-342900" algn="l"/>
            <a:r>
              <a:rPr lang="en-US" sz="7200" dirty="0"/>
              <a:t>=============================================</a:t>
            </a:r>
          </a:p>
          <a:p>
            <a:pPr marL="342900" indent="-342900" algn="l"/>
            <a:r>
              <a:rPr lang="en-US" sz="7200" dirty="0"/>
              <a:t>@&lt;&lt;&lt;&lt;&lt;&lt;&lt;&lt;&lt;&lt;&lt;&lt;&lt;&lt;&lt;&lt;&lt;&lt;&lt;&lt;&lt;&lt; @&lt;&lt; @#####.##</a:t>
            </a:r>
          </a:p>
          <a:p>
            <a:pPr marL="342900" indent="-342900" algn="l"/>
            <a:r>
              <a:rPr lang="en-US" sz="7200" dirty="0"/>
              <a:t>$name, $age, $salary</a:t>
            </a:r>
          </a:p>
          <a:p>
            <a:pPr marL="342900" indent="-342900" algn="l"/>
            <a:r>
              <a:rPr lang="en-US" sz="7200" dirty="0"/>
              <a:t>=============================================</a:t>
            </a:r>
          </a:p>
          <a:p>
            <a:pPr marL="342900" indent="-342900" algn="l"/>
            <a:r>
              <a:rPr lang="en-US" sz="7200" dirty="0"/>
              <a:t>.</a:t>
            </a:r>
          </a:p>
          <a:p>
            <a:pPr marL="342900" indent="-342900" algn="l"/>
            <a:r>
              <a:rPr lang="en-US" sz="7200" dirty="0"/>
              <a:t>format EMPLOYEE_TOP =</a:t>
            </a:r>
          </a:p>
          <a:p>
            <a:pPr marL="342900" indent="-342900" algn="l"/>
            <a:r>
              <a:rPr lang="en-US" sz="7200" dirty="0"/>
              <a:t>==============================================</a:t>
            </a:r>
          </a:p>
          <a:p>
            <a:pPr marL="342900" indent="-342900" algn="l"/>
            <a:r>
              <a:rPr lang="en-US" sz="7200" dirty="0"/>
              <a:t>Name                    Age  Salary Page @&lt;</a:t>
            </a:r>
          </a:p>
          <a:p>
            <a:pPr marL="342900" indent="-342900" algn="l"/>
            <a:r>
              <a:rPr lang="en-US" sz="7200" dirty="0"/>
              <a:t>                                	 $% #for printing page numbers</a:t>
            </a:r>
          </a:p>
          <a:p>
            <a:pPr marL="342900" indent="-342900" algn="l"/>
            <a:r>
              <a:rPr lang="en-US" sz="7200" dirty="0"/>
              <a:t>==============================================</a:t>
            </a:r>
          </a:p>
          <a:p>
            <a:pPr marL="342900" indent="-342900" algn="l"/>
            <a:r>
              <a:rPr lang="en-US" sz="7200" dirty="0"/>
              <a:t>.</a:t>
            </a:r>
          </a:p>
          <a:p>
            <a:pPr marL="342900" indent="-342900" algn="l">
              <a:buAutoNum type="arabicPeriod"/>
            </a:pPr>
            <a:endParaRPr lang="en-US" sz="1600" dirty="0"/>
          </a:p>
          <a:p>
            <a:pPr marL="342900" indent="-342900" algn="l"/>
            <a:endParaRPr lang="en-US" sz="1600" dirty="0"/>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Formats</a:t>
            </a:r>
          </a:p>
        </p:txBody>
      </p:sp>
      <p:sp>
        <p:nvSpPr>
          <p:cNvPr id="3" name="Subtitle 2"/>
          <p:cNvSpPr>
            <a:spLocks noGrp="1"/>
          </p:cNvSpPr>
          <p:nvPr>
            <p:ph type="subTitle" idx="1"/>
          </p:nvPr>
        </p:nvSpPr>
        <p:spPr>
          <a:xfrm>
            <a:off x="1271464" y="1000108"/>
            <a:ext cx="9721080" cy="5357850"/>
          </a:xfrm>
        </p:spPr>
        <p:txBody>
          <a:bodyPr>
            <a:normAutofit fontScale="70000" lnSpcReduction="20000"/>
          </a:bodyPr>
          <a:lstStyle/>
          <a:p>
            <a:pPr marL="342900" indent="-342900" algn="l"/>
            <a:r>
              <a:rPr lang="en-US" sz="2600" dirty="0"/>
              <a:t>open(FILE,"&gt;Text_file2.txt");</a:t>
            </a:r>
          </a:p>
          <a:p>
            <a:pPr marL="342900" indent="-342900" algn="l"/>
            <a:r>
              <a:rPr lang="en-US" sz="2600" dirty="0"/>
              <a:t>select(FILE);</a:t>
            </a:r>
          </a:p>
          <a:p>
            <a:pPr marL="342900" indent="-342900" algn="l"/>
            <a:r>
              <a:rPr lang="en-US" sz="2600" dirty="0"/>
              <a:t>$~ = EMPLOYEE;</a:t>
            </a:r>
          </a:p>
          <a:p>
            <a:pPr marL="342900" indent="-342900" algn="l"/>
            <a:r>
              <a:rPr lang="en-US" sz="2600" dirty="0"/>
              <a:t>$^ = EMPLOYEE_TOP;</a:t>
            </a:r>
          </a:p>
          <a:p>
            <a:pPr marL="342900" indent="-342900" algn="l"/>
            <a:r>
              <a:rPr lang="en-US" sz="2600" dirty="0"/>
              <a:t>$= = 7;		#Set the no of lines per page;</a:t>
            </a:r>
          </a:p>
          <a:p>
            <a:pPr marL="342900" indent="-342900" algn="l"/>
            <a:r>
              <a:rPr lang="en-US" sz="2600" dirty="0"/>
              <a:t>@n = ("Kalyan", "Vinay", "Roshini");</a:t>
            </a:r>
          </a:p>
          <a:p>
            <a:pPr marL="342900" indent="-342900" algn="l"/>
            <a:r>
              <a:rPr lang="en-US" sz="2600" dirty="0"/>
              <a:t>@a  = (21,22,22);</a:t>
            </a:r>
          </a:p>
          <a:p>
            <a:pPr marL="342900" indent="-342900" algn="l"/>
            <a:r>
              <a:rPr lang="en-US" sz="2600" dirty="0"/>
              <a:t>@s = (2000.00, 2500.00, 4000.000);</a:t>
            </a:r>
          </a:p>
          <a:p>
            <a:pPr marL="342900" indent="-342900" algn="l"/>
            <a:r>
              <a:rPr lang="en-US" sz="2600" dirty="0"/>
              <a:t>$</a:t>
            </a:r>
            <a:r>
              <a:rPr lang="en-US" sz="2600" dirty="0" err="1"/>
              <a:t>i</a:t>
            </a:r>
            <a:r>
              <a:rPr lang="en-US" sz="2600" dirty="0"/>
              <a:t> = 0;</a:t>
            </a:r>
          </a:p>
          <a:p>
            <a:pPr marL="342900" indent="-342900" algn="l"/>
            <a:r>
              <a:rPr lang="en-US" sz="2600" dirty="0"/>
              <a:t>foreach $name(@n) {</a:t>
            </a:r>
          </a:p>
          <a:p>
            <a:pPr marL="342900" indent="-342900" algn="l"/>
            <a:r>
              <a:rPr lang="en-US" sz="2600" dirty="0"/>
              <a:t>   $age = $a[$</a:t>
            </a:r>
            <a:r>
              <a:rPr lang="en-US" sz="2600" dirty="0" err="1"/>
              <a:t>i</a:t>
            </a:r>
            <a:r>
              <a:rPr lang="en-US" sz="2600" dirty="0"/>
              <a:t>];</a:t>
            </a:r>
          </a:p>
          <a:p>
            <a:pPr marL="342900" indent="-342900" algn="l"/>
            <a:r>
              <a:rPr lang="en-US" sz="2600" dirty="0"/>
              <a:t>   $salary = $s[$</a:t>
            </a:r>
            <a:r>
              <a:rPr lang="en-US" sz="2600" dirty="0" err="1"/>
              <a:t>i</a:t>
            </a:r>
            <a:r>
              <a:rPr lang="en-US" sz="2600" dirty="0"/>
              <a:t>++];</a:t>
            </a:r>
          </a:p>
          <a:p>
            <a:pPr marL="342900" indent="-342900" algn="l"/>
            <a:r>
              <a:rPr lang="en-US" sz="2600" dirty="0"/>
              <a:t>   write ;</a:t>
            </a:r>
          </a:p>
          <a:p>
            <a:pPr marL="342900" indent="-342900" algn="l"/>
            <a:r>
              <a:rPr lang="en-US" sz="2600" dirty="0"/>
              <a:t>}</a:t>
            </a:r>
          </a:p>
          <a:p>
            <a:pPr marL="342900" indent="-342900" algn="l"/>
            <a:r>
              <a:rPr lang="en-US" sz="2600" dirty="0"/>
              <a:t>Close(FILE);</a:t>
            </a:r>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IN" sz="3600" b="1" dirty="0"/>
              <a:t>File I/O</a:t>
            </a:r>
            <a:endParaRPr lang="en-US" sz="3600" b="1" dirty="0"/>
          </a:p>
        </p:txBody>
      </p:sp>
      <p:sp>
        <p:nvSpPr>
          <p:cNvPr id="3" name="Subtitle 2"/>
          <p:cNvSpPr>
            <a:spLocks noGrp="1"/>
          </p:cNvSpPr>
          <p:nvPr>
            <p:ph type="subTitle" idx="1"/>
          </p:nvPr>
        </p:nvSpPr>
        <p:spPr>
          <a:xfrm>
            <a:off x="1199456" y="1000108"/>
            <a:ext cx="9793088" cy="5357850"/>
          </a:xfrm>
        </p:spPr>
        <p:txBody>
          <a:bodyPr>
            <a:normAutofit/>
          </a:bodyPr>
          <a:lstStyle/>
          <a:p>
            <a:pPr marL="342900" indent="-342900" algn="l"/>
            <a:r>
              <a:rPr lang="en-US" sz="2000" b="1" dirty="0"/>
              <a:t>Perl </a:t>
            </a:r>
            <a:r>
              <a:rPr lang="en-US" sz="2000" b="1" dirty="0" err="1"/>
              <a:t>filehandle</a:t>
            </a:r>
            <a:r>
              <a:rPr lang="en-US" sz="2000" b="1" dirty="0"/>
              <a:t>:</a:t>
            </a:r>
          </a:p>
          <a:p>
            <a:pPr marL="342900" indent="-342900" algn="l">
              <a:buAutoNum type="arabicPeriod"/>
            </a:pPr>
            <a:r>
              <a:rPr lang="en-US" sz="2000" dirty="0"/>
              <a:t>A </a:t>
            </a:r>
            <a:r>
              <a:rPr lang="en-US" sz="2000" dirty="0" err="1"/>
              <a:t>filehandle</a:t>
            </a:r>
            <a:r>
              <a:rPr lang="en-US" sz="2000" dirty="0"/>
              <a:t> is a </a:t>
            </a:r>
            <a:r>
              <a:rPr lang="en-US" sz="2000" dirty="0">
                <a:hlinkClick r:id="rId2" tooltip="Perl Variable"/>
              </a:rPr>
              <a:t>variable</a:t>
            </a:r>
            <a:r>
              <a:rPr lang="en-US" sz="2000" dirty="0"/>
              <a:t> that associates with a file. Through a </a:t>
            </a:r>
            <a:r>
              <a:rPr lang="en-US" sz="2000" dirty="0" err="1"/>
              <a:t>filehandle</a:t>
            </a:r>
            <a:r>
              <a:rPr lang="en-US" sz="2000" dirty="0"/>
              <a:t> variable, you can read from the file or write to the file depending on how you open the file.</a:t>
            </a:r>
          </a:p>
          <a:p>
            <a:pPr marL="342900" indent="-342900" algn="l"/>
            <a:endParaRPr lang="en-US" sz="2000" b="1" dirty="0"/>
          </a:p>
          <a:p>
            <a:pPr marL="342900" indent="-342900" algn="l"/>
            <a:r>
              <a:rPr lang="en-US" sz="2000" b="1" dirty="0"/>
              <a:t>Perl open file function:</a:t>
            </a:r>
          </a:p>
          <a:p>
            <a:pPr marL="342900" indent="-342900" algn="l"/>
            <a:r>
              <a:rPr lang="en-US" sz="2000" dirty="0"/>
              <a:t>Syntax:</a:t>
            </a:r>
          </a:p>
          <a:p>
            <a:pPr marL="342900" indent="-342900" algn="l"/>
            <a:r>
              <a:rPr lang="en-US" sz="2000" dirty="0"/>
              <a:t>		open(</a:t>
            </a:r>
            <a:r>
              <a:rPr lang="en-US" sz="2000" dirty="0" err="1"/>
              <a:t>filehandle,mode,filename</a:t>
            </a:r>
            <a:r>
              <a:rPr lang="en-US" sz="2000" dirty="0"/>
              <a:t>);</a:t>
            </a:r>
            <a:endParaRPr lang="en-US" sz="2000" b="1" dirty="0"/>
          </a:p>
          <a:p>
            <a:pPr marL="342900" indent="-342900" algn="l"/>
            <a:r>
              <a:rPr lang="en-US" sz="2000" b="1" dirty="0"/>
              <a:t>		-&gt;</a:t>
            </a:r>
            <a:r>
              <a:rPr lang="en-US" sz="2000" dirty="0" err="1"/>
              <a:t>Filehandle</a:t>
            </a:r>
            <a:r>
              <a:rPr lang="en-US" sz="2000" dirty="0"/>
              <a:t> that associates with the file</a:t>
            </a:r>
          </a:p>
          <a:p>
            <a:pPr marL="342900" indent="-342900" algn="l"/>
            <a:r>
              <a:rPr lang="en-US" sz="2000" dirty="0"/>
              <a:t>		-&gt;Mode: you can open a file for reading, writing or appending.</a:t>
            </a:r>
          </a:p>
          <a:p>
            <a:pPr marL="342900" indent="-342900" algn="l"/>
            <a:r>
              <a:rPr lang="en-US" sz="1600" dirty="0"/>
              <a:t>		</a:t>
            </a:r>
            <a:r>
              <a:rPr lang="en-US" sz="2000" dirty="0"/>
              <a:t>-&gt;Filename: the path to the file that is being opened</a:t>
            </a:r>
            <a:r>
              <a:rPr lang="en-US" sz="1600" dirty="0"/>
              <a:t>.</a:t>
            </a:r>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xmlns="" val="3158128713"/>
              </p:ext>
            </p:extLst>
          </p:nvPr>
        </p:nvGraphicFramePr>
        <p:xfrm>
          <a:off x="1991544" y="4917228"/>
          <a:ext cx="7525048" cy="1512168"/>
        </p:xfrm>
        <a:graphic>
          <a:graphicData uri="http://schemas.openxmlformats.org/drawingml/2006/table">
            <a:tbl>
              <a:tblPr firstRow="1" bandRow="1">
                <a:tableStyleId>{5C22544A-7EE6-4342-B048-85BDC9FD1C3A}</a:tableStyleId>
              </a:tblPr>
              <a:tblGrid>
                <a:gridCol w="3762524">
                  <a:extLst>
                    <a:ext uri="{9D8B030D-6E8A-4147-A177-3AD203B41FA5}">
                      <a16:colId xmlns:a16="http://schemas.microsoft.com/office/drawing/2014/main" xmlns="" val="20000"/>
                    </a:ext>
                  </a:extLst>
                </a:gridCol>
                <a:gridCol w="3762524">
                  <a:extLst>
                    <a:ext uri="{9D8B030D-6E8A-4147-A177-3AD203B41FA5}">
                      <a16:colId xmlns:a16="http://schemas.microsoft.com/office/drawing/2014/main" xmlns="" val="20001"/>
                    </a:ext>
                  </a:extLst>
                </a:gridCol>
              </a:tblGrid>
              <a:tr h="504056">
                <a:tc>
                  <a:txBody>
                    <a:bodyPr/>
                    <a:lstStyle/>
                    <a:p>
                      <a:r>
                        <a:rPr lang="en-IN" dirty="0"/>
                        <a:t>Read</a:t>
                      </a:r>
                    </a:p>
                  </a:txBody>
                  <a:tcPr/>
                </a:tc>
                <a:tc>
                  <a:txBody>
                    <a:bodyPr/>
                    <a:lstStyle/>
                    <a:p>
                      <a:r>
                        <a:rPr lang="en-IN" dirty="0"/>
                        <a:t>&lt;</a:t>
                      </a:r>
                      <a:endParaRPr lang="en-US" dirty="0"/>
                    </a:p>
                  </a:txBody>
                  <a:tcPr/>
                </a:tc>
                <a:extLst>
                  <a:ext uri="{0D108BD9-81ED-4DB2-BD59-A6C34878D82A}">
                    <a16:rowId xmlns:a16="http://schemas.microsoft.com/office/drawing/2014/main" xmlns="" val="10000"/>
                  </a:ext>
                </a:extLst>
              </a:tr>
              <a:tr h="504056">
                <a:tc>
                  <a:txBody>
                    <a:bodyPr/>
                    <a:lstStyle/>
                    <a:p>
                      <a:r>
                        <a:rPr lang="en-IN" dirty="0"/>
                        <a:t>Write</a:t>
                      </a:r>
                      <a:endParaRPr lang="en-US" dirty="0"/>
                    </a:p>
                  </a:txBody>
                  <a:tcPr/>
                </a:tc>
                <a:tc>
                  <a:txBody>
                    <a:bodyPr/>
                    <a:lstStyle/>
                    <a:p>
                      <a:r>
                        <a:rPr lang="en-IN" dirty="0"/>
                        <a:t>&gt;</a:t>
                      </a:r>
                      <a:endParaRPr lang="en-US" dirty="0"/>
                    </a:p>
                  </a:txBody>
                  <a:tcPr/>
                </a:tc>
                <a:extLst>
                  <a:ext uri="{0D108BD9-81ED-4DB2-BD59-A6C34878D82A}">
                    <a16:rowId xmlns:a16="http://schemas.microsoft.com/office/drawing/2014/main" xmlns="" val="10001"/>
                  </a:ext>
                </a:extLst>
              </a:tr>
              <a:tr h="504056">
                <a:tc>
                  <a:txBody>
                    <a:bodyPr/>
                    <a:lstStyle/>
                    <a:p>
                      <a:r>
                        <a:rPr lang="en-IN"/>
                        <a:t>Append</a:t>
                      </a:r>
                      <a:endParaRPr lang="en-US"/>
                    </a:p>
                  </a:txBody>
                  <a:tcPr/>
                </a:tc>
                <a:tc>
                  <a:txBody>
                    <a:bodyPr/>
                    <a:lstStyle/>
                    <a:p>
                      <a:r>
                        <a:rPr lang="en-IN" dirty="0"/>
                        <a:t>&gt;&gt;</a:t>
                      </a:r>
                      <a:endParaRPr lang="en-US" dirty="0"/>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58019"/>
            <a:ext cx="9721080" cy="642942"/>
          </a:xfrm>
        </p:spPr>
        <p:txBody>
          <a:bodyPr>
            <a:normAutofit/>
          </a:bodyPr>
          <a:lstStyle/>
          <a:p>
            <a:r>
              <a:rPr lang="en-US" sz="3600" b="1" dirty="0"/>
              <a:t>File I/O</a:t>
            </a:r>
          </a:p>
        </p:txBody>
      </p:sp>
      <p:sp>
        <p:nvSpPr>
          <p:cNvPr id="3" name="Subtitle 2"/>
          <p:cNvSpPr>
            <a:spLocks noGrp="1"/>
          </p:cNvSpPr>
          <p:nvPr>
            <p:ph type="subTitle" idx="1"/>
          </p:nvPr>
        </p:nvSpPr>
        <p:spPr>
          <a:xfrm>
            <a:off x="1127448" y="1000108"/>
            <a:ext cx="9937104" cy="5357850"/>
          </a:xfrm>
        </p:spPr>
        <p:txBody>
          <a:bodyPr>
            <a:normAutofit fontScale="85000" lnSpcReduction="10000"/>
          </a:bodyPr>
          <a:lstStyle/>
          <a:p>
            <a:pPr marL="342900" indent="-342900" algn="l"/>
            <a:r>
              <a:rPr lang="en-US" sz="3300" b="1" dirty="0"/>
              <a:t>Closing the files:</a:t>
            </a:r>
          </a:p>
          <a:p>
            <a:pPr marL="342900" indent="-342900" algn="l">
              <a:buAutoNum type="arabicPeriod"/>
            </a:pPr>
            <a:r>
              <a:rPr lang="en-US" sz="3300" dirty="0"/>
              <a:t>After processing the file such as reading or writing, you should always close it explicitly by using the close() function. </a:t>
            </a:r>
          </a:p>
          <a:p>
            <a:pPr marL="342900" indent="-342900" algn="l">
              <a:buAutoNum type="arabicPeriod"/>
            </a:pPr>
            <a:endParaRPr lang="en-US" sz="3300" dirty="0"/>
          </a:p>
          <a:p>
            <a:pPr marL="342900" indent="-342900" algn="l">
              <a:buAutoNum type="arabicPeriod"/>
            </a:pPr>
            <a:r>
              <a:rPr lang="en-US" sz="3300" dirty="0"/>
              <a:t>If you don’t, Perl will automatically close the file for you, however, it is not a good programming practice.</a:t>
            </a:r>
          </a:p>
          <a:p>
            <a:pPr marL="342900" indent="-342900" algn="l"/>
            <a:r>
              <a:rPr lang="en-IN" sz="3300" b="1" dirty="0"/>
              <a:t>Code:	</a:t>
            </a:r>
          </a:p>
          <a:p>
            <a:pPr marL="342900" indent="-342900" algn="l"/>
            <a:r>
              <a:rPr lang="en-IN" sz="3300" b="1" dirty="0"/>
              <a:t>		</a:t>
            </a:r>
            <a:r>
              <a:rPr lang="en-US" sz="3300" dirty="0"/>
              <a:t>open(R,“&lt;Hello.txt") or die "Could not open the Hello.txt, $!";</a:t>
            </a:r>
          </a:p>
          <a:p>
            <a:pPr marL="342900" indent="-342900" algn="l"/>
            <a:r>
              <a:rPr lang="en-US" sz="3300" dirty="0"/>
              <a:t>		print ("Data in file is:".&lt;R&gt;);# One line at a time.</a:t>
            </a:r>
          </a:p>
          <a:p>
            <a:pPr marL="342900" indent="-342900" algn="l"/>
            <a:r>
              <a:rPr lang="en-IN" sz="3300" dirty="0"/>
              <a:t>		close(R);</a:t>
            </a:r>
            <a:endParaRPr lang="en-US" sz="3300" dirty="0"/>
          </a:p>
          <a:p>
            <a:pPr marL="342900" indent="-342900" algn="l"/>
            <a:r>
              <a:rPr lang="en-IN" sz="3300" dirty="0"/>
              <a:t>				Or</a:t>
            </a:r>
          </a:p>
          <a:p>
            <a:pPr marL="342900" indent="-342900" algn="l"/>
            <a:r>
              <a:rPr lang="en-IN" sz="3300" dirty="0"/>
              <a:t>		</a:t>
            </a:r>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5EACF8-C94C-4544-95EE-18CF2098D4A8}"/>
              </a:ext>
            </a:extLst>
          </p:cNvPr>
          <p:cNvSpPr>
            <a:spLocks noGrp="1"/>
          </p:cNvSpPr>
          <p:nvPr>
            <p:ph idx="1"/>
          </p:nvPr>
        </p:nvSpPr>
        <p:spPr>
          <a:xfrm>
            <a:off x="838200" y="692696"/>
            <a:ext cx="10515600" cy="5844307"/>
          </a:xfrm>
        </p:spPr>
        <p:txBody>
          <a:bodyPr/>
          <a:lstStyle/>
          <a:p>
            <a:pPr marL="0" indent="0" algn="l">
              <a:buNone/>
            </a:pPr>
            <a:r>
              <a:rPr lang="en-US" sz="2800" dirty="0"/>
              <a:t>		</a:t>
            </a:r>
            <a:r>
              <a:rPr lang="en-US" sz="2400" dirty="0"/>
              <a:t>open(DATA, "&lt;file.txt") or die "Couldn't open file file.txt, $!"; </a:t>
            </a:r>
          </a:p>
          <a:p>
            <a:pPr marL="0" indent="0" algn="l">
              <a:buNone/>
            </a:pPr>
            <a:r>
              <a:rPr lang="en-US" sz="2400" dirty="0"/>
              <a:t>		while(&lt;DATA&gt;) </a:t>
            </a:r>
          </a:p>
          <a:p>
            <a:pPr marL="0" indent="0" algn="l">
              <a:buNone/>
            </a:pPr>
            <a:r>
              <a:rPr lang="en-US" sz="2400" dirty="0"/>
              <a:t>		{ </a:t>
            </a:r>
          </a:p>
          <a:p>
            <a:pPr marL="0" indent="0" algn="l">
              <a:buNone/>
            </a:pPr>
            <a:r>
              <a:rPr lang="en-US" sz="2400" dirty="0"/>
              <a:t>			print "$_"; </a:t>
            </a:r>
          </a:p>
          <a:p>
            <a:pPr marL="0" indent="0" algn="l">
              <a:buNone/>
            </a:pPr>
            <a:r>
              <a:rPr lang="en-US" sz="2400" dirty="0"/>
              <a:t>		}</a:t>
            </a:r>
          </a:p>
          <a:p>
            <a:pPr marL="0" indent="0" algn="l">
              <a:buNone/>
            </a:pPr>
            <a:r>
              <a:rPr lang="en-US" sz="2400" dirty="0"/>
              <a:t>				Or</a:t>
            </a:r>
          </a:p>
          <a:p>
            <a:pPr marL="0" indent="0" algn="l">
              <a:buNone/>
            </a:pPr>
            <a:r>
              <a:rPr lang="en-US" sz="2400" dirty="0"/>
              <a:t>		open(DATA,"&lt;import.txt") or die "Can't open data"; 	</a:t>
            </a:r>
          </a:p>
          <a:p>
            <a:pPr marL="0" indent="0" algn="l">
              <a:buNone/>
            </a:pPr>
            <a:r>
              <a:rPr lang="en-US" sz="2400" dirty="0"/>
              <a:t>		@lines = &lt;DATA&gt;; </a:t>
            </a:r>
          </a:p>
          <a:p>
            <a:pPr marL="0" indent="0" algn="l">
              <a:buNone/>
            </a:pPr>
            <a:r>
              <a:rPr lang="en-US" sz="2400" dirty="0"/>
              <a:t>		print “@lines”;</a:t>
            </a:r>
          </a:p>
          <a:p>
            <a:pPr marL="0" indent="0" algn="l">
              <a:buNone/>
            </a:pPr>
            <a:r>
              <a:rPr lang="en-US" sz="2400" dirty="0"/>
              <a:t>		close(DATA);</a:t>
            </a:r>
          </a:p>
          <a:p>
            <a:pPr marL="0" indent="0">
              <a:buNone/>
            </a:pPr>
            <a:endParaRPr lang="en-IN" dirty="0"/>
          </a:p>
        </p:txBody>
      </p:sp>
    </p:spTree>
    <p:extLst>
      <p:ext uri="{BB962C8B-B14F-4D97-AF65-F5344CB8AC3E}">
        <p14:creationId xmlns:p14="http://schemas.microsoft.com/office/powerpoint/2010/main" xmlns="" val="34320622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600" b="1" dirty="0"/>
              <a:t>File I/O</a:t>
            </a:r>
          </a:p>
        </p:txBody>
      </p:sp>
      <p:sp>
        <p:nvSpPr>
          <p:cNvPr id="3" name="Subtitle 2"/>
          <p:cNvSpPr>
            <a:spLocks noGrp="1"/>
          </p:cNvSpPr>
          <p:nvPr>
            <p:ph type="subTitle" idx="1"/>
          </p:nvPr>
        </p:nvSpPr>
        <p:spPr>
          <a:xfrm>
            <a:off x="1199456" y="1000108"/>
            <a:ext cx="9793088" cy="5357850"/>
          </a:xfrm>
        </p:spPr>
        <p:txBody>
          <a:bodyPr>
            <a:normAutofit/>
          </a:bodyPr>
          <a:lstStyle/>
          <a:p>
            <a:pPr marL="342900" indent="-342900" algn="l"/>
            <a:r>
              <a:rPr lang="en-US" sz="1600" dirty="0"/>
              <a:t>		</a:t>
            </a:r>
          </a:p>
          <a:p>
            <a:pPr marL="342900" indent="-342900" algn="l"/>
            <a:r>
              <a:rPr lang="en-IN" sz="1600" b="1" dirty="0"/>
              <a:t>Reading and Writing operations:</a:t>
            </a:r>
          </a:p>
          <a:p>
            <a:pPr marL="342900" indent="-342900" algn="l"/>
            <a:r>
              <a:rPr lang="en-US" sz="1600" dirty="0"/>
              <a:t># Opening File Hello.txt in Read mode</a:t>
            </a:r>
          </a:p>
          <a:p>
            <a:pPr marL="342900" indent="-342900" algn="l"/>
            <a:r>
              <a:rPr lang="en-US" sz="1600" b="1" dirty="0"/>
              <a:t>	open(r, "&lt;", "Hello.txt");</a:t>
            </a:r>
          </a:p>
          <a:p>
            <a:pPr marL="342900" indent="-342900" algn="l"/>
            <a:r>
              <a:rPr lang="en-US" sz="1600" dirty="0"/>
              <a:t># Printing the existing content of the file</a:t>
            </a:r>
          </a:p>
          <a:p>
            <a:pPr marL="342900" indent="-342900" algn="l"/>
            <a:r>
              <a:rPr lang="en-US" sz="1600" b="1" dirty="0"/>
              <a:t>	print("Existing Content of Hello.txt: " . &lt;r&gt;);</a:t>
            </a:r>
          </a:p>
          <a:p>
            <a:pPr marL="342900" indent="-342900" algn="l"/>
            <a:r>
              <a:rPr lang="en-US" sz="1600" dirty="0"/>
              <a:t># Opening File in Write mode</a:t>
            </a:r>
          </a:p>
          <a:p>
            <a:pPr marL="342900" indent="-342900" algn="l"/>
            <a:r>
              <a:rPr lang="en-US" sz="1600" b="1" dirty="0"/>
              <a:t>	open(w, "&gt;&gt;", "Hello.txt");</a:t>
            </a:r>
          </a:p>
          <a:p>
            <a:pPr marL="342900" indent="-342900" algn="l"/>
            <a:r>
              <a:rPr lang="en-US" sz="1600" dirty="0"/>
              <a:t># Set r to the End of Hello.txt</a:t>
            </a:r>
          </a:p>
          <a:p>
            <a:pPr marL="342900" indent="-342900" algn="l"/>
            <a:r>
              <a:rPr lang="en-US" sz="1600" dirty="0"/>
              <a:t>#seek r, 0,2;#SEEK_SET,SEEK_CUR,SEEK_END =&gt; 0,1,2.</a:t>
            </a:r>
          </a:p>
          <a:p>
            <a:pPr marL="342900" indent="-342900" algn="l"/>
            <a:r>
              <a:rPr lang="en-US" sz="1600" b="1" dirty="0"/>
              <a:t>	print "\</a:t>
            </a:r>
            <a:r>
              <a:rPr lang="en-US" sz="1600" b="1" dirty="0" err="1"/>
              <a:t>nWriting</a:t>
            </a:r>
            <a:r>
              <a:rPr lang="en-US" sz="1600" b="1" dirty="0"/>
              <a:t> to File...";</a:t>
            </a:r>
          </a:p>
          <a:p>
            <a:pPr marL="342900" indent="-342900" algn="l"/>
            <a:r>
              <a:rPr lang="en-US" sz="1600" dirty="0"/>
              <a:t># Writing to Hello.txt using print</a:t>
            </a:r>
          </a:p>
          <a:p>
            <a:pPr marL="342900" indent="-342900" algn="l"/>
            <a:r>
              <a:rPr lang="en-US" sz="1600" b="1" dirty="0"/>
              <a:t>	print w "Content of this file is </a:t>
            </a:r>
            <a:r>
              <a:rPr lang="en-US" sz="1600" b="1" dirty="0" smtClean="0"/>
              <a:t>changed.\n";</a:t>
            </a:r>
            <a:endParaRPr lang="en-US" sz="1600" b="1" dirty="0"/>
          </a:p>
          <a:p>
            <a:pPr marL="342900" indent="-342900" algn="l"/>
            <a:r>
              <a:rPr lang="en-US" sz="1600" dirty="0"/>
              <a:t># Closing the </a:t>
            </a:r>
            <a:r>
              <a:rPr lang="en-US" sz="1600" dirty="0" err="1"/>
              <a:t>FileHandle</a:t>
            </a:r>
            <a:endParaRPr lang="en-US" sz="1600" dirty="0"/>
          </a:p>
          <a:p>
            <a:pPr marL="342900" indent="-342900" algn="l"/>
            <a:r>
              <a:rPr lang="en-US" sz="1600" b="1" dirty="0"/>
              <a:t>	close(w);</a:t>
            </a:r>
          </a:p>
          <a:p>
            <a:pPr marL="342900" indent="-342900" algn="l"/>
            <a:endParaRPr lang="en-US" sz="1600" b="1" dirty="0"/>
          </a:p>
          <a:p>
            <a:pPr marL="342900" indent="-342900" algn="l"/>
            <a:endParaRPr lang="en-US" sz="1600" dirty="0"/>
          </a:p>
          <a:p>
            <a:pPr marL="342900" indent="-342900" algn="l"/>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29706-00C2-41DE-8F63-A32AABAC7044}"/>
              </a:ext>
            </a:extLst>
          </p:cNvPr>
          <p:cNvSpPr>
            <a:spLocks noGrp="1"/>
          </p:cNvSpPr>
          <p:nvPr>
            <p:ph type="title"/>
          </p:nvPr>
        </p:nvSpPr>
        <p:spPr/>
        <p:txBody>
          <a:bodyPr/>
          <a:lstStyle/>
          <a:p>
            <a:pPr algn="ctr"/>
            <a:r>
              <a:rPr lang="en-US" b="1"/>
              <a:t>Syntax overview</a:t>
            </a:r>
            <a:endParaRPr lang="en-IN" b="1"/>
          </a:p>
        </p:txBody>
      </p:sp>
      <p:sp>
        <p:nvSpPr>
          <p:cNvPr id="3" name="Content Placeholder 2">
            <a:extLst>
              <a:ext uri="{FF2B5EF4-FFF2-40B4-BE49-F238E27FC236}">
                <a16:creationId xmlns:a16="http://schemas.microsoft.com/office/drawing/2014/main" xmlns="" id="{45BAB044-307B-4EC1-9F1A-9397B3B86EEA}"/>
              </a:ext>
            </a:extLst>
          </p:cNvPr>
          <p:cNvSpPr>
            <a:spLocks noGrp="1"/>
          </p:cNvSpPr>
          <p:nvPr>
            <p:ph idx="1"/>
          </p:nvPr>
        </p:nvSpPr>
        <p:spPr>
          <a:xfrm>
            <a:off x="838200" y="1533832"/>
            <a:ext cx="10515600" cy="4643131"/>
          </a:xfrm>
        </p:spPr>
        <p:txBody>
          <a:bodyPr>
            <a:normAutofit/>
          </a:bodyPr>
          <a:lstStyle/>
          <a:p>
            <a:r>
              <a:rPr lang="en-US"/>
              <a:t>Identification of perl script?</a:t>
            </a:r>
          </a:p>
          <a:p>
            <a:pPr marL="0" indent="0">
              <a:buNone/>
            </a:pPr>
            <a:r>
              <a:rPr lang="en-US"/>
              <a:t>	- File having extension .pl or .pm</a:t>
            </a:r>
          </a:p>
          <a:p>
            <a:r>
              <a:rPr lang="en-US"/>
              <a:t>Shebang at the beginning of the script</a:t>
            </a:r>
          </a:p>
          <a:p>
            <a:pPr marL="0" indent="0">
              <a:buNone/>
            </a:pPr>
            <a:r>
              <a:rPr lang="en-US"/>
              <a:t>	- #!/usr/bin/perl</a:t>
            </a:r>
          </a:p>
          <a:p>
            <a:r>
              <a:rPr lang="en-US"/>
              <a:t>Every statement should end with semicolon ( ; ).</a:t>
            </a:r>
          </a:p>
          <a:p>
            <a:r>
              <a:rPr lang="en-US"/>
              <a:t>To run a file open a command line and run as </a:t>
            </a:r>
          </a:p>
          <a:p>
            <a:pPr marL="0" indent="0">
              <a:buNone/>
            </a:pPr>
            <a:r>
              <a:rPr lang="en-US"/>
              <a:t>	- perl &lt;script name&gt;</a:t>
            </a:r>
          </a:p>
          <a:p>
            <a:r>
              <a:rPr lang="en-US"/>
              <a:t>Don’t use spaces while saving a file.</a:t>
            </a:r>
          </a:p>
        </p:txBody>
      </p:sp>
    </p:spTree>
    <p:extLst>
      <p:ext uri="{BB962C8B-B14F-4D97-AF65-F5344CB8AC3E}">
        <p14:creationId xmlns:p14="http://schemas.microsoft.com/office/powerpoint/2010/main" xmlns="" val="25426279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200" dirty="0"/>
              <a:t>File I/O</a:t>
            </a:r>
          </a:p>
        </p:txBody>
      </p:sp>
      <p:sp>
        <p:nvSpPr>
          <p:cNvPr id="3" name="Subtitle 2"/>
          <p:cNvSpPr>
            <a:spLocks noGrp="1"/>
          </p:cNvSpPr>
          <p:nvPr>
            <p:ph type="subTitle" idx="1"/>
          </p:nvPr>
        </p:nvSpPr>
        <p:spPr>
          <a:xfrm>
            <a:off x="1271464" y="1000108"/>
            <a:ext cx="9649072" cy="5357850"/>
          </a:xfrm>
        </p:spPr>
        <p:txBody>
          <a:bodyPr>
            <a:normAutofit/>
          </a:bodyPr>
          <a:lstStyle/>
          <a:p>
            <a:pPr marL="342900" indent="-342900" algn="l"/>
            <a:r>
              <a:rPr lang="en-US" sz="2000" dirty="0"/>
              <a:t># Set r to the beginning of Hello.txt</a:t>
            </a:r>
          </a:p>
          <a:p>
            <a:pPr marL="342900" indent="-342900" algn="l"/>
            <a:r>
              <a:rPr lang="en-US" sz="2000" dirty="0"/>
              <a:t>seek r, 0, 0;</a:t>
            </a:r>
          </a:p>
          <a:p>
            <a:pPr marL="342900" indent="-342900" algn="l"/>
            <a:endParaRPr lang="en-US" sz="2000" dirty="0"/>
          </a:p>
          <a:p>
            <a:pPr marL="342900" indent="-342900" algn="l"/>
            <a:r>
              <a:rPr lang="en-US" sz="2000" dirty="0"/>
              <a:t># Print the current contents of Hello.txt</a:t>
            </a:r>
          </a:p>
          <a:p>
            <a:pPr marL="342900" indent="-342900" algn="l"/>
            <a:r>
              <a:rPr lang="en-US" sz="2000" dirty="0"/>
              <a:t>@lines = &lt;r&gt;;</a:t>
            </a:r>
          </a:p>
          <a:p>
            <a:pPr marL="342900" indent="-342900" algn="l"/>
            <a:r>
              <a:rPr lang="en-US" sz="2000" dirty="0"/>
              <a:t>print @lines;</a:t>
            </a:r>
          </a:p>
          <a:p>
            <a:pPr marL="342900" indent="-342900" algn="l"/>
            <a:r>
              <a:rPr lang="en-US" sz="2000" dirty="0"/>
              <a:t>#print("\nUpdated Content of Hello.txt: ".&lt;r&gt;);</a:t>
            </a:r>
          </a:p>
          <a:p>
            <a:pPr marL="342900" indent="-342900" algn="l"/>
            <a:endParaRPr lang="en-US" sz="2000" dirty="0"/>
          </a:p>
          <a:p>
            <a:pPr marL="342900" indent="-342900" algn="l"/>
            <a:r>
              <a:rPr lang="en-US" sz="2000" dirty="0"/>
              <a:t># Close the </a:t>
            </a:r>
            <a:r>
              <a:rPr lang="en-US" sz="2000" dirty="0" err="1"/>
              <a:t>FileHandle</a:t>
            </a:r>
            <a:endParaRPr lang="en-US" sz="2000" dirty="0"/>
          </a:p>
          <a:p>
            <a:pPr marL="342900" indent="-342900" algn="l"/>
            <a:r>
              <a:rPr lang="en-US" sz="2000" dirty="0"/>
              <a:t>close(r);</a:t>
            </a:r>
            <a:endParaRPr lang="en-IN" sz="2000" dirty="0"/>
          </a:p>
          <a:p>
            <a:pPr marL="342900" indent="-342900" algn="l"/>
            <a:endParaRPr lang="en-US" sz="1600" b="1" dirty="0"/>
          </a:p>
          <a:p>
            <a:pPr marL="342900" indent="-342900" algn="l"/>
            <a:endParaRPr lang="en-US" sz="1600" dirty="0"/>
          </a:p>
          <a:p>
            <a:pPr marL="342900" indent="-342900" algn="l"/>
            <a:endParaRPr lang="en-US" sz="16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60648"/>
            <a:ext cx="9721080" cy="648072"/>
          </a:xfrm>
        </p:spPr>
        <p:txBody>
          <a:bodyPr>
            <a:normAutofit/>
          </a:bodyPr>
          <a:lstStyle/>
          <a:p>
            <a:r>
              <a:rPr lang="en-US" sz="3600" b="1" dirty="0"/>
              <a:t>File I/O</a:t>
            </a:r>
          </a:p>
        </p:txBody>
      </p:sp>
      <p:sp>
        <p:nvSpPr>
          <p:cNvPr id="3" name="Subtitle 2"/>
          <p:cNvSpPr>
            <a:spLocks noGrp="1"/>
          </p:cNvSpPr>
          <p:nvPr>
            <p:ph type="subTitle" idx="1"/>
          </p:nvPr>
        </p:nvSpPr>
        <p:spPr>
          <a:xfrm>
            <a:off x="1199456" y="1000108"/>
            <a:ext cx="9793088" cy="5357850"/>
          </a:xfrm>
        </p:spPr>
        <p:txBody>
          <a:bodyPr>
            <a:normAutofit fontScale="92500" lnSpcReduction="10000"/>
          </a:bodyPr>
          <a:lstStyle/>
          <a:p>
            <a:pPr marL="342900" indent="-342900" algn="l"/>
            <a:r>
              <a:rPr lang="en-IN" sz="2200" b="1" dirty="0"/>
              <a:t>Copy Data from one file to another:</a:t>
            </a:r>
          </a:p>
          <a:p>
            <a:pPr marL="342900" indent="-342900" algn="l"/>
            <a:r>
              <a:rPr lang="en-IN" sz="2200" b="1" dirty="0"/>
              <a:t>Code:</a:t>
            </a:r>
          </a:p>
          <a:p>
            <a:pPr marL="342900" indent="-342900" algn="l"/>
            <a:r>
              <a:rPr lang="en-US" sz="2200" dirty="0"/>
              <a:t>#Copy from one file to another.</a:t>
            </a:r>
          </a:p>
          <a:p>
            <a:pPr marL="342900" indent="-342900" algn="l"/>
            <a:r>
              <a:rPr lang="en-US" sz="2200" dirty="0"/>
              <a:t># Open file to read</a:t>
            </a:r>
          </a:p>
          <a:p>
            <a:pPr marL="342900" indent="-342900" algn="l"/>
            <a:r>
              <a:rPr lang="en-US" sz="2200" dirty="0"/>
              <a:t>		open(DATA1, "&lt;Hello.txt");</a:t>
            </a:r>
          </a:p>
          <a:p>
            <a:pPr marL="342900" indent="-342900" algn="l"/>
            <a:r>
              <a:rPr lang="en-US" sz="2200" dirty="0"/>
              <a:t># Open new file to write</a:t>
            </a:r>
          </a:p>
          <a:p>
            <a:pPr marL="342900" indent="-342900" algn="l"/>
            <a:r>
              <a:rPr lang="en-US" sz="2200" dirty="0"/>
              <a:t>		</a:t>
            </a:r>
            <a:r>
              <a:rPr lang="en-US" sz="2200" dirty="0" smtClean="0"/>
              <a:t>"&gt;</a:t>
            </a:r>
            <a:r>
              <a:rPr lang="en-US" sz="2200" dirty="0"/>
              <a:t>Destination.txt");</a:t>
            </a:r>
          </a:p>
          <a:p>
            <a:pPr marL="342900" indent="-342900" algn="l"/>
            <a:r>
              <a:rPr lang="en-US" sz="2200" dirty="0"/>
              <a:t># Copy data from </a:t>
            </a:r>
            <a:r>
              <a:rPr lang="en-US" sz="2200" dirty="0" err="1" smtClean="0"/>
              <a:t>oopen</a:t>
            </a:r>
            <a:r>
              <a:rPr lang="en-US" sz="2200" dirty="0" smtClean="0"/>
              <a:t>(DATA2, ne </a:t>
            </a:r>
            <a:r>
              <a:rPr lang="en-US" sz="2200" dirty="0"/>
              <a:t>file to another.</a:t>
            </a:r>
          </a:p>
          <a:p>
            <a:pPr marL="342900" indent="-342900" algn="l"/>
            <a:r>
              <a:rPr lang="en-US" sz="2200" dirty="0"/>
              <a:t>		while(&lt;DATA1&gt;) {</a:t>
            </a:r>
          </a:p>
          <a:p>
            <a:pPr marL="342900" indent="-342900" algn="l"/>
            <a:r>
              <a:rPr lang="en-US" sz="2200" dirty="0"/>
              <a:t>			#print $_;</a:t>
            </a:r>
          </a:p>
          <a:p>
            <a:pPr marL="342900" indent="-342900" algn="l"/>
            <a:r>
              <a:rPr lang="en-US" sz="2200" dirty="0"/>
              <a:t>   			print DATA2 $_;</a:t>
            </a:r>
          </a:p>
          <a:p>
            <a:pPr marL="342900" indent="-342900" algn="l"/>
            <a:r>
              <a:rPr lang="en-US" sz="2200" dirty="0"/>
              <a:t>		}</a:t>
            </a:r>
          </a:p>
          <a:p>
            <a:pPr marL="342900" indent="-342900" algn="l"/>
            <a:r>
              <a:rPr lang="en-US" sz="2200" dirty="0"/>
              <a:t>		close( DATA1 );</a:t>
            </a:r>
          </a:p>
          <a:p>
            <a:pPr marL="342900" indent="-342900" algn="l"/>
            <a:r>
              <a:rPr lang="en-US" sz="2200" dirty="0"/>
              <a:t>		close( DATA2 );</a:t>
            </a:r>
          </a:p>
          <a:p>
            <a:pPr marL="342900" indent="-342900" algn="l"/>
            <a:endParaRPr lang="en-US" sz="16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File I/O</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sz="2800" b="1" dirty="0"/>
              <a:t>Renaming a file name</a:t>
            </a:r>
            <a:r>
              <a:rPr lang="en-US" sz="2800" dirty="0"/>
              <a:t>:</a:t>
            </a:r>
          </a:p>
          <a:p>
            <a:pPr marL="342900" indent="-342900" algn="l"/>
            <a:r>
              <a:rPr lang="en-US" sz="2800" dirty="0"/>
              <a:t>=head</a:t>
            </a:r>
          </a:p>
          <a:p>
            <a:pPr marL="342900" indent="-342900" algn="l"/>
            <a:r>
              <a:rPr lang="en-US" sz="2800" dirty="0" smtClean="0"/>
              <a:t>rename ("\</a:t>
            </a:r>
            <a:r>
              <a:rPr lang="en-US" sz="2800" dirty="0"/>
              <a:t>Destination.txt", "\Dest.txt" );</a:t>
            </a:r>
          </a:p>
          <a:p>
            <a:pPr marL="342900" indent="-342900" algn="l"/>
            <a:r>
              <a:rPr lang="en-US" sz="2800" dirty="0"/>
              <a:t>=</a:t>
            </a:r>
            <a:r>
              <a:rPr lang="en-US" sz="2800" dirty="0" smtClean="0"/>
              <a:t>cut</a:t>
            </a:r>
            <a:endParaRPr lang="en-US" sz="2800" dirty="0"/>
          </a:p>
          <a:p>
            <a:pPr marL="342900" indent="-342900" algn="l"/>
            <a:endParaRPr lang="en-IN" sz="2800" dirty="0"/>
          </a:p>
          <a:p>
            <a:pPr marL="342900" indent="-342900" algn="l"/>
            <a:r>
              <a:rPr lang="en-IN" sz="2800" b="1" dirty="0"/>
              <a:t>Deleting A file :</a:t>
            </a:r>
          </a:p>
          <a:p>
            <a:pPr marL="342900" indent="-342900" algn="l"/>
            <a:r>
              <a:rPr lang="en-IN" sz="2800" dirty="0"/>
              <a:t>=head</a:t>
            </a:r>
          </a:p>
          <a:p>
            <a:pPr marL="342900" indent="-342900" algn="l"/>
            <a:r>
              <a:rPr lang="en-IN" sz="2800" dirty="0"/>
              <a:t>unlink ("File1.txt");</a:t>
            </a:r>
          </a:p>
          <a:p>
            <a:pPr marL="342900" indent="-342900" algn="l"/>
            <a:r>
              <a:rPr lang="en-IN" sz="2800" dirty="0"/>
              <a:t>=cut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Directories</a:t>
            </a:r>
            <a:endParaRPr lang="en-US" sz="3600" dirty="0"/>
          </a:p>
        </p:txBody>
      </p:sp>
      <p:sp>
        <p:nvSpPr>
          <p:cNvPr id="3" name="Subtitle 2"/>
          <p:cNvSpPr>
            <a:spLocks noGrp="1"/>
          </p:cNvSpPr>
          <p:nvPr>
            <p:ph type="subTitle" idx="1"/>
          </p:nvPr>
        </p:nvSpPr>
        <p:spPr>
          <a:xfrm>
            <a:off x="1199456" y="1052736"/>
            <a:ext cx="9721080" cy="5357850"/>
          </a:xfrm>
        </p:spPr>
        <p:txBody>
          <a:bodyPr>
            <a:noAutofit/>
          </a:bodyPr>
          <a:lstStyle/>
          <a:p>
            <a:pPr marL="342900" indent="-342900" algn="l"/>
            <a:r>
              <a:rPr lang="en-IN" sz="2000" b="1" dirty="0"/>
              <a:t>Directory:</a:t>
            </a:r>
          </a:p>
          <a:p>
            <a:pPr marL="342900" indent="-342900" algn="l"/>
            <a:r>
              <a:rPr lang="en-IN" sz="2000" dirty="0"/>
              <a:t>	Directory or folder is a container which will have no of files and sub directories.</a:t>
            </a:r>
          </a:p>
          <a:p>
            <a:pPr marL="342900" indent="-342900" algn="l"/>
            <a:endParaRPr lang="en-IN" sz="2000" dirty="0"/>
          </a:p>
          <a:p>
            <a:pPr marL="342900" indent="-342900" algn="l"/>
            <a:r>
              <a:rPr lang="en-IN" sz="2000" b="1" dirty="0"/>
              <a:t>How to display all the files in the given directory:</a:t>
            </a:r>
          </a:p>
          <a:p>
            <a:pPr marL="342900" indent="-342900" algn="l">
              <a:buAutoNum type="arabicPeriod"/>
            </a:pPr>
            <a:r>
              <a:rPr lang="en-US" sz="2000" dirty="0"/>
              <a:t>There are various ways to list down all the files available in a particular directory. First let's use the simple way to get and list down all the files using the </a:t>
            </a:r>
            <a:r>
              <a:rPr lang="en-US" sz="2000" b="1" dirty="0"/>
              <a:t>glob</a:t>
            </a:r>
            <a:r>
              <a:rPr lang="en-US" sz="2000" dirty="0"/>
              <a:t> operator.</a:t>
            </a:r>
          </a:p>
          <a:p>
            <a:pPr marL="342900" indent="-342900" algn="l"/>
            <a:endParaRPr lang="en-US" sz="2000" dirty="0"/>
          </a:p>
          <a:p>
            <a:pPr marL="342900" indent="-342900" algn="l"/>
            <a:r>
              <a:rPr lang="en-US" sz="2000" dirty="0" err="1"/>
              <a:t>Eg</a:t>
            </a:r>
            <a:r>
              <a:rPr lang="en-US" sz="2000" dirty="0"/>
              <a:t>:</a:t>
            </a:r>
          </a:p>
          <a:p>
            <a:pPr marL="342900" indent="-342900" algn="l"/>
            <a:r>
              <a:rPr lang="en-US" sz="2000" dirty="0"/>
              <a:t>		# Display all the files in present directory.</a:t>
            </a:r>
          </a:p>
          <a:p>
            <a:pPr marL="342900" indent="-342900" algn="l"/>
            <a:r>
              <a:rPr lang="en-US" sz="2000" dirty="0"/>
              <a:t>		$</a:t>
            </a:r>
            <a:r>
              <a:rPr lang="en-US" sz="2000" dirty="0" err="1"/>
              <a:t>dir</a:t>
            </a:r>
            <a:r>
              <a:rPr lang="en-US" sz="2000" dirty="0"/>
              <a:t> = "\*";# '/' for root </a:t>
            </a:r>
            <a:r>
              <a:rPr lang="en-US" sz="2000" dirty="0" err="1"/>
              <a:t>dir</a:t>
            </a:r>
            <a:r>
              <a:rPr lang="en-US" sz="2000" dirty="0"/>
              <a:t>, '\' for present dir.</a:t>
            </a:r>
          </a:p>
          <a:p>
            <a:pPr marL="342900" indent="-342900" algn="l"/>
            <a:r>
              <a:rPr lang="en-US" sz="2000" dirty="0"/>
              <a:t>		my @files = glob( $</a:t>
            </a:r>
            <a:r>
              <a:rPr lang="en-US" sz="2000" dirty="0" err="1"/>
              <a:t>dir</a:t>
            </a:r>
            <a:r>
              <a:rPr lang="en-US" sz="2000" dirty="0"/>
              <a:t> );</a:t>
            </a:r>
          </a:p>
          <a:p>
            <a:pPr marL="342900" indent="-342900" algn="l"/>
            <a:r>
              <a:rPr lang="en-US" sz="2000" dirty="0"/>
              <a:t>		foreach (@files ) {</a:t>
            </a:r>
          </a:p>
          <a:p>
            <a:pPr marL="342900" indent="-342900" algn="l"/>
            <a:r>
              <a:rPr lang="en-US" sz="2000" dirty="0"/>
              <a:t>   			print $_ . "\n";</a:t>
            </a:r>
          </a:p>
          <a:p>
            <a:pPr marL="342900" indent="-342900" algn="l"/>
            <a:r>
              <a:rPr lang="en-US" sz="2000" dirty="0"/>
              <a:t>		}</a:t>
            </a:r>
          </a:p>
          <a:p>
            <a:pPr marL="342900" indent="-342900" algn="l"/>
            <a:r>
              <a:rPr lang="en-IN" sz="2000" dirty="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88B691-A647-427D-9DCF-EE16A8D3CC54}"/>
              </a:ext>
            </a:extLst>
          </p:cNvPr>
          <p:cNvSpPr>
            <a:spLocks noGrp="1"/>
          </p:cNvSpPr>
          <p:nvPr>
            <p:ph idx="1"/>
          </p:nvPr>
        </p:nvSpPr>
        <p:spPr>
          <a:xfrm>
            <a:off x="838200" y="620688"/>
            <a:ext cx="10515600" cy="5556275"/>
          </a:xfrm>
        </p:spPr>
        <p:txBody>
          <a:bodyPr/>
          <a:lstStyle/>
          <a:p>
            <a:pPr marL="0" indent="0">
              <a:buNone/>
            </a:pPr>
            <a:endParaRPr lang="en-US" sz="2400" dirty="0"/>
          </a:p>
          <a:p>
            <a:pPr marL="0" indent="0">
              <a:buNone/>
            </a:pPr>
            <a:r>
              <a:rPr lang="en-US" sz="2400" dirty="0"/>
              <a:t>2. We can use predefined functions.</a:t>
            </a:r>
          </a:p>
          <a:p>
            <a:pPr marL="0" indent="0">
              <a:buNone/>
            </a:pPr>
            <a:r>
              <a:rPr lang="en-US" sz="2400" dirty="0"/>
              <a:t>	</a:t>
            </a:r>
            <a:r>
              <a:rPr lang="en-US" sz="2400" dirty="0" err="1"/>
              <a:t>opendir</a:t>
            </a:r>
            <a:r>
              <a:rPr lang="en-US" sz="2400" dirty="0"/>
              <a:t> DIRHANDLE, EXPR # To open a directory </a:t>
            </a:r>
          </a:p>
          <a:p>
            <a:pPr marL="0" indent="0">
              <a:buNone/>
            </a:pPr>
            <a:r>
              <a:rPr lang="en-US" sz="2400" dirty="0"/>
              <a:t>	</a:t>
            </a:r>
            <a:r>
              <a:rPr lang="en-US" sz="2400" dirty="0" err="1"/>
              <a:t>readdir</a:t>
            </a:r>
            <a:r>
              <a:rPr lang="en-US" sz="2400" dirty="0"/>
              <a:t> DIRHANDLE # To read a directory </a:t>
            </a:r>
          </a:p>
          <a:p>
            <a:pPr marL="0" indent="0">
              <a:buNone/>
            </a:pPr>
            <a:r>
              <a:rPr lang="en-US" sz="2400" dirty="0"/>
              <a:t>	</a:t>
            </a:r>
            <a:r>
              <a:rPr lang="en-US" sz="2400" dirty="0" err="1"/>
              <a:t>rewinddir</a:t>
            </a:r>
            <a:r>
              <a:rPr lang="en-US" sz="2400" dirty="0"/>
              <a:t> DIRHANDLE # Positioning pointer to the </a:t>
            </a:r>
            <a:r>
              <a:rPr lang="en-US" sz="2400" dirty="0" err="1"/>
              <a:t>begining</a:t>
            </a:r>
            <a:r>
              <a:rPr lang="en-US" sz="2400" dirty="0"/>
              <a:t> </a:t>
            </a:r>
          </a:p>
          <a:p>
            <a:pPr marL="0" indent="0">
              <a:buNone/>
            </a:pPr>
            <a:r>
              <a:rPr lang="en-US" sz="2400" dirty="0"/>
              <a:t>	</a:t>
            </a:r>
            <a:r>
              <a:rPr lang="en-US" sz="2400" dirty="0" err="1"/>
              <a:t>telldir</a:t>
            </a:r>
            <a:r>
              <a:rPr lang="en-US" sz="2400" dirty="0"/>
              <a:t> DIRHANDLE # Returns current position of the </a:t>
            </a:r>
            <a:r>
              <a:rPr lang="en-US" sz="2400" dirty="0" err="1"/>
              <a:t>dir</a:t>
            </a:r>
            <a:r>
              <a:rPr lang="en-US" sz="2400" dirty="0"/>
              <a:t> </a:t>
            </a:r>
          </a:p>
          <a:p>
            <a:pPr marL="0" indent="0">
              <a:buNone/>
            </a:pPr>
            <a:r>
              <a:rPr lang="en-US" sz="2400" dirty="0"/>
              <a:t>	</a:t>
            </a:r>
            <a:r>
              <a:rPr lang="en-US" sz="2400" dirty="0" err="1"/>
              <a:t>seekdir</a:t>
            </a:r>
            <a:r>
              <a:rPr lang="en-US" sz="2400" dirty="0"/>
              <a:t> DIRHANDLE, POS # Pointing pointer to POS inside </a:t>
            </a:r>
            <a:r>
              <a:rPr lang="en-US" sz="2400" dirty="0" err="1"/>
              <a:t>dir</a:t>
            </a:r>
            <a:r>
              <a:rPr lang="en-US" sz="2400" dirty="0"/>
              <a:t> </a:t>
            </a:r>
          </a:p>
          <a:p>
            <a:pPr marL="0" indent="0">
              <a:buNone/>
            </a:pPr>
            <a:r>
              <a:rPr lang="en-US" sz="2400" dirty="0"/>
              <a:t>	</a:t>
            </a:r>
            <a:r>
              <a:rPr lang="en-US" sz="2400" dirty="0" err="1"/>
              <a:t>closedir</a:t>
            </a:r>
            <a:r>
              <a:rPr lang="en-US" sz="2400" dirty="0"/>
              <a:t> DIRHANDLE # Closing a directory.</a:t>
            </a:r>
          </a:p>
          <a:p>
            <a:pPr marL="0" indent="0">
              <a:buNone/>
            </a:pPr>
            <a:endParaRPr lang="en-IN" dirty="0"/>
          </a:p>
        </p:txBody>
      </p:sp>
    </p:spTree>
    <p:extLst>
      <p:ext uri="{BB962C8B-B14F-4D97-AF65-F5344CB8AC3E}">
        <p14:creationId xmlns:p14="http://schemas.microsoft.com/office/powerpoint/2010/main" xmlns="" val="1250444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Directories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IN" sz="2000" dirty="0" err="1"/>
              <a:t>Eg</a:t>
            </a:r>
            <a:r>
              <a:rPr lang="en-IN" sz="2000" dirty="0"/>
              <a:t>:		</a:t>
            </a:r>
            <a:r>
              <a:rPr lang="en-US" sz="2000" dirty="0" err="1"/>
              <a:t>opendir</a:t>
            </a:r>
            <a:r>
              <a:rPr lang="en-US" sz="2000" dirty="0"/>
              <a:t> (DIR, '.') or die "Couldn't open directory, $!";</a:t>
            </a:r>
          </a:p>
          <a:p>
            <a:pPr marL="342900" indent="-342900" algn="l"/>
            <a:r>
              <a:rPr lang="en-US" sz="2000" dirty="0"/>
              <a:t>		while ($file = </a:t>
            </a:r>
            <a:r>
              <a:rPr lang="en-US" sz="2000" dirty="0" err="1"/>
              <a:t>readdir</a:t>
            </a:r>
            <a:r>
              <a:rPr lang="en-US" sz="2000" dirty="0"/>
              <a:t> DIR) {</a:t>
            </a:r>
          </a:p>
          <a:p>
            <a:pPr marL="342900" indent="-342900" algn="l"/>
            <a:r>
              <a:rPr lang="en-US" sz="2000" dirty="0"/>
              <a:t>   			print "$file\n";</a:t>
            </a:r>
          </a:p>
          <a:p>
            <a:pPr marL="342900" indent="-342900" algn="l"/>
            <a:r>
              <a:rPr lang="en-US" sz="2000" dirty="0"/>
              <a:t>		}</a:t>
            </a:r>
          </a:p>
          <a:p>
            <a:pPr marL="342900" indent="-342900" algn="l"/>
            <a:r>
              <a:rPr lang="en-US" sz="2000" dirty="0"/>
              <a:t>		</a:t>
            </a:r>
            <a:r>
              <a:rPr lang="en-US" sz="2000" dirty="0" err="1"/>
              <a:t>closedir</a:t>
            </a:r>
            <a:r>
              <a:rPr lang="en-US" sz="2000" dirty="0"/>
              <a:t> DIR;</a:t>
            </a:r>
          </a:p>
          <a:p>
            <a:pPr marL="342900" indent="-342900" algn="l"/>
            <a:endParaRPr lang="en-IN" sz="2000" dirty="0"/>
          </a:p>
          <a:p>
            <a:pPr marL="342900" indent="-342900" algn="l"/>
            <a:r>
              <a:rPr lang="en-IN" sz="2000" b="1" dirty="0"/>
              <a:t>Creating New Directory:</a:t>
            </a:r>
          </a:p>
          <a:p>
            <a:pPr marL="342900" indent="-342900" algn="l"/>
            <a:r>
              <a:rPr lang="en-IN" sz="2000" b="1" dirty="0"/>
              <a:t>	</a:t>
            </a:r>
            <a:r>
              <a:rPr lang="en-US" sz="2000" dirty="0"/>
              <a:t>You can use </a:t>
            </a:r>
            <a:r>
              <a:rPr lang="en-US" sz="2000" b="1" dirty="0" err="1"/>
              <a:t>mkdir</a:t>
            </a:r>
            <a:r>
              <a:rPr lang="en-US" sz="2000" dirty="0"/>
              <a:t> function to create a new directory. </a:t>
            </a:r>
          </a:p>
          <a:p>
            <a:pPr marL="342900" indent="-342900" algn="l"/>
            <a:r>
              <a:rPr lang="en-US" sz="2000" b="1" dirty="0" err="1"/>
              <a:t>Eg</a:t>
            </a:r>
            <a:r>
              <a:rPr lang="en-US" sz="2000" b="1" dirty="0"/>
              <a:t>:</a:t>
            </a:r>
          </a:p>
          <a:p>
            <a:pPr marL="342900" indent="-342900" algn="l"/>
            <a:r>
              <a:rPr lang="en-US" sz="2000" b="1" dirty="0"/>
              <a:t>	</a:t>
            </a:r>
            <a:r>
              <a:rPr lang="en-US" sz="2000" dirty="0"/>
              <a:t>$dir = "C:/</a:t>
            </a:r>
            <a:r>
              <a:rPr lang="en-US" sz="2000" dirty="0" smtClean="0"/>
              <a:t>Users/dell/OneDrive/Documents/perl_start/New_perl";</a:t>
            </a:r>
            <a:endParaRPr lang="en-US" sz="2000" dirty="0"/>
          </a:p>
          <a:p>
            <a:pPr marL="342900" indent="-342900" algn="l"/>
            <a:r>
              <a:rPr lang="en-US" sz="2000" dirty="0"/>
              <a:t>	# This creates </a:t>
            </a:r>
            <a:r>
              <a:rPr lang="en-US" sz="2000" dirty="0" err="1"/>
              <a:t>New_perl</a:t>
            </a:r>
            <a:r>
              <a:rPr lang="en-US" sz="2000" dirty="0"/>
              <a:t> directory in </a:t>
            </a:r>
            <a:r>
              <a:rPr lang="en-US" sz="2000" dirty="0" err="1"/>
              <a:t>perl_start</a:t>
            </a:r>
            <a:r>
              <a:rPr lang="en-US" sz="2000" dirty="0"/>
              <a:t> directory.</a:t>
            </a:r>
          </a:p>
          <a:p>
            <a:pPr marL="342900" indent="-342900" algn="l"/>
            <a:r>
              <a:rPr lang="en-US" sz="2000" dirty="0"/>
              <a:t>	</a:t>
            </a:r>
            <a:r>
              <a:rPr lang="en-US" sz="2000" dirty="0" err="1"/>
              <a:t>mkdir</a:t>
            </a:r>
            <a:r>
              <a:rPr lang="en-US" sz="2000" dirty="0"/>
              <a:t>( $</a:t>
            </a:r>
            <a:r>
              <a:rPr lang="en-US" sz="2000" dirty="0" err="1"/>
              <a:t>dir</a:t>
            </a:r>
            <a:r>
              <a:rPr lang="en-US" sz="2000" dirty="0"/>
              <a:t> ) or die "Couldn't create $</a:t>
            </a:r>
            <a:r>
              <a:rPr lang="en-US" sz="2000" dirty="0" err="1"/>
              <a:t>dir</a:t>
            </a:r>
            <a:r>
              <a:rPr lang="en-US" sz="2000" dirty="0"/>
              <a:t> directory, $!";</a:t>
            </a:r>
          </a:p>
          <a:p>
            <a:pPr marL="342900" indent="-342900" algn="l"/>
            <a:r>
              <a:rPr lang="en-US" sz="2000" dirty="0"/>
              <a:t>	print "Directory created successfully\n";</a:t>
            </a:r>
          </a:p>
          <a:p>
            <a:pPr marL="342900" indent="-342900" algn="l"/>
            <a:endParaRPr lang="en-IN" sz="1600" dirty="0"/>
          </a:p>
          <a:p>
            <a:pPr marL="342900" indent="-342900" algn="l"/>
            <a:endParaRPr lang="en-IN" sz="16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649072" cy="642942"/>
          </a:xfrm>
        </p:spPr>
        <p:txBody>
          <a:bodyPr>
            <a:normAutofit/>
          </a:bodyPr>
          <a:lstStyle/>
          <a:p>
            <a:r>
              <a:rPr lang="en-US" sz="3600" b="1" dirty="0"/>
              <a:t>Directories</a:t>
            </a:r>
          </a:p>
        </p:txBody>
      </p:sp>
      <p:sp>
        <p:nvSpPr>
          <p:cNvPr id="3" name="Subtitle 2"/>
          <p:cNvSpPr>
            <a:spLocks noGrp="1"/>
          </p:cNvSpPr>
          <p:nvPr>
            <p:ph type="subTitle" idx="1"/>
          </p:nvPr>
        </p:nvSpPr>
        <p:spPr>
          <a:xfrm>
            <a:off x="1199456" y="1000108"/>
            <a:ext cx="9721080" cy="5357850"/>
          </a:xfrm>
        </p:spPr>
        <p:txBody>
          <a:bodyPr>
            <a:normAutofit/>
          </a:bodyPr>
          <a:lstStyle/>
          <a:p>
            <a:pPr marL="342900" indent="-342900" algn="l"/>
            <a:r>
              <a:rPr lang="en-IN" sz="3000" b="1" dirty="0"/>
              <a:t>Removing the Directory</a:t>
            </a:r>
            <a:r>
              <a:rPr lang="en-IN" sz="3000" dirty="0"/>
              <a:t>:</a:t>
            </a:r>
          </a:p>
          <a:p>
            <a:pPr marL="342900" indent="-342900" algn="l">
              <a:buAutoNum type="arabicPeriod"/>
            </a:pPr>
            <a:r>
              <a:rPr lang="en-US" sz="3000" dirty="0"/>
              <a:t>You can use </a:t>
            </a:r>
            <a:r>
              <a:rPr lang="en-US" sz="3000" b="1" dirty="0" err="1"/>
              <a:t>rmdir</a:t>
            </a:r>
            <a:r>
              <a:rPr lang="en-US" sz="3000" dirty="0"/>
              <a:t> function to remove a directory. Additionally this directory should be empty before you try to remove it.</a:t>
            </a:r>
          </a:p>
          <a:p>
            <a:pPr marL="342900" indent="-342900" algn="l">
              <a:buAutoNum type="arabicPeriod"/>
            </a:pPr>
            <a:endParaRPr lang="en-US" sz="3000" dirty="0"/>
          </a:p>
          <a:p>
            <a:pPr marL="342900" indent="-342900" algn="l"/>
            <a:r>
              <a:rPr lang="en-US" sz="3000" dirty="0" err="1"/>
              <a:t>Eg</a:t>
            </a:r>
            <a:r>
              <a:rPr lang="en-US" sz="3000" dirty="0"/>
              <a:t>:</a:t>
            </a:r>
          </a:p>
          <a:p>
            <a:pPr marL="342900" indent="-342900" algn="l"/>
            <a:r>
              <a:rPr lang="en-US" sz="3000" dirty="0"/>
              <a:t>	$</a:t>
            </a:r>
            <a:r>
              <a:rPr lang="en-US" sz="3000" dirty="0" err="1"/>
              <a:t>dir</a:t>
            </a:r>
            <a:r>
              <a:rPr lang="en-US" sz="3000" dirty="0"/>
              <a:t> = "/</a:t>
            </a:r>
            <a:r>
              <a:rPr lang="en-US" sz="3000" dirty="0" err="1"/>
              <a:t>New_perl</a:t>
            </a:r>
            <a:r>
              <a:rPr lang="en-US" sz="3000" dirty="0"/>
              <a:t>";</a:t>
            </a:r>
          </a:p>
          <a:p>
            <a:pPr marL="342900" indent="-342900" algn="l"/>
            <a:r>
              <a:rPr lang="en-US" sz="3000" dirty="0"/>
              <a:t>	# This removes </a:t>
            </a:r>
            <a:r>
              <a:rPr lang="en-US" sz="3000" dirty="0" err="1"/>
              <a:t>perl</a:t>
            </a:r>
            <a:r>
              <a:rPr lang="en-US" sz="3000" dirty="0"/>
              <a:t> directory from present directory.</a:t>
            </a:r>
          </a:p>
          <a:p>
            <a:pPr marL="342900" indent="-342900" algn="l"/>
            <a:r>
              <a:rPr lang="en-US" sz="3000" dirty="0"/>
              <a:t>	</a:t>
            </a:r>
            <a:r>
              <a:rPr lang="en-US" sz="3000" dirty="0" err="1"/>
              <a:t>rmdir</a:t>
            </a:r>
            <a:r>
              <a:rPr lang="en-US" sz="3000" dirty="0"/>
              <a:t>( $</a:t>
            </a:r>
            <a:r>
              <a:rPr lang="en-US" sz="3000" dirty="0" err="1"/>
              <a:t>dir</a:t>
            </a:r>
            <a:r>
              <a:rPr lang="en-US" sz="3000" dirty="0"/>
              <a:t> ) or die "Couldn't remove $</a:t>
            </a:r>
            <a:r>
              <a:rPr lang="en-US" sz="3000" dirty="0" err="1"/>
              <a:t>dir</a:t>
            </a:r>
            <a:r>
              <a:rPr lang="en-US" sz="3000" dirty="0"/>
              <a:t> directory, $!";</a:t>
            </a:r>
          </a:p>
          <a:p>
            <a:pPr marL="342900" indent="-342900" algn="l"/>
            <a:r>
              <a:rPr lang="en-US" sz="3000" dirty="0"/>
              <a:t>	print "Directory removed successfully\n";</a:t>
            </a:r>
          </a:p>
          <a:p>
            <a:pPr marL="342900" indent="-342900" algn="l"/>
            <a:endParaRPr lang="en-IN" sz="4900" dirty="0"/>
          </a:p>
          <a:p>
            <a:pPr marL="342900" indent="-342900" algn="l"/>
            <a:endParaRPr lang="en-US" sz="4900" dirty="0"/>
          </a:p>
          <a:p>
            <a:pPr marL="342900" indent="-342900" algn="l"/>
            <a:endParaRPr lang="en-IN" sz="1600" dirty="0"/>
          </a:p>
          <a:p>
            <a:pPr marL="342900" indent="-342900" algn="l"/>
            <a:endParaRPr lang="en-IN" sz="16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964C3C-FD15-47AB-939F-5B4FD4A0BFB3}"/>
              </a:ext>
            </a:extLst>
          </p:cNvPr>
          <p:cNvSpPr>
            <a:spLocks noGrp="1"/>
          </p:cNvSpPr>
          <p:nvPr>
            <p:ph idx="1"/>
          </p:nvPr>
        </p:nvSpPr>
        <p:spPr>
          <a:xfrm>
            <a:off x="911424" y="908720"/>
            <a:ext cx="10515600" cy="4351338"/>
          </a:xfrm>
        </p:spPr>
        <p:txBody>
          <a:bodyPr>
            <a:normAutofit fontScale="92500"/>
          </a:bodyPr>
          <a:lstStyle/>
          <a:p>
            <a:pPr marL="342900" indent="-342900" algn="l"/>
            <a:r>
              <a:rPr lang="en-IN" sz="2800" b="1" dirty="0"/>
              <a:t>Change Directory:</a:t>
            </a:r>
          </a:p>
          <a:p>
            <a:pPr marL="342900" indent="-342900" algn="l">
              <a:buAutoNum type="arabicPeriod"/>
            </a:pPr>
            <a:r>
              <a:rPr lang="en-US" sz="2800" dirty="0"/>
              <a:t>You can use </a:t>
            </a:r>
            <a:r>
              <a:rPr lang="en-US" sz="2800" b="1" dirty="0" err="1"/>
              <a:t>chdir</a:t>
            </a:r>
            <a:r>
              <a:rPr lang="en-US" sz="2800" dirty="0"/>
              <a:t> function to change a directory and go to a new location.</a:t>
            </a:r>
          </a:p>
          <a:p>
            <a:pPr marL="342900" indent="-342900" algn="l">
              <a:buAutoNum type="arabicPeriod"/>
            </a:pPr>
            <a:endParaRPr lang="en-US" sz="2800" b="1" dirty="0"/>
          </a:p>
          <a:p>
            <a:pPr marL="342900" indent="-342900" algn="l"/>
            <a:r>
              <a:rPr lang="en-US" sz="2800" b="1" dirty="0" err="1"/>
              <a:t>Eg</a:t>
            </a:r>
            <a:r>
              <a:rPr lang="en-US" sz="2800" b="1" dirty="0"/>
              <a:t>:</a:t>
            </a:r>
          </a:p>
          <a:p>
            <a:pPr marL="0" indent="0" algn="l">
              <a:buNone/>
            </a:pPr>
            <a:r>
              <a:rPr lang="en-US" sz="2800" b="1" dirty="0"/>
              <a:t>	</a:t>
            </a:r>
            <a:r>
              <a:rPr lang="en-US" sz="2800" dirty="0"/>
              <a:t>$</a:t>
            </a:r>
            <a:r>
              <a:rPr lang="en-US" sz="2800" dirty="0" err="1"/>
              <a:t>dir</a:t>
            </a:r>
            <a:r>
              <a:rPr lang="en-US" sz="2800" dirty="0"/>
              <a:t> = "C:/Users/dell/OneDrive/Documents/perl_start/New_perl";	</a:t>
            </a:r>
          </a:p>
          <a:p>
            <a:pPr marL="0" indent="0" algn="l">
              <a:buNone/>
            </a:pPr>
            <a:r>
              <a:rPr lang="en-US" sz="2800" dirty="0"/>
              <a:t>	# This changes </a:t>
            </a:r>
            <a:r>
              <a:rPr lang="en-US" sz="2800" dirty="0" err="1"/>
              <a:t>perl</a:t>
            </a:r>
            <a:r>
              <a:rPr lang="en-US" sz="2800" dirty="0"/>
              <a:t> directory  and moves you inside /home directory.</a:t>
            </a:r>
          </a:p>
          <a:p>
            <a:pPr marL="0" indent="0" algn="l">
              <a:buNone/>
            </a:pPr>
            <a:r>
              <a:rPr lang="en-US" sz="2800" dirty="0"/>
              <a:t>	</a:t>
            </a:r>
            <a:r>
              <a:rPr lang="en-US" sz="2800" dirty="0" err="1"/>
              <a:t>chdir</a:t>
            </a:r>
            <a:r>
              <a:rPr lang="en-US" sz="2800" dirty="0"/>
              <a:t>( $</a:t>
            </a:r>
            <a:r>
              <a:rPr lang="en-US" sz="2800" dirty="0" err="1"/>
              <a:t>dir</a:t>
            </a:r>
            <a:r>
              <a:rPr lang="en-US" sz="2800" dirty="0"/>
              <a:t> ) or die "Couldn't go inside $</a:t>
            </a:r>
            <a:r>
              <a:rPr lang="en-US" sz="2800" dirty="0" err="1"/>
              <a:t>dir</a:t>
            </a:r>
            <a:r>
              <a:rPr lang="en-US" sz="2800" dirty="0"/>
              <a:t> directory, $!";</a:t>
            </a:r>
          </a:p>
          <a:p>
            <a:pPr marL="0" indent="0" algn="l">
              <a:buNone/>
            </a:pPr>
            <a:r>
              <a:rPr lang="en-US" sz="2800" dirty="0"/>
              <a:t>	print "Your new location is $</a:t>
            </a:r>
            <a:r>
              <a:rPr lang="en-US" sz="2800" dirty="0" err="1"/>
              <a:t>dir</a:t>
            </a:r>
            <a:r>
              <a:rPr lang="en-US" sz="2800" dirty="0"/>
              <a:t>\n";</a:t>
            </a:r>
          </a:p>
          <a:p>
            <a:endParaRPr lang="en-IN" dirty="0"/>
          </a:p>
        </p:txBody>
      </p:sp>
    </p:spTree>
    <p:extLst>
      <p:ext uri="{BB962C8B-B14F-4D97-AF65-F5344CB8AC3E}">
        <p14:creationId xmlns:p14="http://schemas.microsoft.com/office/powerpoint/2010/main" xmlns="" val="32499521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58019"/>
            <a:ext cx="9649072" cy="642942"/>
          </a:xfrm>
        </p:spPr>
        <p:txBody>
          <a:bodyPr>
            <a:normAutofit/>
          </a:bodyPr>
          <a:lstStyle/>
          <a:p>
            <a:r>
              <a:rPr lang="en-US" sz="4000" b="1" dirty="0"/>
              <a:t>Directories</a:t>
            </a:r>
          </a:p>
        </p:txBody>
      </p:sp>
      <p:sp>
        <p:nvSpPr>
          <p:cNvPr id="3" name="Subtitle 2"/>
          <p:cNvSpPr>
            <a:spLocks noGrp="1"/>
          </p:cNvSpPr>
          <p:nvPr>
            <p:ph type="subTitle" idx="1"/>
          </p:nvPr>
        </p:nvSpPr>
        <p:spPr>
          <a:xfrm>
            <a:off x="1271464" y="857232"/>
            <a:ext cx="9649072" cy="5357850"/>
          </a:xfrm>
        </p:spPr>
        <p:txBody>
          <a:bodyPr>
            <a:normAutofit/>
          </a:bodyPr>
          <a:lstStyle/>
          <a:p>
            <a:pPr marL="342900" indent="-342900" algn="l"/>
            <a:r>
              <a:rPr lang="en-IN" sz="1600" b="1" dirty="0"/>
              <a:t>  	</a:t>
            </a:r>
            <a:r>
              <a:rPr lang="en-IN" sz="3200" b="1" dirty="0"/>
              <a:t>		Or</a:t>
            </a:r>
          </a:p>
          <a:p>
            <a:pPr marL="342900" indent="-342900" algn="l"/>
            <a:r>
              <a:rPr lang="en-US" sz="3200" dirty="0"/>
              <a:t> 	</a:t>
            </a:r>
            <a:r>
              <a:rPr lang="en-US" sz="2800" dirty="0"/>
              <a:t>#WARN will just report the error and proceed to next </a:t>
            </a:r>
            <a:r>
              <a:rPr lang="en-US" sz="2800" dirty="0" err="1"/>
              <a:t>stmts</a:t>
            </a:r>
            <a:r>
              <a:rPr lang="en-US" sz="2800" dirty="0"/>
              <a:t> but DIE will stop execution </a:t>
            </a:r>
          </a:p>
          <a:p>
            <a:pPr marL="342900" indent="-342900" algn="l"/>
            <a:r>
              <a:rPr lang="en-US" sz="2800" dirty="0"/>
              <a:t>    #when error occurs. </a:t>
            </a:r>
          </a:p>
          <a:p>
            <a:pPr marL="342900" indent="-342900" algn="l"/>
            <a:r>
              <a:rPr lang="en-US" sz="2800" dirty="0"/>
              <a:t>	</a:t>
            </a:r>
            <a:r>
              <a:rPr lang="en-US" sz="2800" dirty="0" err="1"/>
              <a:t>chdir</a:t>
            </a:r>
            <a:r>
              <a:rPr lang="en-US" sz="2800" dirty="0"/>
              <a:t>(‘/</a:t>
            </a:r>
            <a:r>
              <a:rPr lang="en-US" sz="2800" dirty="0" err="1"/>
              <a:t>New_perl</a:t>
            </a:r>
            <a:r>
              <a:rPr lang="en-US" sz="2800" dirty="0"/>
              <a:t>’) or warn "Can't change directory";</a:t>
            </a:r>
          </a:p>
          <a:p>
            <a:pPr marL="342900" indent="-342900" algn="l"/>
            <a:r>
              <a:rPr lang="en-US" sz="2800" dirty="0"/>
              <a:t>	print "HELLO PERL“;</a:t>
            </a:r>
            <a:endParaRPr lang="en-IN" sz="2800" dirty="0"/>
          </a:p>
          <a:p>
            <a:pPr marL="342900" indent="-342900" algn="l"/>
            <a:endParaRPr lang="en-IN" sz="16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687FE-BA22-4ACA-A410-35320A450C4C}"/>
              </a:ext>
            </a:extLst>
          </p:cNvPr>
          <p:cNvSpPr>
            <a:spLocks noGrp="1"/>
          </p:cNvSpPr>
          <p:nvPr>
            <p:ph type="title"/>
          </p:nvPr>
        </p:nvSpPr>
        <p:spPr>
          <a:xfrm>
            <a:off x="1271464" y="260649"/>
            <a:ext cx="9721080" cy="1152127"/>
          </a:xfrm>
        </p:spPr>
        <p:txBody>
          <a:bodyPr/>
          <a:lstStyle/>
          <a:p>
            <a:pPr algn="ctr"/>
            <a:r>
              <a:rPr lang="en-US" b="1" dirty="0"/>
              <a:t>Error Handling</a:t>
            </a:r>
            <a:endParaRPr lang="en-IN" b="1" dirty="0"/>
          </a:p>
        </p:txBody>
      </p:sp>
      <p:sp>
        <p:nvSpPr>
          <p:cNvPr id="3" name="Content Placeholder 2">
            <a:extLst>
              <a:ext uri="{FF2B5EF4-FFF2-40B4-BE49-F238E27FC236}">
                <a16:creationId xmlns:a16="http://schemas.microsoft.com/office/drawing/2014/main" xmlns="" id="{72335A7A-8C9A-4819-841B-53F8F3EB79E5}"/>
              </a:ext>
            </a:extLst>
          </p:cNvPr>
          <p:cNvSpPr>
            <a:spLocks noGrp="1"/>
          </p:cNvSpPr>
          <p:nvPr>
            <p:ph idx="1"/>
          </p:nvPr>
        </p:nvSpPr>
        <p:spPr>
          <a:xfrm>
            <a:off x="1271464" y="1340768"/>
            <a:ext cx="9721080" cy="4863904"/>
          </a:xfrm>
        </p:spPr>
        <p:txBody>
          <a:bodyPr/>
          <a:lstStyle/>
          <a:p>
            <a:r>
              <a:rPr lang="en-US" dirty="0"/>
              <a:t>Error Handling in Perl is the process of taking appropriate action against a program that causes difficulty in execution because of some error in the code or the compiler.</a:t>
            </a:r>
          </a:p>
          <a:p>
            <a:r>
              <a:rPr lang="en-US" dirty="0"/>
              <a:t>Here are few methods which can be used.</a:t>
            </a:r>
          </a:p>
          <a:p>
            <a:pPr marL="0" indent="0" algn="l" fontAlgn="base">
              <a:buNone/>
            </a:pPr>
            <a:r>
              <a:rPr lang="en-US" dirty="0"/>
              <a:t>	-</a:t>
            </a:r>
            <a:r>
              <a:rPr lang="en-IN" b="0" i="0" dirty="0">
                <a:effectLst/>
                <a:latin typeface="urw-din"/>
              </a:rPr>
              <a:t>if statement</a:t>
            </a:r>
          </a:p>
          <a:p>
            <a:pPr marL="0" indent="0" algn="l" fontAlgn="base">
              <a:buNone/>
            </a:pPr>
            <a:r>
              <a:rPr lang="en-IN" b="0" i="0" dirty="0">
                <a:effectLst/>
                <a:latin typeface="urw-din"/>
              </a:rPr>
              <a:t>	-unless function</a:t>
            </a:r>
          </a:p>
          <a:p>
            <a:pPr marL="0" indent="0" algn="l" fontAlgn="base">
              <a:buNone/>
            </a:pPr>
            <a:r>
              <a:rPr lang="en-IN" dirty="0">
                <a:latin typeface="urw-din"/>
              </a:rPr>
              <a:t>	-ternary Operator</a:t>
            </a:r>
            <a:endParaRPr lang="en-IN" b="0" i="0" dirty="0">
              <a:effectLst/>
              <a:latin typeface="urw-din"/>
            </a:endParaRPr>
          </a:p>
          <a:p>
            <a:pPr marL="0" indent="0" algn="l" fontAlgn="base">
              <a:buNone/>
            </a:pPr>
            <a:r>
              <a:rPr lang="en-IN" dirty="0">
                <a:latin typeface="urw-din"/>
              </a:rPr>
              <a:t>	-</a:t>
            </a:r>
            <a:r>
              <a:rPr lang="en-IN" b="0" i="0" dirty="0">
                <a:effectLst/>
                <a:latin typeface="urw-din"/>
              </a:rPr>
              <a:t>die()</a:t>
            </a:r>
          </a:p>
          <a:p>
            <a:pPr marL="0" indent="0" algn="l" fontAlgn="base">
              <a:buNone/>
            </a:pPr>
            <a:r>
              <a:rPr lang="en-IN" b="0" i="0" dirty="0">
                <a:effectLst/>
                <a:latin typeface="urw-din"/>
              </a:rPr>
              <a:t>	-warn()</a:t>
            </a:r>
          </a:p>
          <a:p>
            <a:pPr marL="0" indent="0" algn="l" fontAlgn="base">
              <a:buNone/>
            </a:pPr>
            <a:endParaRPr lang="en-IN"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xmlns="" val="165032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EC2863-2B6C-4E21-9AFE-1C5059BA6AA6}"/>
              </a:ext>
            </a:extLst>
          </p:cNvPr>
          <p:cNvSpPr>
            <a:spLocks noGrp="1"/>
          </p:cNvSpPr>
          <p:nvPr>
            <p:ph idx="1"/>
          </p:nvPr>
        </p:nvSpPr>
        <p:spPr>
          <a:xfrm>
            <a:off x="838200" y="665018"/>
            <a:ext cx="10515600" cy="5511945"/>
          </a:xfrm>
        </p:spPr>
        <p:txBody>
          <a:bodyPr>
            <a:normAutofit/>
          </a:bodyPr>
          <a:lstStyle/>
          <a:p>
            <a:r>
              <a:rPr lang="en-US"/>
              <a:t>Example :  To print  hello world</a:t>
            </a:r>
          </a:p>
          <a:p>
            <a:pPr marL="0" indent="0">
              <a:buNone/>
            </a:pPr>
            <a:r>
              <a:rPr lang="en-US"/>
              <a:t>	#!/usr/bin/perl</a:t>
            </a:r>
          </a:p>
          <a:p>
            <a:pPr marL="0" indent="0">
              <a:buNone/>
            </a:pPr>
            <a:r>
              <a:rPr lang="en-US"/>
              <a:t>	print "Hello world\n";</a:t>
            </a:r>
          </a:p>
          <a:p>
            <a:pPr marL="0" indent="0">
              <a:buNone/>
            </a:pPr>
            <a:r>
              <a:rPr lang="en-US"/>
              <a:t>	print ("welcome to perl");</a:t>
            </a:r>
          </a:p>
          <a:p>
            <a:r>
              <a:rPr lang="en-US"/>
              <a:t>You can use parentheses for functions arguments or omit them.</a:t>
            </a:r>
          </a:p>
          <a:p>
            <a:r>
              <a:rPr lang="en-US"/>
              <a:t>Output : </a:t>
            </a:r>
          </a:p>
          <a:p>
            <a:pPr marL="0" indent="0">
              <a:buNone/>
            </a:pPr>
            <a:r>
              <a:rPr lang="en-US"/>
              <a:t>	Hello world</a:t>
            </a:r>
          </a:p>
          <a:p>
            <a:pPr marL="0" indent="0">
              <a:buNone/>
            </a:pPr>
            <a:r>
              <a:rPr lang="en-US"/>
              <a:t>	welcome to perl</a:t>
            </a:r>
          </a:p>
          <a:p>
            <a:pPr marL="0" indent="0">
              <a:buNone/>
            </a:pPr>
            <a:r>
              <a:rPr lang="en-US"/>
              <a:t>	</a:t>
            </a:r>
          </a:p>
          <a:p>
            <a:pPr marL="0" indent="0">
              <a:buNone/>
            </a:pPr>
            <a:endParaRPr lang="en-IN"/>
          </a:p>
        </p:txBody>
      </p:sp>
    </p:spTree>
    <p:extLst>
      <p:ext uri="{BB962C8B-B14F-4D97-AF65-F5344CB8AC3E}">
        <p14:creationId xmlns:p14="http://schemas.microsoft.com/office/powerpoint/2010/main" xmlns="" val="33163715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8AF369-967D-403F-A651-E4145B2E4422}"/>
              </a:ext>
            </a:extLst>
          </p:cNvPr>
          <p:cNvSpPr>
            <a:spLocks noGrp="1"/>
          </p:cNvSpPr>
          <p:nvPr>
            <p:ph idx="1"/>
          </p:nvPr>
        </p:nvSpPr>
        <p:spPr>
          <a:xfrm>
            <a:off x="838200" y="260648"/>
            <a:ext cx="10515600" cy="6264696"/>
          </a:xfrm>
        </p:spPr>
        <p:txBody>
          <a:bodyPr>
            <a:normAutofit fontScale="70000" lnSpcReduction="20000"/>
          </a:bodyPr>
          <a:lstStyle/>
          <a:p>
            <a:pPr marL="0" indent="0">
              <a:buNone/>
            </a:pPr>
            <a:r>
              <a:rPr lang="en-US" b="1" dirty="0"/>
              <a:t>The if statement </a:t>
            </a:r>
            <a:r>
              <a:rPr lang="en-US" dirty="0"/>
              <a:t>: The statements in a code block will be executed only if the condition holds true.</a:t>
            </a:r>
          </a:p>
          <a:p>
            <a:pPr marL="0" indent="0">
              <a:buNone/>
            </a:pPr>
            <a:r>
              <a:rPr lang="en-US" dirty="0"/>
              <a:t>Example :	 $file = “&lt;fn.pm"; </a:t>
            </a:r>
          </a:p>
          <a:p>
            <a:pPr marL="0" indent="0">
              <a:buNone/>
            </a:pPr>
            <a:r>
              <a:rPr lang="en-US" dirty="0"/>
              <a:t>		if(open(DATA, $file)) {</a:t>
            </a:r>
          </a:p>
          <a:p>
            <a:pPr marL="0" indent="0">
              <a:buNone/>
            </a:pPr>
            <a:r>
              <a:rPr lang="en-US" dirty="0"/>
              <a:t>   		 </a:t>
            </a:r>
            <a:r>
              <a:rPr lang="en-US" dirty="0" err="1"/>
              <a:t>print"file</a:t>
            </a:r>
            <a:r>
              <a:rPr lang="en-US" dirty="0"/>
              <a:t> is opened";</a:t>
            </a:r>
          </a:p>
          <a:p>
            <a:pPr marL="0" indent="0">
              <a:buNone/>
            </a:pPr>
            <a:r>
              <a:rPr lang="en-US" dirty="0"/>
              <a:t>		} 	</a:t>
            </a:r>
          </a:p>
          <a:p>
            <a:pPr marL="0" indent="0">
              <a:buNone/>
            </a:pPr>
            <a:r>
              <a:rPr lang="en-US" dirty="0"/>
              <a:t>		else {</a:t>
            </a:r>
          </a:p>
          <a:p>
            <a:pPr marL="0" indent="0">
              <a:buNone/>
            </a:pPr>
            <a:r>
              <a:rPr lang="en-US" dirty="0"/>
              <a:t>		print "Error: Couldn't open the file - $!";</a:t>
            </a:r>
          </a:p>
          <a:p>
            <a:pPr marL="0" indent="0">
              <a:buNone/>
            </a:pPr>
            <a:r>
              <a:rPr lang="en-US" dirty="0"/>
              <a:t>		}</a:t>
            </a:r>
          </a:p>
          <a:p>
            <a:pPr marL="0" indent="0">
              <a:buNone/>
            </a:pPr>
            <a:endParaRPr lang="en-US" dirty="0"/>
          </a:p>
          <a:p>
            <a:pPr marL="0" indent="0">
              <a:buNone/>
            </a:pPr>
            <a:r>
              <a:rPr lang="en-US" b="1" dirty="0"/>
              <a:t>The unless function </a:t>
            </a:r>
            <a:r>
              <a:rPr lang="en-US" dirty="0"/>
              <a:t>: The statements in the code block will only be executed if the expression returns false.</a:t>
            </a:r>
          </a:p>
          <a:p>
            <a:pPr marL="0" indent="0">
              <a:buNone/>
            </a:pPr>
            <a:r>
              <a:rPr lang="en-IN" dirty="0"/>
              <a:t>Example :  	 $file = “&lt;fn.pm"; </a:t>
            </a:r>
          </a:p>
          <a:p>
            <a:pPr marL="0" indent="0">
              <a:buNone/>
            </a:pPr>
            <a:r>
              <a:rPr lang="en-US" dirty="0"/>
              <a:t>		unless(open(DATA, $file)) {</a:t>
            </a:r>
          </a:p>
          <a:p>
            <a:pPr marL="0" indent="0">
              <a:buNone/>
            </a:pPr>
            <a:r>
              <a:rPr lang="en-US" dirty="0"/>
              <a:t>   		print "Error: Couldn't open the file - $!";</a:t>
            </a:r>
          </a:p>
          <a:p>
            <a:pPr marL="0" indent="0">
              <a:buNone/>
            </a:pPr>
            <a:r>
              <a:rPr lang="en-US" dirty="0"/>
              <a:t>		} </a:t>
            </a:r>
          </a:p>
          <a:p>
            <a:pPr marL="0" indent="0">
              <a:buNone/>
            </a:pPr>
            <a:r>
              <a:rPr lang="en-US" dirty="0"/>
              <a:t>		else {</a:t>
            </a:r>
          </a:p>
          <a:p>
            <a:pPr marL="0" indent="0">
              <a:buNone/>
            </a:pPr>
            <a:r>
              <a:rPr lang="en-US" dirty="0"/>
              <a:t>		</a:t>
            </a:r>
            <a:r>
              <a:rPr lang="en-US" dirty="0" err="1"/>
              <a:t>print"file</a:t>
            </a:r>
            <a:r>
              <a:rPr lang="en-US" dirty="0"/>
              <a:t> is opened";</a:t>
            </a:r>
            <a:r>
              <a:rPr lang="en-IN" dirty="0"/>
              <a:t> </a:t>
            </a:r>
          </a:p>
          <a:p>
            <a:pPr marL="0" indent="0">
              <a:buNone/>
            </a:pPr>
            <a:r>
              <a:rPr lang="en-IN" dirty="0"/>
              <a:t>		}</a:t>
            </a:r>
            <a:endParaRPr lang="en-US" dirty="0"/>
          </a:p>
        </p:txBody>
      </p:sp>
    </p:spTree>
    <p:extLst>
      <p:ext uri="{BB962C8B-B14F-4D97-AF65-F5344CB8AC3E}">
        <p14:creationId xmlns:p14="http://schemas.microsoft.com/office/powerpoint/2010/main" xmlns="" val="4020683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4934CD-2C74-41AD-A441-65013D954666}"/>
              </a:ext>
            </a:extLst>
          </p:cNvPr>
          <p:cNvSpPr>
            <a:spLocks noGrp="1"/>
          </p:cNvSpPr>
          <p:nvPr>
            <p:ph idx="1"/>
          </p:nvPr>
        </p:nvSpPr>
        <p:spPr>
          <a:xfrm>
            <a:off x="1271464" y="404664"/>
            <a:ext cx="9721080" cy="6264696"/>
          </a:xfrm>
        </p:spPr>
        <p:txBody>
          <a:bodyPr>
            <a:normAutofit fontScale="92500" lnSpcReduction="20000"/>
          </a:bodyPr>
          <a:lstStyle/>
          <a:p>
            <a:pPr marL="0" indent="0">
              <a:buNone/>
            </a:pPr>
            <a:r>
              <a:rPr lang="en-US" b="1" dirty="0"/>
              <a:t>The ternary Operator </a:t>
            </a:r>
            <a:r>
              <a:rPr lang="en-US" dirty="0"/>
              <a:t>: For very short tests, you can use the conditional operator ?:</a:t>
            </a:r>
            <a:endParaRPr lang="en-US" b="1" dirty="0"/>
          </a:p>
          <a:p>
            <a:pPr marL="0" indent="0">
              <a:buNone/>
            </a:pPr>
            <a:r>
              <a:rPr lang="en-IN" dirty="0"/>
              <a:t>Example : $file = “&lt;fn.pm";</a:t>
            </a:r>
          </a:p>
          <a:p>
            <a:pPr marL="0" indent="0">
              <a:buNone/>
            </a:pPr>
            <a:r>
              <a:rPr lang="en-US" sz="2600" dirty="0"/>
              <a:t>	     print(open(DATA, $file) ? "Opened" : " Couldn't open the file -$!");</a:t>
            </a:r>
          </a:p>
          <a:p>
            <a:pPr marL="0" indent="0">
              <a:buNone/>
            </a:pPr>
            <a:endParaRPr lang="en-IN" sz="2600" dirty="0"/>
          </a:p>
          <a:p>
            <a:pPr marL="0" indent="0">
              <a:buNone/>
            </a:pPr>
            <a:r>
              <a:rPr lang="en-US" b="1" dirty="0"/>
              <a:t>die() </a:t>
            </a:r>
            <a:r>
              <a:rPr lang="en-US" dirty="0"/>
              <a:t>: To signal occurrences of fatal errors in the sense that the program in question should not be allowed to continue.</a:t>
            </a:r>
          </a:p>
          <a:p>
            <a:pPr marL="0" indent="0">
              <a:buNone/>
            </a:pPr>
            <a:r>
              <a:rPr lang="en-US" dirty="0"/>
              <a:t>Example : $file = “&lt;fn.pm";</a:t>
            </a:r>
          </a:p>
          <a:p>
            <a:pPr marL="0" indent="0">
              <a:buNone/>
            </a:pPr>
            <a:r>
              <a:rPr lang="en-US" dirty="0"/>
              <a:t>	     open(DATA, $file) || die "Error: Couldn't open the file $!"; </a:t>
            </a:r>
          </a:p>
          <a:p>
            <a:pPr marL="0" indent="0">
              <a:buNone/>
            </a:pPr>
            <a:endParaRPr lang="en-US" dirty="0"/>
          </a:p>
          <a:p>
            <a:pPr marL="0" indent="0">
              <a:buNone/>
            </a:pPr>
            <a:r>
              <a:rPr kumimoji="0" lang="en-US" altLang="en-US" b="1" i="0" u="none" strike="noStrike" cap="none" normalizeH="0" baseline="0" dirty="0">
                <a:ln>
                  <a:noFill/>
                </a:ln>
                <a:effectLst/>
              </a:rPr>
              <a:t>warn() </a:t>
            </a:r>
            <a:r>
              <a:rPr kumimoji="0" lang="en-US" altLang="en-US" i="0" u="none" strike="noStrike" cap="none" normalizeH="0" baseline="0" dirty="0">
                <a:ln>
                  <a:noFill/>
                </a:ln>
                <a:effectLst/>
              </a:rPr>
              <a:t>:</a:t>
            </a:r>
            <a:r>
              <a:rPr kumimoji="0" lang="en-US" altLang="en-US" b="1" i="0" u="none" strike="noStrike" cap="none" normalizeH="0" baseline="0" dirty="0">
                <a:ln>
                  <a:noFill/>
                </a:ln>
                <a:effectLst/>
              </a:rPr>
              <a:t> </a:t>
            </a:r>
            <a:r>
              <a:rPr kumimoji="0" lang="en-US" altLang="en-US" b="0" i="0" u="none" strike="noStrike" cap="none" normalizeH="0" baseline="0" dirty="0">
                <a:ln>
                  <a:noFill/>
                </a:ln>
                <a:effectLst/>
              </a:rPr>
              <a:t>Unlike </a:t>
            </a:r>
            <a:r>
              <a:rPr kumimoji="0" lang="en-US" altLang="en-US" b="1" i="0" u="none" strike="noStrike" cap="none" normalizeH="0" baseline="0" dirty="0">
                <a:ln>
                  <a:noFill/>
                </a:ln>
                <a:effectLst/>
              </a:rPr>
              <a:t>die()</a:t>
            </a:r>
            <a:r>
              <a:rPr kumimoji="0" lang="en-US" altLang="en-US" b="0" i="0" u="none" strike="noStrike" cap="none" normalizeH="0" baseline="0" dirty="0">
                <a:ln>
                  <a:noFill/>
                </a:ln>
                <a:effectLst/>
              </a:rPr>
              <a:t> function, </a:t>
            </a:r>
            <a:r>
              <a:rPr kumimoji="0" lang="en-US" altLang="en-US" b="1" i="0" u="none" strike="noStrike" cap="none" normalizeH="0" baseline="0" dirty="0">
                <a:ln>
                  <a:noFill/>
                </a:ln>
                <a:effectLst/>
              </a:rPr>
              <a:t>warn()</a:t>
            </a:r>
            <a:r>
              <a:rPr kumimoji="0" lang="en-US" altLang="en-US" b="0" i="0" u="none" strike="noStrike" cap="none" normalizeH="0" baseline="0" dirty="0">
                <a:ln>
                  <a:noFill/>
                </a:ln>
                <a:effectLst/>
              </a:rPr>
              <a:t> generates a warning instead of a fatal exception.</a:t>
            </a:r>
          </a:p>
          <a:p>
            <a:pPr marL="0" indent="0">
              <a:buNone/>
            </a:pPr>
            <a:r>
              <a:rPr lang="en-US" dirty="0"/>
              <a:t>Example : $file = “&lt;fn.pm";</a:t>
            </a:r>
          </a:p>
          <a:p>
            <a:pPr marL="0" indent="0">
              <a:buNone/>
            </a:pPr>
            <a:r>
              <a:rPr lang="en-US" dirty="0"/>
              <a:t>	      open(DATA, $file) or warn "Error: Couldn't open the file $!"; </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xmlns="" val="3564653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7F788-88B4-42E6-AB91-8803D016F573}"/>
              </a:ext>
            </a:extLst>
          </p:cNvPr>
          <p:cNvSpPr>
            <a:spLocks noGrp="1"/>
          </p:cNvSpPr>
          <p:nvPr>
            <p:ph type="title"/>
          </p:nvPr>
        </p:nvSpPr>
        <p:spPr>
          <a:xfrm>
            <a:off x="838200" y="365125"/>
            <a:ext cx="10515600" cy="831627"/>
          </a:xfrm>
        </p:spPr>
        <p:txBody>
          <a:bodyPr/>
          <a:lstStyle/>
          <a:p>
            <a:pPr algn="ctr"/>
            <a:r>
              <a:rPr lang="en-US" b="1" dirty="0"/>
              <a:t>Special variables</a:t>
            </a:r>
            <a:endParaRPr lang="en-IN" b="1" dirty="0"/>
          </a:p>
        </p:txBody>
      </p:sp>
      <p:sp>
        <p:nvSpPr>
          <p:cNvPr id="3" name="Content Placeholder 2">
            <a:extLst>
              <a:ext uri="{FF2B5EF4-FFF2-40B4-BE49-F238E27FC236}">
                <a16:creationId xmlns:a16="http://schemas.microsoft.com/office/drawing/2014/main" xmlns="" id="{5B2C9B6C-9528-41AE-9220-3825BAF456A0}"/>
              </a:ext>
            </a:extLst>
          </p:cNvPr>
          <p:cNvSpPr>
            <a:spLocks noGrp="1"/>
          </p:cNvSpPr>
          <p:nvPr>
            <p:ph idx="1"/>
          </p:nvPr>
        </p:nvSpPr>
        <p:spPr>
          <a:xfrm>
            <a:off x="838200" y="1196752"/>
            <a:ext cx="10515600" cy="5296123"/>
          </a:xfrm>
        </p:spPr>
        <p:txBody>
          <a:bodyPr>
            <a:normAutofit lnSpcReduction="10000"/>
          </a:bodyPr>
          <a:lstStyle/>
          <a:p>
            <a:r>
              <a:rPr lang="en-US" sz="2400" dirty="0"/>
              <a:t>Special Variables in Perl are those which are already defined to carry out a specific function when required. </a:t>
            </a:r>
          </a:p>
          <a:p>
            <a:r>
              <a:rPr lang="en-US" sz="2400" dirty="0"/>
              <a:t>The differentiating factor between a special Variable in Perl and a random character is the use of Punctuation mark after the variable, these could be @, $ or %, </a:t>
            </a:r>
            <a:r>
              <a:rPr lang="en-US" sz="2400" dirty="0" err="1"/>
              <a:t>etc</a:t>
            </a:r>
            <a:r>
              <a:rPr lang="en-US" sz="2400" dirty="0"/>
              <a:t>, for example, $_.</a:t>
            </a:r>
          </a:p>
          <a:p>
            <a:r>
              <a:rPr lang="en-US" sz="2400" b="1" dirty="0"/>
              <a:t>Note</a:t>
            </a:r>
            <a:r>
              <a:rPr lang="en-US" sz="2400" dirty="0"/>
              <a:t>: The most common special variable is $_, which is used to store the default    input</a:t>
            </a:r>
          </a:p>
          <a:p>
            <a:r>
              <a:rPr lang="en-US" sz="2400" dirty="0"/>
              <a:t>Example : </a:t>
            </a:r>
          </a:p>
          <a:p>
            <a:pPr marL="0" indent="0">
              <a:buNone/>
            </a:pPr>
            <a:r>
              <a:rPr lang="en-US" sz="2400" dirty="0"/>
              <a:t>	foreach ('Mango', 'Orange', 'Apple’)</a:t>
            </a:r>
          </a:p>
          <a:p>
            <a:pPr marL="0" indent="0">
              <a:buNone/>
            </a:pPr>
            <a:r>
              <a:rPr lang="en-US" sz="2400" dirty="0"/>
              <a:t>	 {    </a:t>
            </a:r>
          </a:p>
          <a:p>
            <a:pPr marL="0" indent="0">
              <a:buNone/>
            </a:pPr>
            <a:r>
              <a:rPr lang="en-US" sz="2400" dirty="0"/>
              <a:t>		print($_);    </a:t>
            </a:r>
          </a:p>
          <a:p>
            <a:pPr marL="0" indent="0">
              <a:buNone/>
            </a:pPr>
            <a:r>
              <a:rPr lang="en-US" sz="2400" dirty="0"/>
              <a:t>		print("\n"); </a:t>
            </a:r>
          </a:p>
          <a:p>
            <a:pPr marL="0" indent="0">
              <a:buNone/>
            </a:pPr>
            <a:r>
              <a:rPr lang="en-US" sz="2400" dirty="0"/>
              <a:t>	}</a:t>
            </a:r>
            <a:endParaRPr lang="en-IN" sz="2400" dirty="0"/>
          </a:p>
        </p:txBody>
      </p:sp>
    </p:spTree>
    <p:extLst>
      <p:ext uri="{BB962C8B-B14F-4D97-AF65-F5344CB8AC3E}">
        <p14:creationId xmlns:p14="http://schemas.microsoft.com/office/powerpoint/2010/main" xmlns="" val="29095977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F22A49-7249-448D-867D-45C1200A4474}"/>
              </a:ext>
            </a:extLst>
          </p:cNvPr>
          <p:cNvSpPr>
            <a:spLocks noGrp="1"/>
          </p:cNvSpPr>
          <p:nvPr>
            <p:ph idx="1"/>
          </p:nvPr>
        </p:nvSpPr>
        <p:spPr>
          <a:xfrm>
            <a:off x="1271464" y="332656"/>
            <a:ext cx="9721080" cy="5844307"/>
          </a:xfrm>
        </p:spPr>
        <p:txBody>
          <a:bodyPr>
            <a:normAutofit fontScale="92500" lnSpcReduction="20000"/>
          </a:bodyPr>
          <a:lstStyle/>
          <a:p>
            <a:r>
              <a:rPr lang="en-US" sz="2400" b="1" dirty="0"/>
              <a:t>Types of Special Variables :  </a:t>
            </a:r>
            <a:r>
              <a:rPr lang="en-US" sz="2400" dirty="0"/>
              <a:t>Special Variables can be categorized on the 				           basis of their usage and nature.</a:t>
            </a:r>
          </a:p>
          <a:p>
            <a:pPr marL="0" indent="0">
              <a:buNone/>
            </a:pPr>
            <a:r>
              <a:rPr lang="en-US" sz="2400" dirty="0"/>
              <a:t>		-&gt;Regular Expression Special Variables</a:t>
            </a:r>
          </a:p>
          <a:p>
            <a:pPr marL="0" indent="0">
              <a:buNone/>
            </a:pPr>
            <a:r>
              <a:rPr lang="en-US" sz="2400" dirty="0"/>
              <a:t>		-&gt;Global Scalar Special Variables</a:t>
            </a:r>
          </a:p>
          <a:p>
            <a:pPr marL="0" indent="0">
              <a:buNone/>
            </a:pPr>
            <a:r>
              <a:rPr lang="en-US" sz="2400" dirty="0"/>
              <a:t>		-&gt;Global Array Special Variables</a:t>
            </a:r>
          </a:p>
          <a:p>
            <a:pPr marL="0" indent="0">
              <a:buNone/>
            </a:pPr>
            <a:r>
              <a:rPr lang="en-US" sz="2400" dirty="0"/>
              <a:t>		-&gt;Global Hash Special Variables</a:t>
            </a:r>
          </a:p>
          <a:p>
            <a:pPr marL="0" indent="0">
              <a:buNone/>
            </a:pPr>
            <a:r>
              <a:rPr lang="en-US" sz="2400" dirty="0"/>
              <a:t>		-&gt;Global Special Constants</a:t>
            </a:r>
          </a:p>
          <a:p>
            <a:pPr marL="0" indent="0">
              <a:buNone/>
            </a:pPr>
            <a:r>
              <a:rPr lang="en-US" sz="2400" dirty="0"/>
              <a:t>		-&gt;Global Special File handles</a:t>
            </a:r>
          </a:p>
          <a:p>
            <a:pPr algn="just"/>
            <a:r>
              <a:rPr lang="en-US" sz="2400" b="1" dirty="0"/>
              <a:t>Global Array Special Variables @ARGV : </a:t>
            </a:r>
            <a:r>
              <a:rPr lang="en-US" sz="2400" dirty="0"/>
              <a:t>In a command-line argument @ARGV is the array which is used for the intended script. It is generally one value less than the total number of  arguments.</a:t>
            </a:r>
          </a:p>
          <a:p>
            <a:pPr algn="just"/>
            <a:r>
              <a:rPr lang="en-US" sz="2400" dirty="0"/>
              <a:t>print join( ", ", @ARGV), "\n" ; </a:t>
            </a:r>
          </a:p>
          <a:p>
            <a:pPr algn="just"/>
            <a:r>
              <a:rPr lang="en-US" sz="2400" dirty="0"/>
              <a:t>a, b, c</a:t>
            </a:r>
          </a:p>
          <a:p>
            <a:pPr algn="just"/>
            <a:r>
              <a:rPr lang="en-US" sz="2400" dirty="0"/>
              <a:t>print join( ", ", @ARGV), "\n";</a:t>
            </a:r>
          </a:p>
          <a:p>
            <a:pPr algn="just"/>
            <a:r>
              <a:rPr lang="en-US" sz="2400" dirty="0"/>
              <a:t>a, </a:t>
            </a:r>
            <a:r>
              <a:rPr lang="en-US" sz="2400" dirty="0" err="1"/>
              <a:t>bc</a:t>
            </a:r>
            <a:r>
              <a:rPr lang="en-US" sz="2400" dirty="0"/>
              <a:t>, d</a:t>
            </a:r>
          </a:p>
          <a:p>
            <a:pPr algn="just"/>
            <a:r>
              <a:rPr lang="en-US" sz="2400" dirty="0"/>
              <a:t>Here, a, b, c, d represents any numeric values.</a:t>
            </a:r>
            <a:endParaRPr lang="en-IN" sz="2400" dirty="0"/>
          </a:p>
          <a:p>
            <a:pPr marL="0" indent="0">
              <a:buNone/>
            </a:pPr>
            <a:endParaRPr lang="en-US" sz="2400" dirty="0"/>
          </a:p>
          <a:p>
            <a:pPr marL="0" indent="0" algn="just">
              <a:buNone/>
            </a:pPr>
            <a:endParaRPr lang="en-IN" sz="2400" dirty="0"/>
          </a:p>
        </p:txBody>
      </p:sp>
    </p:spTree>
    <p:extLst>
      <p:ext uri="{BB962C8B-B14F-4D97-AF65-F5344CB8AC3E}">
        <p14:creationId xmlns:p14="http://schemas.microsoft.com/office/powerpoint/2010/main" xmlns="" val="36493279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E87C9-1EEE-4BCA-AA36-11B3B21D261A}"/>
              </a:ext>
            </a:extLst>
          </p:cNvPr>
          <p:cNvSpPr>
            <a:spLocks noGrp="1"/>
          </p:cNvSpPr>
          <p:nvPr>
            <p:ph idx="1"/>
          </p:nvPr>
        </p:nvSpPr>
        <p:spPr>
          <a:xfrm>
            <a:off x="1163452" y="692696"/>
            <a:ext cx="9865096" cy="5772299"/>
          </a:xfrm>
        </p:spPr>
        <p:txBody>
          <a:bodyPr>
            <a:normAutofit/>
          </a:bodyPr>
          <a:lstStyle/>
          <a:p>
            <a:r>
              <a:rPr lang="en-IN" sz="2400" b="1" dirty="0"/>
              <a:t>Global Hash Special Variables : </a:t>
            </a:r>
          </a:p>
          <a:p>
            <a:pPr marL="0" indent="0">
              <a:buNone/>
            </a:pPr>
            <a:r>
              <a:rPr lang="en-IN" sz="2400" b="1" dirty="0"/>
              <a:t>	</a:t>
            </a:r>
            <a:r>
              <a:rPr lang="en-US" sz="2400" dirty="0"/>
              <a:t>%ENV : The hash containing your current environment.</a:t>
            </a:r>
          </a:p>
          <a:p>
            <a:pPr marL="0" indent="0">
              <a:buNone/>
            </a:pPr>
            <a:r>
              <a:rPr lang="en-US" sz="2400" dirty="0"/>
              <a:t>Example1 :	foreach (sort keys %ENV)</a:t>
            </a:r>
          </a:p>
          <a:p>
            <a:pPr marL="0" indent="0">
              <a:buNone/>
            </a:pPr>
            <a:r>
              <a:rPr lang="en-US" sz="2400" dirty="0"/>
              <a:t>		 {   </a:t>
            </a:r>
          </a:p>
          <a:p>
            <a:pPr marL="0" indent="0">
              <a:buNone/>
            </a:pPr>
            <a:r>
              <a:rPr lang="en-US" sz="2400" dirty="0"/>
              <a:t>			print "$_  =  $ENV{$_}\n";</a:t>
            </a:r>
          </a:p>
          <a:p>
            <a:pPr marL="0" indent="0">
              <a:buNone/>
            </a:pPr>
            <a:r>
              <a:rPr lang="en-US" sz="2400" dirty="0"/>
              <a:t>		 }</a:t>
            </a:r>
          </a:p>
          <a:p>
            <a:pPr marL="0" indent="0">
              <a:buNone/>
            </a:pPr>
            <a:r>
              <a:rPr lang="en-US" sz="2400" dirty="0"/>
              <a:t>Example2 :	$ENV{'LOGNAME'} = "</a:t>
            </a:r>
            <a:r>
              <a:rPr lang="en-US" sz="2400" dirty="0" err="1"/>
              <a:t>kalyan</a:t>
            </a:r>
            <a:r>
              <a:rPr lang="en-US" sz="2400" dirty="0"/>
              <a:t>";</a:t>
            </a:r>
          </a:p>
          <a:p>
            <a:pPr marL="0" indent="0">
              <a:buNone/>
            </a:pPr>
            <a:r>
              <a:rPr lang="en-US" sz="2400" dirty="0"/>
              <a:t>		$</a:t>
            </a:r>
            <a:r>
              <a:rPr lang="en-US" sz="2400" dirty="0" err="1"/>
              <a:t>userName</a:t>
            </a:r>
            <a:r>
              <a:rPr lang="en-US" sz="2400" dirty="0"/>
              <a:t> =  $ENV{'LOGNAME'}; </a:t>
            </a:r>
          </a:p>
          <a:p>
            <a:pPr marL="0" indent="0">
              <a:buNone/>
            </a:pPr>
            <a:r>
              <a:rPr lang="en-US" sz="2400" dirty="0"/>
              <a:t>		print "Hello", $</a:t>
            </a:r>
            <a:r>
              <a:rPr lang="en-US" sz="2400" dirty="0" err="1"/>
              <a:t>userName</a:t>
            </a:r>
            <a:r>
              <a:rPr lang="en-US" sz="2400" dirty="0"/>
              <a:t>,"\n";</a:t>
            </a:r>
          </a:p>
          <a:p>
            <a:pPr marL="0" indent="0">
              <a:buNone/>
            </a:pPr>
            <a:endParaRPr lang="en-IN" sz="2400" dirty="0"/>
          </a:p>
          <a:p>
            <a:pPr marL="0" indent="0">
              <a:buNone/>
            </a:pPr>
            <a:r>
              <a:rPr lang="en-IN" b="1" dirty="0"/>
              <a:t>	</a:t>
            </a:r>
          </a:p>
        </p:txBody>
      </p:sp>
    </p:spTree>
    <p:extLst>
      <p:ext uri="{BB962C8B-B14F-4D97-AF65-F5344CB8AC3E}">
        <p14:creationId xmlns:p14="http://schemas.microsoft.com/office/powerpoint/2010/main" xmlns="" val="12257171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3C11D8-4BF3-4A54-933B-F0422F953A53}"/>
              </a:ext>
            </a:extLst>
          </p:cNvPr>
          <p:cNvSpPr>
            <a:spLocks noGrp="1"/>
          </p:cNvSpPr>
          <p:nvPr>
            <p:ph idx="1"/>
          </p:nvPr>
        </p:nvSpPr>
        <p:spPr>
          <a:xfrm>
            <a:off x="838200" y="476672"/>
            <a:ext cx="10515600" cy="5700291"/>
          </a:xfrm>
        </p:spPr>
        <p:txBody>
          <a:bodyPr/>
          <a:lstStyle/>
          <a:p>
            <a:r>
              <a:rPr lang="en-US" b="1" dirty="0"/>
              <a:t>Global Special Constants :</a:t>
            </a:r>
          </a:p>
          <a:p>
            <a:pPr marL="0" indent="0">
              <a:buNone/>
            </a:pPr>
            <a:r>
              <a:rPr lang="en-US" dirty="0"/>
              <a:t>	_END_: Used to show the end of a program.</a:t>
            </a:r>
          </a:p>
          <a:p>
            <a:pPr marL="0" indent="0">
              <a:buNone/>
            </a:pPr>
            <a:r>
              <a:rPr lang="en-US" dirty="0"/>
              <a:t>	_FILE_: Show the file name where it is referenced.</a:t>
            </a:r>
          </a:p>
          <a:p>
            <a:pPr marL="0" indent="0">
              <a:buNone/>
            </a:pPr>
            <a:r>
              <a:rPr lang="en-US" dirty="0"/>
              <a:t>	_LINE_: Shows the current line number.</a:t>
            </a:r>
          </a:p>
          <a:p>
            <a:pPr marL="0" indent="0">
              <a:buNone/>
            </a:pPr>
            <a:r>
              <a:rPr lang="en-US" dirty="0"/>
              <a:t>	_PACKAGE_: This variable shows the package name.</a:t>
            </a:r>
          </a:p>
          <a:p>
            <a:pPr marL="0" indent="0">
              <a:buNone/>
            </a:pPr>
            <a:r>
              <a:rPr lang="en-US" dirty="0"/>
              <a:t>Example : </a:t>
            </a:r>
          </a:p>
          <a:p>
            <a:pPr marL="0" indent="0">
              <a:buNone/>
            </a:pPr>
            <a:r>
              <a:rPr lang="en-US" dirty="0"/>
              <a:t>	print "file name -".__FILE__."\n";</a:t>
            </a:r>
          </a:p>
          <a:p>
            <a:pPr marL="0" indent="0">
              <a:buNone/>
            </a:pPr>
            <a:r>
              <a:rPr lang="en-US" dirty="0"/>
              <a:t>	print "line number -".__LINE__."\n";</a:t>
            </a:r>
          </a:p>
          <a:p>
            <a:pPr marL="0" indent="0">
              <a:buNone/>
            </a:pPr>
            <a:r>
              <a:rPr lang="en-US" dirty="0"/>
              <a:t>	print "package name -".__PACKAGE__."\n";</a:t>
            </a:r>
            <a:endParaRPr lang="en-IN" dirty="0"/>
          </a:p>
          <a:p>
            <a:pPr marL="0" indent="0">
              <a:buNone/>
            </a:pPr>
            <a:endParaRPr lang="en-IN" dirty="0"/>
          </a:p>
        </p:txBody>
      </p:sp>
    </p:spTree>
    <p:extLst>
      <p:ext uri="{BB962C8B-B14F-4D97-AF65-F5344CB8AC3E}">
        <p14:creationId xmlns:p14="http://schemas.microsoft.com/office/powerpoint/2010/main" xmlns="" val="41686246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Coding Standards</a:t>
            </a:r>
          </a:p>
        </p:txBody>
      </p:sp>
      <p:sp>
        <p:nvSpPr>
          <p:cNvPr id="3" name="Subtitle 2"/>
          <p:cNvSpPr>
            <a:spLocks noGrp="1"/>
          </p:cNvSpPr>
          <p:nvPr>
            <p:ph type="subTitle" idx="1"/>
          </p:nvPr>
        </p:nvSpPr>
        <p:spPr>
          <a:xfrm>
            <a:off x="1271464" y="928670"/>
            <a:ext cx="9721080" cy="5643602"/>
          </a:xfrm>
        </p:spPr>
        <p:txBody>
          <a:bodyPr>
            <a:normAutofit fontScale="47500" lnSpcReduction="20000"/>
          </a:bodyPr>
          <a:lstStyle/>
          <a:p>
            <a:pPr marL="342900" indent="-342900" algn="l">
              <a:buAutoNum type="arabicPeriod"/>
            </a:pPr>
            <a:r>
              <a:rPr lang="en-US" sz="4200" dirty="0"/>
              <a:t>Good software development organizations want their programmers to maintain some well-defined and standard style of coding called coding standards. </a:t>
            </a:r>
          </a:p>
          <a:p>
            <a:pPr marL="342900" indent="-342900" algn="l">
              <a:buAutoNum type="arabicPeriod"/>
            </a:pPr>
            <a:endParaRPr lang="en-US" sz="4200" dirty="0"/>
          </a:p>
          <a:p>
            <a:pPr marL="342900" indent="-342900" algn="l">
              <a:buAutoNum type="arabicPeriod"/>
            </a:pPr>
            <a:r>
              <a:rPr lang="en-US" sz="4200" dirty="0"/>
              <a:t>They usually make their own coding standards and guidelines depending on what suits their organization best and based on the types of software they develop. </a:t>
            </a:r>
          </a:p>
          <a:p>
            <a:pPr marL="342900" indent="-342900" algn="l">
              <a:buAutoNum type="arabicPeriod"/>
            </a:pPr>
            <a:endParaRPr lang="en-US" sz="4200" dirty="0"/>
          </a:p>
          <a:p>
            <a:pPr marL="342900" indent="-342900" algn="l">
              <a:buAutoNum type="arabicPeriod"/>
            </a:pPr>
            <a:r>
              <a:rPr lang="en-US" sz="4200" dirty="0"/>
              <a:t>It is very important for the programmers to maintain the coding standards otherwise the code will be rejected during code review.</a:t>
            </a:r>
          </a:p>
          <a:p>
            <a:pPr marL="342900" indent="-342900" algn="l">
              <a:buAutoNum type="arabicPeriod"/>
            </a:pPr>
            <a:endParaRPr lang="en-US" sz="4200" dirty="0"/>
          </a:p>
          <a:p>
            <a:pPr marL="342900" indent="-342900" algn="l"/>
            <a:r>
              <a:rPr lang="en-US" sz="4200" b="1" dirty="0"/>
              <a:t>Purpose of Having Coding Standards:</a:t>
            </a:r>
          </a:p>
          <a:p>
            <a:pPr marL="342900" indent="-342900" algn="l"/>
            <a:r>
              <a:rPr lang="en-US" sz="4200" b="1" dirty="0"/>
              <a:t>	-&gt; </a:t>
            </a:r>
            <a:r>
              <a:rPr lang="en-US" sz="4200" dirty="0"/>
              <a:t>A coding standard gives a uniform appearance to the codes written by different engineers.</a:t>
            </a:r>
          </a:p>
          <a:p>
            <a:pPr marL="342900" indent="-342900" algn="l"/>
            <a:r>
              <a:rPr lang="en-US" sz="4200" dirty="0"/>
              <a:t>	</a:t>
            </a:r>
          </a:p>
          <a:p>
            <a:pPr marL="342900" indent="-342900" algn="l"/>
            <a:r>
              <a:rPr lang="en-US" sz="4200" dirty="0"/>
              <a:t>	-&gt; It improves readability, and maintainability of the code and it reduces complexity also.</a:t>
            </a:r>
          </a:p>
          <a:p>
            <a:pPr marL="342900" indent="-342900" algn="l"/>
            <a:r>
              <a:rPr lang="en-US" sz="3600" dirty="0"/>
              <a:t>	</a:t>
            </a:r>
            <a:br>
              <a:rPr lang="en-US" sz="3600" dirty="0"/>
            </a:br>
            <a:endParaRPr lang="en-US" sz="3600" dirty="0"/>
          </a:p>
          <a:p>
            <a:r>
              <a:rPr lang="en-US" sz="1600" dirty="0"/>
              <a:t/>
            </a:r>
            <a:br>
              <a:rPr lang="en-US" sz="1600" dirty="0"/>
            </a:br>
            <a:endParaRPr lang="en-US" sz="1600" dirty="0"/>
          </a:p>
          <a:p>
            <a:r>
              <a:rPr lang="en-US" sz="1600" dirty="0"/>
              <a:t/>
            </a:r>
            <a:br>
              <a:rPr lang="en-US" sz="1600" dirty="0"/>
            </a:br>
            <a:endParaRPr lang="en-US" sz="1600" dirty="0"/>
          </a:p>
          <a:p>
            <a:r>
              <a:rPr lang="en-US" sz="1600" dirty="0"/>
              <a:t/>
            </a:r>
            <a:br>
              <a:rPr lang="en-US" sz="1600" dirty="0"/>
            </a:br>
            <a:endParaRPr lang="en-IN" sz="16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58018"/>
            <a:ext cx="9793088" cy="642942"/>
          </a:xfrm>
        </p:spPr>
        <p:txBody>
          <a:bodyPr>
            <a:normAutofit/>
          </a:bodyPr>
          <a:lstStyle/>
          <a:p>
            <a:r>
              <a:rPr lang="en-US" sz="3600" b="1" dirty="0"/>
              <a:t>Perl Coding Standards</a:t>
            </a:r>
          </a:p>
        </p:txBody>
      </p:sp>
      <p:sp>
        <p:nvSpPr>
          <p:cNvPr id="3" name="Subtitle 2"/>
          <p:cNvSpPr>
            <a:spLocks noGrp="1"/>
          </p:cNvSpPr>
          <p:nvPr>
            <p:ph type="subTitle" idx="1"/>
          </p:nvPr>
        </p:nvSpPr>
        <p:spPr>
          <a:xfrm>
            <a:off x="1199456" y="1214422"/>
            <a:ext cx="9793088" cy="5143536"/>
          </a:xfrm>
        </p:spPr>
        <p:txBody>
          <a:bodyPr>
            <a:normAutofit fontScale="47500" lnSpcReduction="20000"/>
          </a:bodyPr>
          <a:lstStyle/>
          <a:p>
            <a:pPr marL="342900" indent="-342900" algn="l"/>
            <a:endParaRPr lang="en-US" sz="1800" dirty="0"/>
          </a:p>
          <a:p>
            <a:pPr marL="342900" indent="-342900" algn="l"/>
            <a:r>
              <a:rPr lang="en-US" sz="1800" dirty="0"/>
              <a:t>	</a:t>
            </a:r>
            <a:r>
              <a:rPr lang="en-US" sz="4200" dirty="0"/>
              <a:t>-&gt; It helps in code reuse and helps to detect error easily.</a:t>
            </a:r>
          </a:p>
          <a:p>
            <a:pPr marL="342900" indent="-342900" algn="l"/>
            <a:r>
              <a:rPr lang="en-US" sz="4200" dirty="0"/>
              <a:t>	</a:t>
            </a:r>
          </a:p>
          <a:p>
            <a:pPr marL="342900" indent="-342900" algn="l"/>
            <a:r>
              <a:rPr lang="en-US" sz="4200" dirty="0"/>
              <a:t>	-&gt;It promotes sound programming practices and increases efficiency of the programmers.</a:t>
            </a:r>
          </a:p>
          <a:p>
            <a:pPr marL="342900" indent="-342900" algn="l"/>
            <a:endParaRPr lang="en-US" sz="4200" dirty="0"/>
          </a:p>
          <a:p>
            <a:pPr marL="342900" indent="-342900" algn="l"/>
            <a:endParaRPr lang="en-US" sz="4200" b="1" dirty="0"/>
          </a:p>
          <a:p>
            <a:pPr marL="342900" indent="-342900" algn="l"/>
            <a:r>
              <a:rPr lang="en-US" sz="4200" b="1" dirty="0"/>
              <a:t>Some of the Coding Standards are given below:</a:t>
            </a:r>
          </a:p>
          <a:p>
            <a:pPr marL="342900" indent="-342900" algn="l"/>
            <a:endParaRPr lang="en-US" sz="4200" b="1" dirty="0"/>
          </a:p>
          <a:p>
            <a:pPr marL="342900" indent="-342900" algn="l">
              <a:buAutoNum type="arabicPeriod"/>
            </a:pPr>
            <a:r>
              <a:rPr lang="en-US" sz="4200" b="1" dirty="0"/>
              <a:t>Limited use of </a:t>
            </a:r>
            <a:r>
              <a:rPr lang="en-US" sz="4200" b="1" dirty="0" err="1"/>
              <a:t>globals</a:t>
            </a:r>
            <a:r>
              <a:rPr lang="en-US" sz="4200" b="1" dirty="0"/>
              <a:t>:</a:t>
            </a:r>
            <a:r>
              <a:rPr lang="en-US" sz="4200" dirty="0"/>
              <a:t/>
            </a:r>
            <a:br>
              <a:rPr lang="en-US" sz="4200" dirty="0"/>
            </a:br>
            <a:r>
              <a:rPr lang="en-US" sz="4200" dirty="0"/>
              <a:t>	These rules tell about which types of data that can be declared global and the data that can’t be.</a:t>
            </a:r>
          </a:p>
          <a:p>
            <a:pPr marL="342900" indent="-342900" algn="l"/>
            <a:endParaRPr lang="en-US" sz="4200" dirty="0"/>
          </a:p>
          <a:p>
            <a:pPr marL="342900" indent="-342900" algn="l"/>
            <a:endParaRPr lang="en-US" sz="1600" dirty="0"/>
          </a:p>
          <a:p>
            <a:pPr marL="342900" indent="-342900" algn="l"/>
            <a:r>
              <a:rPr lang="en-US" sz="1600" dirty="0"/>
              <a:t>	</a:t>
            </a:r>
            <a:r>
              <a:rPr lang="en-US" sz="1400" dirty="0"/>
              <a:t/>
            </a:r>
            <a:br>
              <a:rPr lang="en-US" sz="1400" dirty="0"/>
            </a:br>
            <a:endParaRPr lang="en-US" sz="1600" dirty="0"/>
          </a:p>
          <a:p>
            <a:r>
              <a:rPr lang="en-US" sz="1600" dirty="0"/>
              <a:t/>
            </a:r>
            <a:br>
              <a:rPr lang="en-US" sz="1600" dirty="0"/>
            </a:br>
            <a:endParaRPr lang="en-US" sz="1600" dirty="0"/>
          </a:p>
          <a:p>
            <a:r>
              <a:rPr lang="en-US" sz="1600" dirty="0"/>
              <a:t/>
            </a:r>
            <a:br>
              <a:rPr lang="en-US" sz="1600" dirty="0"/>
            </a:br>
            <a:endParaRPr lang="en-US" sz="1600" dirty="0"/>
          </a:p>
          <a:p>
            <a:r>
              <a:rPr lang="en-US" sz="1600" dirty="0"/>
              <a:t/>
            </a:r>
            <a:br>
              <a:rPr lang="en-US" sz="1600" dirty="0"/>
            </a:br>
            <a:endParaRPr lang="en-IN" sz="16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Coding Standards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sz="2000" dirty="0"/>
              <a:t>2.	</a:t>
            </a:r>
            <a:r>
              <a:rPr lang="en-US" sz="2000" b="1" dirty="0"/>
              <a:t>Naming conventions for local variables, global variables, constants and functions:</a:t>
            </a:r>
          </a:p>
          <a:p>
            <a:pPr marL="342900" indent="-342900" algn="l"/>
            <a:r>
              <a:rPr lang="en-US" sz="2000" dirty="0"/>
              <a:t>		-&gt;Meaningful and understandable variables name helps anyone to understand the reason of using it.</a:t>
            </a:r>
          </a:p>
          <a:p>
            <a:pPr marL="342900" indent="-342900" algn="l"/>
            <a:r>
              <a:rPr lang="en-US" sz="2000" dirty="0"/>
              <a:t>		-&gt;Local variables should be named using camel case lettering starting with small letter (e.g. </a:t>
            </a:r>
            <a:r>
              <a:rPr lang="en-US" sz="2000" b="1" dirty="0" err="1"/>
              <a:t>localData</a:t>
            </a:r>
            <a:r>
              <a:rPr lang="en-US" sz="2000" dirty="0"/>
              <a:t>) whereas Global variables names should start with a capital letter (e.g. </a:t>
            </a:r>
            <a:r>
              <a:rPr lang="en-US" sz="2000" b="1" dirty="0" err="1"/>
              <a:t>GlobalData</a:t>
            </a:r>
            <a:r>
              <a:rPr lang="en-US" sz="2000" dirty="0"/>
              <a:t>). Constant names should be formed using capital letters only (e.g. </a:t>
            </a:r>
            <a:r>
              <a:rPr lang="en-US" sz="2000" b="1" dirty="0"/>
              <a:t>CONSDATA</a:t>
            </a:r>
            <a:r>
              <a:rPr lang="en-US" sz="2000" dirty="0"/>
              <a:t>).</a:t>
            </a:r>
          </a:p>
          <a:p>
            <a:pPr marL="342900" indent="-342900" algn="l"/>
            <a:r>
              <a:rPr lang="en-US" sz="2000" dirty="0"/>
              <a:t>		-&gt;It is better to avoid the use of digits in variable names.</a:t>
            </a:r>
          </a:p>
          <a:p>
            <a:pPr marL="342900" indent="-342900" algn="l"/>
            <a:r>
              <a:rPr lang="en-US" sz="2000" dirty="0"/>
              <a:t>		-&gt;The names of the function should be written in camel case starting with small letters.</a:t>
            </a:r>
          </a:p>
          <a:p>
            <a:pPr marL="342900" indent="-342900" algn="l"/>
            <a:r>
              <a:rPr lang="en-US" sz="2000" dirty="0"/>
              <a:t>		-&gt;The name of the function must describe the reason of using the function clearly and briefly.</a:t>
            </a:r>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400" dirty="0"/>
          </a:p>
          <a:p>
            <a:pPr marL="342900" indent="-342900" algn="l"/>
            <a:endParaRPr lang="en-US" sz="1600" dirty="0"/>
          </a:p>
          <a:p>
            <a:pPr marL="342900" indent="-342900" algn="l"/>
            <a:endParaRPr lang="en-IN" sz="1600" dirty="0"/>
          </a:p>
          <a:p>
            <a:pPr marL="342900" indent="-342900" algn="l"/>
            <a:endParaRPr lang="en-IN" sz="16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Coding Standards</a:t>
            </a:r>
          </a:p>
        </p:txBody>
      </p:sp>
      <p:sp>
        <p:nvSpPr>
          <p:cNvPr id="3" name="Subtitle 2"/>
          <p:cNvSpPr>
            <a:spLocks noGrp="1"/>
          </p:cNvSpPr>
          <p:nvPr>
            <p:ph type="subTitle" idx="1"/>
          </p:nvPr>
        </p:nvSpPr>
        <p:spPr>
          <a:xfrm>
            <a:off x="839416" y="1052736"/>
            <a:ext cx="10153128" cy="5357850"/>
          </a:xfrm>
        </p:spPr>
        <p:txBody>
          <a:bodyPr>
            <a:normAutofit/>
          </a:bodyPr>
          <a:lstStyle/>
          <a:p>
            <a:pPr marL="342900" indent="-342900" algn="l"/>
            <a:r>
              <a:rPr lang="en-US" sz="1600" dirty="0"/>
              <a:t>3. </a:t>
            </a:r>
            <a:r>
              <a:rPr lang="en-US" sz="2000" b="1" dirty="0"/>
              <a:t>Indentation:</a:t>
            </a:r>
          </a:p>
          <a:p>
            <a:pPr marL="342900" indent="-342900" algn="l"/>
            <a:r>
              <a:rPr lang="en-US" sz="2000" b="1" dirty="0"/>
              <a:t>		</a:t>
            </a:r>
            <a:r>
              <a:rPr lang="en-US" sz="2000" dirty="0"/>
              <a:t>Proper indentation is very important to increase the readability of the code. For making the code readable, programmers should use White spaces properly. </a:t>
            </a:r>
          </a:p>
          <a:p>
            <a:pPr marL="342900" indent="-342900" algn="l"/>
            <a:r>
              <a:rPr lang="en-US" sz="2000" dirty="0"/>
              <a:t>		-&gt;There must be a space after giving a comma between two function arguments.</a:t>
            </a:r>
          </a:p>
          <a:p>
            <a:pPr marL="342900" indent="-342900" algn="l"/>
            <a:r>
              <a:rPr lang="en-US" sz="2000" dirty="0"/>
              <a:t>		-&gt;Each nested block should be properly indented and spaced.</a:t>
            </a:r>
          </a:p>
          <a:p>
            <a:pPr marL="342900" indent="-342900" algn="l"/>
            <a:r>
              <a:rPr lang="en-US" sz="2000" dirty="0"/>
              <a:t>		-&gt;Proper Indentation should be there at the beginning and at the end of each block in the program.</a:t>
            </a:r>
          </a:p>
          <a:p>
            <a:pPr marL="342900" indent="-342900" algn="l"/>
            <a:r>
              <a:rPr lang="en-US" sz="2000" dirty="0"/>
              <a:t>		-&gt;All braces should start from a new line and the code following the end of braces also start from a new line.</a:t>
            </a:r>
          </a:p>
          <a:p>
            <a:pPr marL="342900" indent="-342900" algn="l"/>
            <a:endParaRPr lang="en-US" sz="2000" dirty="0"/>
          </a:p>
          <a:p>
            <a:pPr marL="342900" indent="-342900" algn="l"/>
            <a:r>
              <a:rPr lang="en-US" sz="2000" dirty="0"/>
              <a:t>4. </a:t>
            </a:r>
            <a:r>
              <a:rPr lang="en-US" sz="2000" b="1" dirty="0"/>
              <a:t>Try not to use GOTO statement:</a:t>
            </a:r>
          </a:p>
          <a:p>
            <a:pPr marL="342900" indent="-342900" algn="l"/>
            <a:r>
              <a:rPr lang="en-US" sz="2000" b="1" dirty="0"/>
              <a:t>		-&gt;</a:t>
            </a:r>
            <a:r>
              <a:rPr lang="en-US" sz="2000" dirty="0"/>
              <a:t>GOTO statement makes the program unstructured, thus it reduces the understandability of the program and also debugging becomes difficult.</a:t>
            </a:r>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400" dirty="0"/>
          </a:p>
          <a:p>
            <a:pPr marL="342900" indent="-342900" algn="l"/>
            <a:endParaRPr lang="en-US" sz="1600" dirty="0"/>
          </a:p>
          <a:p>
            <a:pPr marL="342900" indent="-342900" algn="l"/>
            <a:endParaRPr lang="en-IN" sz="1600" dirty="0"/>
          </a:p>
          <a:p>
            <a:pPr marL="342900" indent="-342900" algn="l"/>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D919F-988A-4FEC-80BB-08B7F12B42E2}"/>
              </a:ext>
            </a:extLst>
          </p:cNvPr>
          <p:cNvSpPr>
            <a:spLocks noGrp="1"/>
          </p:cNvSpPr>
          <p:nvPr>
            <p:ph type="title"/>
          </p:nvPr>
        </p:nvSpPr>
        <p:spPr>
          <a:xfrm>
            <a:off x="1607126" y="337416"/>
            <a:ext cx="9746673" cy="1325563"/>
          </a:xfrm>
        </p:spPr>
        <p:txBody>
          <a:bodyPr/>
          <a:lstStyle/>
          <a:p>
            <a:r>
              <a:rPr lang="en-IN" b="1"/>
              <a:t>Commenting :</a:t>
            </a:r>
          </a:p>
        </p:txBody>
      </p:sp>
      <p:sp>
        <p:nvSpPr>
          <p:cNvPr id="3" name="Content Placeholder 2">
            <a:extLst>
              <a:ext uri="{FF2B5EF4-FFF2-40B4-BE49-F238E27FC236}">
                <a16:creationId xmlns:a16="http://schemas.microsoft.com/office/drawing/2014/main" xmlns="" id="{4F92DBB9-EE9A-49E1-8F7E-22B359680879}"/>
              </a:ext>
            </a:extLst>
          </p:cNvPr>
          <p:cNvSpPr>
            <a:spLocks noGrp="1"/>
          </p:cNvSpPr>
          <p:nvPr>
            <p:ph sz="half" idx="1"/>
          </p:nvPr>
        </p:nvSpPr>
        <p:spPr>
          <a:xfrm>
            <a:off x="1607127" y="1616364"/>
            <a:ext cx="8728364" cy="5006109"/>
          </a:xfrm>
        </p:spPr>
        <p:txBody>
          <a:bodyPr>
            <a:normAutofit/>
          </a:bodyPr>
          <a:lstStyle/>
          <a:p>
            <a:r>
              <a:rPr lang="en-US" dirty="0"/>
              <a:t>use # to comment a single line </a:t>
            </a:r>
          </a:p>
          <a:p>
            <a:pPr marL="0" indent="0">
              <a:buNone/>
            </a:pPr>
            <a:r>
              <a:rPr lang="en-US" dirty="0"/>
              <a:t>	- # comment</a:t>
            </a:r>
          </a:p>
          <a:p>
            <a:r>
              <a:rPr lang="en-US" dirty="0"/>
              <a:t>use =head and =cut at the starting and ending to the block of code</a:t>
            </a:r>
          </a:p>
          <a:p>
            <a:r>
              <a:rPr lang="en-US" dirty="0"/>
              <a:t>=head     # it can be any name</a:t>
            </a:r>
          </a:p>
          <a:p>
            <a:pPr marL="0" indent="0">
              <a:buNone/>
            </a:pPr>
            <a:r>
              <a:rPr lang="en-US" dirty="0"/>
              <a:t>   print "hello";</a:t>
            </a:r>
          </a:p>
          <a:p>
            <a:pPr marL="0" indent="0">
              <a:buNone/>
            </a:pPr>
            <a:r>
              <a:rPr lang="en-US" dirty="0"/>
              <a:t>   $num = 10;</a:t>
            </a:r>
          </a:p>
          <a:p>
            <a:pPr marL="0" indent="0">
              <a:buNone/>
            </a:pPr>
            <a:r>
              <a:rPr lang="en-US" dirty="0"/>
              <a:t>   print "$num";  </a:t>
            </a:r>
          </a:p>
          <a:p>
            <a:pPr marL="0" indent="0">
              <a:buNone/>
            </a:pPr>
            <a:r>
              <a:rPr lang="en-US" dirty="0"/>
              <a:t>   =cut       #it should be cut</a:t>
            </a:r>
          </a:p>
          <a:p>
            <a:r>
              <a:rPr lang="en-US" dirty="0"/>
              <a:t>No spaces allowed before and after =.</a:t>
            </a:r>
            <a:endParaRPr lang="en-IN" dirty="0"/>
          </a:p>
        </p:txBody>
      </p:sp>
    </p:spTree>
    <p:extLst>
      <p:ext uri="{BB962C8B-B14F-4D97-AF65-F5344CB8AC3E}">
        <p14:creationId xmlns:p14="http://schemas.microsoft.com/office/powerpoint/2010/main" xmlns="" val="17814889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600" b="1" dirty="0"/>
              <a:t>Perl Coding Standards</a:t>
            </a:r>
          </a:p>
        </p:txBody>
      </p:sp>
      <p:sp>
        <p:nvSpPr>
          <p:cNvPr id="3" name="Subtitle 2"/>
          <p:cNvSpPr>
            <a:spLocks noGrp="1"/>
          </p:cNvSpPr>
          <p:nvPr>
            <p:ph type="subTitle" idx="1"/>
          </p:nvPr>
        </p:nvSpPr>
        <p:spPr>
          <a:xfrm>
            <a:off x="1199456" y="1000108"/>
            <a:ext cx="9793088" cy="5357850"/>
          </a:xfrm>
        </p:spPr>
        <p:txBody>
          <a:bodyPr>
            <a:normAutofit/>
          </a:bodyPr>
          <a:lstStyle/>
          <a:p>
            <a:pPr marL="342900" indent="-342900" algn="l"/>
            <a:r>
              <a:rPr lang="en-US" b="1" dirty="0"/>
              <a:t>Advantages of Coding Guidelines:</a:t>
            </a:r>
          </a:p>
          <a:p>
            <a:pPr marL="342900" indent="-342900" algn="l"/>
            <a:r>
              <a:rPr lang="en-US" b="1" dirty="0"/>
              <a:t>		-&gt;</a:t>
            </a:r>
            <a:r>
              <a:rPr lang="en-US" dirty="0"/>
              <a:t>Coding guidelines increase the efficiency of the software and reduces the development time.</a:t>
            </a:r>
          </a:p>
          <a:p>
            <a:pPr marL="342900" indent="-342900" algn="l"/>
            <a:r>
              <a:rPr lang="en-US" dirty="0"/>
              <a:t>		-&gt;Coding guidelines help in detecting errors in the early phases, so it helps to reduce the extra cost incurred by the software project.</a:t>
            </a:r>
          </a:p>
          <a:p>
            <a:pPr marL="342900" indent="-342900" algn="l"/>
            <a:r>
              <a:rPr lang="en-US" dirty="0"/>
              <a:t>		-&gt;If coding guidelines are maintained properly, then the software code increases readability and understandability thus it reduces the complexity of the code.</a:t>
            </a:r>
          </a:p>
          <a:p>
            <a:pPr marL="342900" indent="-342900" algn="l"/>
            <a:r>
              <a:rPr lang="en-US" dirty="0"/>
              <a:t>		-&gt;It reduces the hidden cost for developing the software.</a:t>
            </a:r>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800" dirty="0"/>
          </a:p>
          <a:p>
            <a:pPr marL="342900" indent="-342900" algn="l"/>
            <a:endParaRPr lang="en-US" sz="1400" dirty="0"/>
          </a:p>
          <a:p>
            <a:pPr marL="342900" indent="-342900" algn="l"/>
            <a:endParaRPr lang="en-US" sz="1600" dirty="0"/>
          </a:p>
          <a:p>
            <a:pPr marL="342900" indent="-342900" algn="l"/>
            <a:endParaRPr lang="en-IN" sz="1600" dirty="0"/>
          </a:p>
          <a:p>
            <a:pPr marL="342900" indent="-342900" algn="l"/>
            <a:endParaRPr lang="en-IN" sz="16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50715-13ED-4582-B051-563FAD6EE920}"/>
              </a:ext>
            </a:extLst>
          </p:cNvPr>
          <p:cNvSpPr>
            <a:spLocks noGrp="1"/>
          </p:cNvSpPr>
          <p:nvPr>
            <p:ph type="title"/>
          </p:nvPr>
        </p:nvSpPr>
        <p:spPr>
          <a:xfrm>
            <a:off x="838200" y="365125"/>
            <a:ext cx="10515600" cy="863311"/>
          </a:xfrm>
        </p:spPr>
        <p:txBody>
          <a:bodyPr/>
          <a:lstStyle/>
          <a:p>
            <a:pPr algn="ctr"/>
            <a:r>
              <a:rPr lang="en-US" b="1"/>
              <a:t>Regular expressions</a:t>
            </a:r>
            <a:endParaRPr lang="en-IN" b="1"/>
          </a:p>
        </p:txBody>
      </p:sp>
      <p:sp>
        <p:nvSpPr>
          <p:cNvPr id="3" name="Content Placeholder 2">
            <a:extLst>
              <a:ext uri="{FF2B5EF4-FFF2-40B4-BE49-F238E27FC236}">
                <a16:creationId xmlns:a16="http://schemas.microsoft.com/office/drawing/2014/main" xmlns="" id="{7673DBAB-6CEB-4C39-85B1-758F451B992A}"/>
              </a:ext>
            </a:extLst>
          </p:cNvPr>
          <p:cNvSpPr>
            <a:spLocks noGrp="1"/>
          </p:cNvSpPr>
          <p:nvPr>
            <p:ph idx="1"/>
          </p:nvPr>
        </p:nvSpPr>
        <p:spPr>
          <a:xfrm>
            <a:off x="838200" y="1136073"/>
            <a:ext cx="10515600" cy="5040890"/>
          </a:xfrm>
        </p:spPr>
        <p:txBody>
          <a:bodyPr>
            <a:normAutofit/>
          </a:bodyPr>
          <a:lstStyle/>
          <a:p>
            <a:r>
              <a:rPr lang="en-US" sz="2400"/>
              <a:t>A regular expression is a string of characters that defines a specific pattern.</a:t>
            </a:r>
          </a:p>
          <a:p>
            <a:r>
              <a:rPr lang="en-US" sz="2400"/>
              <a:t>The basic method for applying a regular expression is to use of binding operators </a:t>
            </a:r>
          </a:p>
          <a:p>
            <a:pPr marL="0" indent="0">
              <a:buNone/>
            </a:pPr>
            <a:r>
              <a:rPr lang="en-US" sz="2400"/>
              <a:t>		=~ (Regex Operator) </a:t>
            </a:r>
          </a:p>
          <a:p>
            <a:pPr marL="0" indent="0">
              <a:buNone/>
            </a:pPr>
            <a:r>
              <a:rPr lang="en-US" sz="2400"/>
              <a:t>		!~ (Negated Regex Operator).</a:t>
            </a:r>
          </a:p>
          <a:p>
            <a:r>
              <a:rPr lang="en-US" sz="2400"/>
              <a:t>There are three regular expression operators within Perl.</a:t>
            </a:r>
          </a:p>
          <a:p>
            <a:pPr marL="0" indent="0" algn="l">
              <a:buNone/>
            </a:pPr>
            <a:r>
              <a:rPr lang="en-US" sz="2400" b="0" i="0">
                <a:effectLst/>
                <a:latin typeface="Arial" pitchFamily="34" charset="0"/>
              </a:rPr>
              <a:t>	</a:t>
            </a:r>
            <a:r>
              <a:rPr lang="en-US" sz="2400" b="0" i="0">
                <a:effectLst/>
              </a:rPr>
              <a:t>Match Regular Expression - m// ,m[],m()</a:t>
            </a:r>
          </a:p>
          <a:p>
            <a:pPr marL="0" indent="0" algn="l">
              <a:buNone/>
            </a:pPr>
            <a:r>
              <a:rPr lang="en-US" sz="2400" b="0" i="0">
                <a:effectLst/>
              </a:rPr>
              <a:t>	Substitute Regular Expression - s///</a:t>
            </a:r>
          </a:p>
          <a:p>
            <a:pPr marL="0" indent="0" algn="l">
              <a:buNone/>
            </a:pPr>
            <a:r>
              <a:rPr lang="en-US" sz="2400" b="0" i="0">
                <a:effectLst/>
              </a:rPr>
              <a:t>	Transliterate Regular Expression - tr/// or y///</a:t>
            </a:r>
          </a:p>
          <a:p>
            <a:pPr marL="0" indent="0">
              <a:buNone/>
            </a:pPr>
            <a:endParaRPr lang="en-IN" sz="2400"/>
          </a:p>
        </p:txBody>
      </p:sp>
    </p:spTree>
    <p:extLst>
      <p:ext uri="{BB962C8B-B14F-4D97-AF65-F5344CB8AC3E}">
        <p14:creationId xmlns:p14="http://schemas.microsoft.com/office/powerpoint/2010/main" xmlns="" val="42495108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7921A-2BAF-4B03-B511-4483E19D4003}"/>
              </a:ext>
            </a:extLst>
          </p:cNvPr>
          <p:cNvSpPr>
            <a:spLocks noGrp="1"/>
          </p:cNvSpPr>
          <p:nvPr>
            <p:ph type="title"/>
          </p:nvPr>
        </p:nvSpPr>
        <p:spPr>
          <a:xfrm>
            <a:off x="838200" y="365126"/>
            <a:ext cx="10515600" cy="678584"/>
          </a:xfrm>
        </p:spPr>
        <p:txBody>
          <a:bodyPr>
            <a:normAutofit/>
          </a:bodyPr>
          <a:lstStyle/>
          <a:p>
            <a:r>
              <a:rPr lang="en-US" sz="3600" b="1"/>
              <a:t>Match regular expression  - m/pattern/</a:t>
            </a:r>
            <a:endParaRPr lang="en-IN" sz="3600" b="1"/>
          </a:p>
        </p:txBody>
      </p:sp>
      <p:sp>
        <p:nvSpPr>
          <p:cNvPr id="3" name="Content Placeholder 2">
            <a:extLst>
              <a:ext uri="{FF2B5EF4-FFF2-40B4-BE49-F238E27FC236}">
                <a16:creationId xmlns:a16="http://schemas.microsoft.com/office/drawing/2014/main" xmlns="" id="{2F178C73-F178-45C4-90C2-0EAAB80AC51D}"/>
              </a:ext>
            </a:extLst>
          </p:cNvPr>
          <p:cNvSpPr>
            <a:spLocks noGrp="1"/>
          </p:cNvSpPr>
          <p:nvPr>
            <p:ph sz="half" idx="1"/>
          </p:nvPr>
        </p:nvSpPr>
        <p:spPr>
          <a:xfrm>
            <a:off x="838200" y="1246909"/>
            <a:ext cx="5181600" cy="4930054"/>
          </a:xfrm>
        </p:spPr>
        <p:txBody>
          <a:bodyPr>
            <a:normAutofit/>
          </a:bodyPr>
          <a:lstStyle/>
          <a:p>
            <a:pPr marL="0" indent="0">
              <a:buNone/>
            </a:pPr>
            <a:r>
              <a:rPr lang="en-US" sz="2400"/>
              <a:t>$a = “match the word";</a:t>
            </a:r>
          </a:p>
          <a:p>
            <a:pPr marL="0" indent="0">
              <a:buNone/>
            </a:pPr>
            <a:r>
              <a:rPr lang="en-US" sz="2400"/>
              <a:t>if ($a =~ m/the/){ </a:t>
            </a:r>
          </a:p>
          <a:p>
            <a:pPr marL="0" indent="0">
              <a:buNone/>
            </a:pPr>
            <a:r>
              <a:rPr lang="en-US" sz="2400"/>
              <a:t>print "Match Found\n";</a:t>
            </a:r>
          </a:p>
          <a:p>
            <a:pPr marL="0" indent="0">
              <a:buNone/>
            </a:pPr>
            <a:r>
              <a:rPr lang="en-US" sz="2400"/>
              <a:t>}</a:t>
            </a:r>
          </a:p>
          <a:p>
            <a:pPr marL="0" indent="0">
              <a:buNone/>
            </a:pPr>
            <a:r>
              <a:rPr lang="en-US" sz="2400"/>
              <a:t>else{</a:t>
            </a:r>
          </a:p>
          <a:p>
            <a:pPr marL="0" indent="0">
              <a:buNone/>
            </a:pPr>
            <a:r>
              <a:rPr lang="en-US" sz="2400"/>
              <a:t>print "Match Not Found\n";</a:t>
            </a:r>
          </a:p>
          <a:p>
            <a:pPr marL="0" indent="0">
              <a:buNone/>
            </a:pPr>
            <a:r>
              <a:rPr lang="en-US" sz="2400"/>
              <a:t>}</a:t>
            </a:r>
          </a:p>
          <a:p>
            <a:pPr marL="0" indent="0">
              <a:buNone/>
            </a:pPr>
            <a:endParaRPr lang="en-US" sz="2400"/>
          </a:p>
          <a:p>
            <a:pPr marL="0" indent="0">
              <a:buNone/>
            </a:pPr>
            <a:r>
              <a:rPr lang="en-US" sz="2400"/>
              <a:t>O/p -&gt; match found</a:t>
            </a:r>
          </a:p>
          <a:p>
            <a:endParaRPr lang="en-IN"/>
          </a:p>
        </p:txBody>
      </p:sp>
      <p:sp>
        <p:nvSpPr>
          <p:cNvPr id="4" name="Content Placeholder 3">
            <a:extLst>
              <a:ext uri="{FF2B5EF4-FFF2-40B4-BE49-F238E27FC236}">
                <a16:creationId xmlns:a16="http://schemas.microsoft.com/office/drawing/2014/main" xmlns="" id="{FAE8F47A-19DC-4806-9F7A-E05769AEEDAB}"/>
              </a:ext>
            </a:extLst>
          </p:cNvPr>
          <p:cNvSpPr>
            <a:spLocks noGrp="1"/>
          </p:cNvSpPr>
          <p:nvPr>
            <p:ph sz="half" idx="2"/>
          </p:nvPr>
        </p:nvSpPr>
        <p:spPr>
          <a:xfrm>
            <a:off x="6096000" y="1246909"/>
            <a:ext cx="5257800" cy="4930054"/>
          </a:xfrm>
        </p:spPr>
        <p:txBody>
          <a:bodyPr>
            <a:normAutofit/>
          </a:bodyPr>
          <a:lstStyle/>
          <a:p>
            <a:pPr marL="0" indent="0">
              <a:buNone/>
            </a:pPr>
            <a:r>
              <a:rPr lang="en-US" sz="2400"/>
              <a:t>$a = “match the word";</a:t>
            </a:r>
          </a:p>
          <a:p>
            <a:pPr marL="0" indent="0">
              <a:buNone/>
            </a:pPr>
            <a:r>
              <a:rPr lang="en-US" sz="2400"/>
              <a:t>if ($a !~ m/the/){ </a:t>
            </a:r>
          </a:p>
          <a:p>
            <a:pPr marL="0" indent="0">
              <a:buNone/>
            </a:pPr>
            <a:r>
              <a:rPr lang="en-US" sz="2400"/>
              <a:t>print "Match Found\n";</a:t>
            </a:r>
          </a:p>
          <a:p>
            <a:pPr marL="0" indent="0">
              <a:buNone/>
            </a:pPr>
            <a:r>
              <a:rPr lang="en-US" sz="2400"/>
              <a:t>}</a:t>
            </a:r>
          </a:p>
          <a:p>
            <a:pPr marL="0" indent="0">
              <a:buNone/>
            </a:pPr>
            <a:r>
              <a:rPr lang="en-US" sz="2400"/>
              <a:t>else{</a:t>
            </a:r>
          </a:p>
          <a:p>
            <a:pPr marL="0" indent="0">
              <a:buNone/>
            </a:pPr>
            <a:r>
              <a:rPr lang="en-US" sz="2400"/>
              <a:t>print "Match Not Found\n";</a:t>
            </a:r>
          </a:p>
          <a:p>
            <a:pPr marL="0" indent="0">
              <a:buNone/>
            </a:pPr>
            <a:r>
              <a:rPr lang="en-US" sz="2400"/>
              <a:t>}</a:t>
            </a:r>
          </a:p>
          <a:p>
            <a:pPr marL="0" indent="0">
              <a:buNone/>
            </a:pPr>
            <a:endParaRPr lang="en-IN"/>
          </a:p>
          <a:p>
            <a:pPr marL="0" indent="0">
              <a:buNone/>
            </a:pPr>
            <a:r>
              <a:rPr lang="en-IN"/>
              <a:t>o/p -&gt; match not found</a:t>
            </a:r>
          </a:p>
          <a:p>
            <a:pPr marL="0" indent="0">
              <a:buNone/>
            </a:pPr>
            <a:endParaRPr lang="en-IN"/>
          </a:p>
        </p:txBody>
      </p:sp>
    </p:spTree>
    <p:extLst>
      <p:ext uri="{BB962C8B-B14F-4D97-AF65-F5344CB8AC3E}">
        <p14:creationId xmlns:p14="http://schemas.microsoft.com/office/powerpoint/2010/main" xmlns="" val="42688920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3CADF-095E-4AF8-9AE0-1EC3BAB9DC36}"/>
              </a:ext>
            </a:extLst>
          </p:cNvPr>
          <p:cNvSpPr>
            <a:spLocks noGrp="1"/>
          </p:cNvSpPr>
          <p:nvPr>
            <p:ph type="title"/>
          </p:nvPr>
        </p:nvSpPr>
        <p:spPr>
          <a:xfrm>
            <a:off x="838200" y="365125"/>
            <a:ext cx="10515600" cy="752475"/>
          </a:xfrm>
        </p:spPr>
        <p:txBody>
          <a:bodyPr>
            <a:normAutofit/>
          </a:bodyPr>
          <a:lstStyle/>
          <a:p>
            <a:r>
              <a:rPr lang="en-US" sz="2800" b="1" i="0">
                <a:effectLst/>
              </a:rPr>
              <a:t>Substitute Regular Expression - s/PATTERN/REPLACEMENT/</a:t>
            </a:r>
            <a:endParaRPr lang="en-IN" sz="2800" b="1"/>
          </a:p>
        </p:txBody>
      </p:sp>
      <p:sp>
        <p:nvSpPr>
          <p:cNvPr id="3" name="Content Placeholder 2">
            <a:extLst>
              <a:ext uri="{FF2B5EF4-FFF2-40B4-BE49-F238E27FC236}">
                <a16:creationId xmlns:a16="http://schemas.microsoft.com/office/drawing/2014/main" xmlns="" id="{E50809DB-39EE-4BA4-82B7-492DC879D08B}"/>
              </a:ext>
            </a:extLst>
          </p:cNvPr>
          <p:cNvSpPr>
            <a:spLocks noGrp="1"/>
          </p:cNvSpPr>
          <p:nvPr>
            <p:ph idx="1"/>
          </p:nvPr>
        </p:nvSpPr>
        <p:spPr>
          <a:xfrm>
            <a:off x="838200" y="1117600"/>
            <a:ext cx="10515600" cy="5059363"/>
          </a:xfrm>
        </p:spPr>
        <p:txBody>
          <a:bodyPr>
            <a:normAutofit/>
          </a:bodyPr>
          <a:lstStyle/>
          <a:p>
            <a:pPr marL="0" indent="0">
              <a:buNone/>
            </a:pPr>
            <a:r>
              <a:rPr lang="en-IN" sz="2400" dirty="0"/>
              <a:t>Example : </a:t>
            </a:r>
          </a:p>
          <a:p>
            <a:pPr marL="0" indent="0">
              <a:buNone/>
            </a:pPr>
            <a:r>
              <a:rPr lang="en-IN" sz="2400" dirty="0"/>
              <a:t>$</a:t>
            </a:r>
            <a:r>
              <a:rPr lang="en-IN" sz="2400" dirty="0" err="1"/>
              <a:t>sre</a:t>
            </a:r>
            <a:r>
              <a:rPr lang="en-IN" sz="2400" dirty="0"/>
              <a:t> = “I am working in </a:t>
            </a:r>
            <a:r>
              <a:rPr lang="en-IN" sz="2400" dirty="0" err="1"/>
              <a:t>thundersoft</a:t>
            </a:r>
            <a:r>
              <a:rPr lang="en-IN" sz="2400" dirty="0"/>
              <a:t> as a software trainee.";</a:t>
            </a:r>
          </a:p>
          <a:p>
            <a:pPr marL="0" indent="0">
              <a:buNone/>
            </a:pPr>
            <a:r>
              <a:rPr lang="en-IN" sz="2400" dirty="0"/>
              <a:t>$</a:t>
            </a:r>
            <a:r>
              <a:rPr lang="en-IN" sz="2400" dirty="0" err="1"/>
              <a:t>sre</a:t>
            </a:r>
            <a:r>
              <a:rPr lang="en-IN" sz="2400" dirty="0"/>
              <a:t> =~ s/</a:t>
            </a:r>
            <a:r>
              <a:rPr lang="en-IN" sz="2400" dirty="0" err="1"/>
              <a:t>thundersoft</a:t>
            </a:r>
            <a:r>
              <a:rPr lang="en-IN" sz="2400" dirty="0"/>
              <a:t>/</a:t>
            </a:r>
            <a:r>
              <a:rPr lang="en-IN" sz="2400" dirty="0" err="1"/>
              <a:t>ts</a:t>
            </a:r>
            <a:r>
              <a:rPr lang="en-IN" sz="2400" dirty="0"/>
              <a:t>/;</a:t>
            </a:r>
          </a:p>
          <a:p>
            <a:pPr marL="0" indent="0">
              <a:buNone/>
            </a:pPr>
            <a:r>
              <a:rPr lang="en-IN" sz="2400" dirty="0"/>
              <a:t>$</a:t>
            </a:r>
            <a:r>
              <a:rPr lang="en-IN" sz="2400" dirty="0" err="1"/>
              <a:t>sre</a:t>
            </a:r>
            <a:r>
              <a:rPr lang="en-IN" sz="2400" dirty="0"/>
              <a:t> =~ s/software trainee/</a:t>
            </a:r>
            <a:r>
              <a:rPr lang="en-IN" sz="2400" dirty="0" err="1"/>
              <a:t>st</a:t>
            </a:r>
            <a:r>
              <a:rPr lang="en-IN" sz="2400" dirty="0"/>
              <a:t>/;</a:t>
            </a:r>
          </a:p>
          <a:p>
            <a:pPr marL="0" indent="0">
              <a:buNone/>
            </a:pPr>
            <a:r>
              <a:rPr lang="en-IN" sz="2400" dirty="0"/>
              <a:t># Printing the substituted string</a:t>
            </a:r>
          </a:p>
          <a:p>
            <a:pPr marL="0" indent="0">
              <a:buNone/>
            </a:pPr>
            <a:r>
              <a:rPr lang="en-IN" sz="2400" dirty="0"/>
              <a:t>print "$</a:t>
            </a:r>
            <a:r>
              <a:rPr lang="en-IN" sz="2400" dirty="0" err="1"/>
              <a:t>sre</a:t>
            </a:r>
            <a:r>
              <a:rPr lang="en-IN" sz="2400" dirty="0"/>
              <a:t>\n";</a:t>
            </a:r>
          </a:p>
          <a:p>
            <a:pPr marL="0" indent="0">
              <a:buNone/>
            </a:pPr>
            <a:endParaRPr lang="en-IN" sz="2400" dirty="0"/>
          </a:p>
          <a:p>
            <a:pPr marL="0" indent="0">
              <a:buNone/>
            </a:pPr>
            <a:r>
              <a:rPr lang="en-IN" sz="2400" dirty="0"/>
              <a:t>o/p -&gt; I am working in </a:t>
            </a:r>
            <a:r>
              <a:rPr lang="en-IN" sz="2400" dirty="0" err="1"/>
              <a:t>ts</a:t>
            </a:r>
            <a:r>
              <a:rPr lang="en-IN" sz="2400" dirty="0"/>
              <a:t> as a </a:t>
            </a:r>
            <a:r>
              <a:rPr lang="en-IN" sz="2400" dirty="0" err="1"/>
              <a:t>st.</a:t>
            </a:r>
            <a:endParaRPr lang="en-IN" sz="2400" dirty="0"/>
          </a:p>
        </p:txBody>
      </p:sp>
    </p:spTree>
    <p:extLst>
      <p:ext uri="{BB962C8B-B14F-4D97-AF65-F5344CB8AC3E}">
        <p14:creationId xmlns:p14="http://schemas.microsoft.com/office/powerpoint/2010/main" xmlns="" val="30973332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42760-DDD7-4DE0-9F42-B5F5FFA4BC65}"/>
              </a:ext>
            </a:extLst>
          </p:cNvPr>
          <p:cNvSpPr>
            <a:spLocks noGrp="1"/>
          </p:cNvSpPr>
          <p:nvPr>
            <p:ph type="title"/>
          </p:nvPr>
        </p:nvSpPr>
        <p:spPr>
          <a:xfrm>
            <a:off x="838200" y="365125"/>
            <a:ext cx="10515600" cy="706293"/>
          </a:xfrm>
        </p:spPr>
        <p:txBody>
          <a:bodyPr/>
          <a:lstStyle/>
          <a:p>
            <a:r>
              <a:rPr kumimoji="0" lang="en-IN" sz="2800" b="1" i="0" u="none" strike="noStrike" kern="1200" cap="none" spc="0" normalizeH="0" baseline="0" noProof="0">
                <a:ln>
                  <a:noFill/>
                </a:ln>
                <a:solidFill>
                  <a:prstClr val="black"/>
                </a:solidFill>
                <a:effectLst/>
                <a:uLnTx/>
                <a:uFillTx/>
                <a:latin typeface="Calibri Light" panose="020F0302020204030204"/>
                <a:ea typeface="+mj-ea"/>
                <a:cs typeface="+mj-cs"/>
              </a:rPr>
              <a:t>Transliterate Regular Expression - tr/SEARCHLIST/REPLACEMENTLIST/</a:t>
            </a:r>
            <a:endParaRPr lang="en-IN"/>
          </a:p>
        </p:txBody>
      </p:sp>
      <p:sp>
        <p:nvSpPr>
          <p:cNvPr id="3" name="Content Placeholder 2">
            <a:extLst>
              <a:ext uri="{FF2B5EF4-FFF2-40B4-BE49-F238E27FC236}">
                <a16:creationId xmlns:a16="http://schemas.microsoft.com/office/drawing/2014/main" xmlns="" id="{2DD89F30-9B34-46E8-A115-35FAAF23E659}"/>
              </a:ext>
            </a:extLst>
          </p:cNvPr>
          <p:cNvSpPr>
            <a:spLocks noGrp="1"/>
          </p:cNvSpPr>
          <p:nvPr>
            <p:ph sz="half" idx="1"/>
          </p:nvPr>
        </p:nvSpPr>
        <p:spPr>
          <a:xfrm>
            <a:off x="838200" y="1265382"/>
            <a:ext cx="5181600" cy="4911581"/>
          </a:xfrm>
        </p:spPr>
        <p:txBody>
          <a:bodyPr>
            <a:normAutofit/>
          </a:bodyPr>
          <a:lstStyle/>
          <a:p>
            <a:pPr marL="0" indent="0">
              <a:buNone/>
            </a:pPr>
            <a:r>
              <a:rPr lang="en-US" sz="2400" dirty="0"/>
              <a:t>$</a:t>
            </a:r>
            <a:r>
              <a:rPr lang="en-US" sz="2400" dirty="0" err="1"/>
              <a:t>tre</a:t>
            </a:r>
            <a:r>
              <a:rPr lang="en-US" sz="2400" dirty="0"/>
              <a:t> = ‘</a:t>
            </a:r>
            <a:r>
              <a:rPr lang="en-US" sz="2400" dirty="0" err="1"/>
              <a:t>thundersoft</a:t>
            </a:r>
            <a:r>
              <a:rPr lang="en-US" sz="2400" dirty="0"/>
              <a:t>';</a:t>
            </a:r>
          </a:p>
          <a:p>
            <a:pPr marL="0" indent="0">
              <a:buNone/>
            </a:pPr>
            <a:endParaRPr lang="en-US" sz="2400" dirty="0"/>
          </a:p>
          <a:p>
            <a:pPr marL="0" indent="0">
              <a:buNone/>
            </a:pPr>
            <a:r>
              <a:rPr lang="en-US" sz="2400" dirty="0"/>
              <a:t># Calling the tr/// operator</a:t>
            </a:r>
          </a:p>
          <a:p>
            <a:pPr marL="0" indent="0">
              <a:buNone/>
            </a:pPr>
            <a:r>
              <a:rPr lang="en-US" sz="2400" dirty="0"/>
              <a:t>$</a:t>
            </a:r>
            <a:r>
              <a:rPr lang="en-US" sz="2400" dirty="0" err="1"/>
              <a:t>tre</a:t>
            </a:r>
            <a:r>
              <a:rPr lang="en-US" sz="2400" dirty="0"/>
              <a:t> =~ tr/t/T/;</a:t>
            </a:r>
          </a:p>
          <a:p>
            <a:pPr marL="0" indent="0">
              <a:buNone/>
            </a:pPr>
            <a:endParaRPr lang="en-US" sz="2400" dirty="0"/>
          </a:p>
          <a:p>
            <a:pPr marL="0" indent="0">
              <a:buNone/>
            </a:pPr>
            <a:r>
              <a:rPr lang="en-US" sz="2400" dirty="0"/>
              <a:t># Printing the replaced string</a:t>
            </a:r>
          </a:p>
          <a:p>
            <a:pPr marL="0" indent="0">
              <a:buNone/>
            </a:pPr>
            <a:r>
              <a:rPr lang="en-US" sz="2400" dirty="0"/>
              <a:t>print "$</a:t>
            </a:r>
            <a:r>
              <a:rPr lang="en-US" sz="2400" dirty="0" err="1"/>
              <a:t>tre</a:t>
            </a:r>
            <a:r>
              <a:rPr lang="en-US" sz="2400" dirty="0"/>
              <a:t>\n";</a:t>
            </a:r>
          </a:p>
          <a:p>
            <a:pPr marL="0" indent="0">
              <a:buNone/>
            </a:pPr>
            <a:endParaRPr lang="en-US" sz="2400" dirty="0"/>
          </a:p>
          <a:p>
            <a:pPr marL="0" indent="0">
              <a:buNone/>
            </a:pPr>
            <a:r>
              <a:rPr lang="en-US" sz="2400" dirty="0"/>
              <a:t>O/p-&gt; </a:t>
            </a:r>
            <a:r>
              <a:rPr lang="en-US" sz="2400" dirty="0" err="1"/>
              <a:t>ThundersofT</a:t>
            </a:r>
            <a:endParaRPr lang="en-IN" sz="2400" dirty="0"/>
          </a:p>
        </p:txBody>
      </p:sp>
      <p:sp>
        <p:nvSpPr>
          <p:cNvPr id="4" name="Content Placeholder 3">
            <a:extLst>
              <a:ext uri="{FF2B5EF4-FFF2-40B4-BE49-F238E27FC236}">
                <a16:creationId xmlns:a16="http://schemas.microsoft.com/office/drawing/2014/main" xmlns="" id="{59F42DCD-AC7E-46D8-8F7A-70C5F51B7703}"/>
              </a:ext>
            </a:extLst>
          </p:cNvPr>
          <p:cNvSpPr>
            <a:spLocks noGrp="1"/>
          </p:cNvSpPr>
          <p:nvPr>
            <p:ph sz="half" idx="2"/>
          </p:nvPr>
        </p:nvSpPr>
        <p:spPr>
          <a:xfrm>
            <a:off x="6172200" y="1265382"/>
            <a:ext cx="5181600" cy="4911581"/>
          </a:xfrm>
        </p:spPr>
        <p:txBody>
          <a:bodyPr>
            <a:normAutofit/>
          </a:bodyPr>
          <a:lstStyle/>
          <a:p>
            <a:pPr marL="0" indent="0">
              <a:buNone/>
            </a:pPr>
            <a:r>
              <a:rPr lang="en-US" sz="2400" dirty="0"/>
              <a:t>$</a:t>
            </a:r>
            <a:r>
              <a:rPr lang="en-US" sz="2400" dirty="0" err="1"/>
              <a:t>tre</a:t>
            </a:r>
            <a:r>
              <a:rPr lang="en-US" sz="2400" dirty="0"/>
              <a:t> = 'expression';</a:t>
            </a:r>
          </a:p>
          <a:p>
            <a:pPr marL="0" indent="0">
              <a:buNone/>
            </a:pPr>
            <a:endParaRPr lang="en-US" sz="2400" dirty="0"/>
          </a:p>
          <a:p>
            <a:pPr marL="0" indent="0">
              <a:buNone/>
            </a:pPr>
            <a:r>
              <a:rPr lang="en-US" sz="2400" dirty="0"/>
              <a:t># Calling the tr/// operator</a:t>
            </a:r>
          </a:p>
          <a:p>
            <a:pPr marL="0" indent="0">
              <a:buNone/>
            </a:pPr>
            <a:r>
              <a:rPr lang="en-US" sz="2400" dirty="0"/>
              <a:t>$</a:t>
            </a:r>
            <a:r>
              <a:rPr lang="en-US" sz="2400" dirty="0" err="1"/>
              <a:t>tre</a:t>
            </a:r>
            <a:r>
              <a:rPr lang="en-US" sz="2400" dirty="0"/>
              <a:t> =~ tr/</a:t>
            </a:r>
            <a:r>
              <a:rPr lang="en-US" sz="2400" dirty="0" err="1"/>
              <a:t>exps</a:t>
            </a:r>
            <a:r>
              <a:rPr lang="en-US" sz="2400" dirty="0"/>
              <a:t>/EXPS/;</a:t>
            </a:r>
          </a:p>
          <a:p>
            <a:pPr marL="0" indent="0">
              <a:buNone/>
            </a:pPr>
            <a:endParaRPr lang="en-US" sz="2400" dirty="0"/>
          </a:p>
          <a:p>
            <a:pPr marL="0" indent="0">
              <a:buNone/>
            </a:pPr>
            <a:r>
              <a:rPr lang="en-US" sz="2400" dirty="0"/>
              <a:t># Printing the replaced string</a:t>
            </a:r>
          </a:p>
          <a:p>
            <a:pPr marL="0" indent="0">
              <a:buNone/>
            </a:pPr>
            <a:r>
              <a:rPr lang="en-US" sz="2400" dirty="0"/>
              <a:t>print “$</a:t>
            </a:r>
            <a:r>
              <a:rPr lang="en-US" sz="2400" dirty="0" err="1"/>
              <a:t>tre</a:t>
            </a:r>
            <a:r>
              <a:rPr lang="en-US" sz="2400" dirty="0"/>
              <a:t>\n";</a:t>
            </a:r>
          </a:p>
          <a:p>
            <a:pPr marL="0" indent="0">
              <a:buNone/>
            </a:pPr>
            <a:endParaRPr lang="en-US" sz="2400" dirty="0"/>
          </a:p>
          <a:p>
            <a:pPr marL="0" indent="0">
              <a:buNone/>
            </a:pPr>
            <a:r>
              <a:rPr lang="en-US" sz="2400" dirty="0"/>
              <a:t>O/p -&gt; </a:t>
            </a:r>
            <a:r>
              <a:rPr lang="en-US" sz="2400" dirty="0" err="1"/>
              <a:t>EXPrESSion</a:t>
            </a:r>
            <a:endParaRPr lang="en-IN" sz="2400" dirty="0"/>
          </a:p>
        </p:txBody>
      </p:sp>
    </p:spTree>
    <p:extLst>
      <p:ext uri="{BB962C8B-B14F-4D97-AF65-F5344CB8AC3E}">
        <p14:creationId xmlns:p14="http://schemas.microsoft.com/office/powerpoint/2010/main" xmlns="" val="9623672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27068-CE95-45AA-9D65-40F8085DF9B1}"/>
              </a:ext>
            </a:extLst>
          </p:cNvPr>
          <p:cNvSpPr>
            <a:spLocks noGrp="1"/>
          </p:cNvSpPr>
          <p:nvPr>
            <p:ph type="title"/>
          </p:nvPr>
        </p:nvSpPr>
        <p:spPr>
          <a:xfrm>
            <a:off x="762000" y="374364"/>
            <a:ext cx="10515600" cy="817130"/>
          </a:xfrm>
        </p:spPr>
        <p:txBody>
          <a:bodyPr>
            <a:normAutofit/>
          </a:bodyPr>
          <a:lstStyle/>
          <a:p>
            <a:r>
              <a:rPr lang="en-IN" sz="3200" b="1"/>
              <a:t>Quantifiers in Regular Expression</a:t>
            </a:r>
          </a:p>
        </p:txBody>
      </p:sp>
      <p:sp>
        <p:nvSpPr>
          <p:cNvPr id="3" name="Content Placeholder 2">
            <a:extLst>
              <a:ext uri="{FF2B5EF4-FFF2-40B4-BE49-F238E27FC236}">
                <a16:creationId xmlns:a16="http://schemas.microsoft.com/office/drawing/2014/main" xmlns="" id="{3A246A0A-7864-4C45-BB14-70B3B747CF06}"/>
              </a:ext>
            </a:extLst>
          </p:cNvPr>
          <p:cNvSpPr>
            <a:spLocks noGrp="1"/>
          </p:cNvSpPr>
          <p:nvPr>
            <p:ph sz="half" idx="1"/>
          </p:nvPr>
        </p:nvSpPr>
        <p:spPr>
          <a:xfrm>
            <a:off x="838200" y="1182256"/>
            <a:ext cx="5181600" cy="4994707"/>
          </a:xfrm>
        </p:spPr>
        <p:txBody>
          <a:bodyPr>
            <a:normAutofit/>
          </a:bodyPr>
          <a:lstStyle/>
          <a:p>
            <a:pPr algn="l" fontAlgn="base">
              <a:buFont typeface="Arial" pitchFamily="34" charset="0"/>
              <a:buChar char="•"/>
            </a:pPr>
            <a:r>
              <a:rPr lang="en-US" sz="2200" b="1" i="0">
                <a:solidFill>
                  <a:srgbClr val="273239"/>
                </a:solidFill>
                <a:effectLst/>
                <a:latin typeface="urw-din"/>
              </a:rPr>
              <a:t>*</a:t>
            </a:r>
            <a:r>
              <a:rPr lang="en-US" sz="2200" b="0" i="0">
                <a:solidFill>
                  <a:srgbClr val="273239"/>
                </a:solidFill>
                <a:effectLst/>
                <a:latin typeface="urw-din"/>
              </a:rPr>
              <a:t> = This says the component must be      present either zero or more times.</a:t>
            </a:r>
          </a:p>
          <a:p>
            <a:pPr algn="l" fontAlgn="base">
              <a:buFont typeface="Arial" pitchFamily="34" charset="0"/>
              <a:buChar char="•"/>
            </a:pPr>
            <a:r>
              <a:rPr lang="en-US" sz="2200" b="1" i="0">
                <a:solidFill>
                  <a:srgbClr val="273239"/>
                </a:solidFill>
                <a:effectLst/>
                <a:latin typeface="urw-din"/>
              </a:rPr>
              <a:t>+</a:t>
            </a:r>
            <a:r>
              <a:rPr lang="en-US" sz="2200" b="0" i="0">
                <a:solidFill>
                  <a:srgbClr val="273239"/>
                </a:solidFill>
                <a:effectLst/>
                <a:latin typeface="urw-din"/>
              </a:rPr>
              <a:t> = This says the component must be present either one or more times.</a:t>
            </a:r>
          </a:p>
          <a:p>
            <a:pPr algn="l" fontAlgn="base">
              <a:buFont typeface="Arial" pitchFamily="34" charset="0"/>
              <a:buChar char="•"/>
            </a:pPr>
            <a:r>
              <a:rPr lang="en-US" sz="2200" b="1" i="0">
                <a:solidFill>
                  <a:srgbClr val="273239"/>
                </a:solidFill>
                <a:effectLst/>
                <a:latin typeface="urw-din"/>
              </a:rPr>
              <a:t>?</a:t>
            </a:r>
            <a:r>
              <a:rPr lang="en-US" sz="2200" b="0" i="0">
                <a:solidFill>
                  <a:srgbClr val="273239"/>
                </a:solidFill>
                <a:effectLst/>
                <a:latin typeface="urw-din"/>
              </a:rPr>
              <a:t> = This says the component must be present either zero or one time.</a:t>
            </a:r>
          </a:p>
          <a:p>
            <a:pPr algn="l" fontAlgn="base">
              <a:buFont typeface="Arial" pitchFamily="34" charset="0"/>
              <a:buChar char="•"/>
            </a:pPr>
            <a:r>
              <a:rPr lang="en-US" sz="2200" b="1" i="0">
                <a:solidFill>
                  <a:srgbClr val="273239"/>
                </a:solidFill>
                <a:effectLst/>
                <a:latin typeface="urw-din"/>
              </a:rPr>
              <a:t>{n}</a:t>
            </a:r>
            <a:r>
              <a:rPr lang="en-US" sz="2200" b="0" i="0">
                <a:solidFill>
                  <a:srgbClr val="273239"/>
                </a:solidFill>
                <a:effectLst/>
                <a:latin typeface="urw-din"/>
              </a:rPr>
              <a:t> = This says the component must be present n times.</a:t>
            </a:r>
          </a:p>
          <a:p>
            <a:pPr algn="l" fontAlgn="base">
              <a:buFont typeface="Arial" pitchFamily="34" charset="0"/>
              <a:buChar char="•"/>
            </a:pPr>
            <a:r>
              <a:rPr lang="en-US" sz="2200" b="1" i="0">
                <a:solidFill>
                  <a:srgbClr val="273239"/>
                </a:solidFill>
                <a:effectLst/>
                <a:latin typeface="urw-din"/>
              </a:rPr>
              <a:t>{n, }</a:t>
            </a:r>
            <a:r>
              <a:rPr lang="en-US" sz="2200" b="0" i="0">
                <a:solidFill>
                  <a:srgbClr val="273239"/>
                </a:solidFill>
                <a:effectLst/>
                <a:latin typeface="urw-din"/>
              </a:rPr>
              <a:t> = This says the component must be present at least n times.</a:t>
            </a:r>
          </a:p>
          <a:p>
            <a:pPr algn="l" fontAlgn="base">
              <a:buFont typeface="Arial" pitchFamily="34" charset="0"/>
              <a:buChar char="•"/>
            </a:pPr>
            <a:r>
              <a:rPr lang="en-US" sz="2200" b="1" i="0">
                <a:solidFill>
                  <a:srgbClr val="273239"/>
                </a:solidFill>
                <a:effectLst/>
                <a:latin typeface="urw-din"/>
              </a:rPr>
              <a:t>{n, m}</a:t>
            </a:r>
            <a:r>
              <a:rPr lang="en-US" sz="2200" b="0" i="0">
                <a:solidFill>
                  <a:srgbClr val="273239"/>
                </a:solidFill>
                <a:effectLst/>
                <a:latin typeface="urw-din"/>
              </a:rPr>
              <a:t> = This says the component must be present at least n times and no more than m times.</a:t>
            </a:r>
          </a:p>
          <a:p>
            <a:endParaRPr lang="en-IN"/>
          </a:p>
        </p:txBody>
      </p:sp>
      <p:pic>
        <p:nvPicPr>
          <p:cNvPr id="9" name="Content Placeholder 8">
            <a:extLst>
              <a:ext uri="{FF2B5EF4-FFF2-40B4-BE49-F238E27FC236}">
                <a16:creationId xmlns:a16="http://schemas.microsoft.com/office/drawing/2014/main" xmlns="" id="{FB82ECE3-7C4C-4047-843B-E8D682DEDBA7}"/>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746943" y="1191494"/>
            <a:ext cx="3847165" cy="4588790"/>
          </a:xfrm>
        </p:spPr>
      </p:pic>
    </p:spTree>
    <p:extLst>
      <p:ext uri="{BB962C8B-B14F-4D97-AF65-F5344CB8AC3E}">
        <p14:creationId xmlns:p14="http://schemas.microsoft.com/office/powerpoint/2010/main" xmlns="" val="30937028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D25C62-F0F9-4D61-A6ED-60CD59E55FB0}"/>
              </a:ext>
            </a:extLst>
          </p:cNvPr>
          <p:cNvSpPr>
            <a:spLocks noGrp="1"/>
          </p:cNvSpPr>
          <p:nvPr>
            <p:ph sz="half" idx="1"/>
          </p:nvPr>
        </p:nvSpPr>
        <p:spPr>
          <a:xfrm>
            <a:off x="699655" y="467880"/>
            <a:ext cx="5181600" cy="5709083"/>
          </a:xfrm>
        </p:spPr>
        <p:txBody>
          <a:bodyPr>
            <a:normAutofit/>
          </a:bodyPr>
          <a:lstStyle/>
          <a:p>
            <a:pPr marL="0" indent="0">
              <a:buNone/>
            </a:pPr>
            <a:r>
              <a:rPr lang="en-US" dirty="0"/>
              <a:t>Example 1 :</a:t>
            </a:r>
          </a:p>
          <a:p>
            <a:pPr marL="0" indent="0">
              <a:buNone/>
            </a:pPr>
            <a:r>
              <a:rPr lang="en-US" dirty="0"/>
              <a:t>$a = “</a:t>
            </a:r>
            <a:r>
              <a:rPr lang="en-US" dirty="0" err="1"/>
              <a:t>roshiini</a:t>
            </a:r>
            <a:r>
              <a:rPr lang="en-US" dirty="0"/>
              <a:t>";</a:t>
            </a:r>
          </a:p>
          <a:p>
            <a:pPr marL="0" indent="0">
              <a:buNone/>
            </a:pPr>
            <a:r>
              <a:rPr lang="en-US" dirty="0"/>
              <a:t>if ($a =~ m/</a:t>
            </a:r>
            <a:r>
              <a:rPr lang="en-US" dirty="0" err="1"/>
              <a:t>roshi?ni</a:t>
            </a:r>
            <a:r>
              <a:rPr lang="en-US" dirty="0"/>
              <a:t>/){</a:t>
            </a:r>
          </a:p>
          <a:p>
            <a:pPr marL="0" indent="0">
              <a:buNone/>
            </a:pPr>
            <a:r>
              <a:rPr lang="en-US" dirty="0"/>
              <a:t>print "Match Found\n";</a:t>
            </a:r>
          </a:p>
          <a:p>
            <a:pPr marL="0" indent="0">
              <a:buNone/>
            </a:pPr>
            <a:r>
              <a:rPr lang="en-US" dirty="0"/>
              <a:t>}</a:t>
            </a:r>
          </a:p>
          <a:p>
            <a:pPr marL="0" indent="0">
              <a:buNone/>
            </a:pPr>
            <a:r>
              <a:rPr lang="en-US" dirty="0"/>
              <a:t>else{</a:t>
            </a:r>
          </a:p>
          <a:p>
            <a:pPr marL="0" indent="0">
              <a:buNone/>
            </a:pPr>
            <a:r>
              <a:rPr lang="en-US" dirty="0"/>
              <a:t>print "Match Not Found\n";</a:t>
            </a:r>
          </a:p>
          <a:p>
            <a:pPr marL="0" indent="0">
              <a:buNone/>
            </a:pPr>
            <a:r>
              <a:rPr lang="en-US" dirty="0"/>
              <a:t>}</a:t>
            </a:r>
          </a:p>
          <a:p>
            <a:pPr marL="0" indent="0">
              <a:buNone/>
            </a:pPr>
            <a:r>
              <a:rPr lang="en-US" dirty="0"/>
              <a:t>Output : match not found </a:t>
            </a:r>
            <a:endParaRPr lang="en-IN" dirty="0"/>
          </a:p>
        </p:txBody>
      </p:sp>
      <p:sp>
        <p:nvSpPr>
          <p:cNvPr id="4" name="Content Placeholder 3">
            <a:extLst>
              <a:ext uri="{FF2B5EF4-FFF2-40B4-BE49-F238E27FC236}">
                <a16:creationId xmlns:a16="http://schemas.microsoft.com/office/drawing/2014/main" xmlns="" id="{E1EB896A-9A82-4202-847B-3BD211DAFFDF}"/>
              </a:ext>
            </a:extLst>
          </p:cNvPr>
          <p:cNvSpPr>
            <a:spLocks noGrp="1"/>
          </p:cNvSpPr>
          <p:nvPr>
            <p:ph sz="half" idx="2"/>
          </p:nvPr>
        </p:nvSpPr>
        <p:spPr>
          <a:xfrm>
            <a:off x="6172200" y="467879"/>
            <a:ext cx="5181600" cy="5709084"/>
          </a:xfrm>
        </p:spPr>
        <p:txBody>
          <a:bodyPr>
            <a:normAutofit/>
          </a:bodyPr>
          <a:lstStyle/>
          <a:p>
            <a:pPr marL="0" indent="0">
              <a:buNone/>
            </a:pPr>
            <a:r>
              <a:rPr lang="en-US" dirty="0"/>
              <a:t>Example 2 :</a:t>
            </a:r>
          </a:p>
          <a:p>
            <a:pPr marL="0" indent="0">
              <a:buNone/>
            </a:pPr>
            <a:r>
              <a:rPr lang="en-US" dirty="0"/>
              <a:t>$a = “</a:t>
            </a:r>
            <a:r>
              <a:rPr lang="en-US" dirty="0" err="1"/>
              <a:t>roshiini</a:t>
            </a:r>
            <a:r>
              <a:rPr lang="en-US" dirty="0"/>
              <a:t>";</a:t>
            </a:r>
          </a:p>
          <a:p>
            <a:pPr marL="0" indent="0">
              <a:buNone/>
            </a:pPr>
            <a:r>
              <a:rPr lang="en-US" dirty="0"/>
              <a:t>if ($a =~ m/</a:t>
            </a:r>
            <a:r>
              <a:rPr lang="en-US" dirty="0" err="1"/>
              <a:t>roshi</a:t>
            </a:r>
            <a:r>
              <a:rPr lang="en-US" dirty="0"/>
              <a:t>{3,4}</a:t>
            </a:r>
            <a:r>
              <a:rPr lang="en-US" dirty="0" err="1"/>
              <a:t>ni</a:t>
            </a:r>
            <a:r>
              <a:rPr lang="en-US" dirty="0"/>
              <a:t>/){</a:t>
            </a:r>
          </a:p>
          <a:p>
            <a:pPr marL="0" indent="0">
              <a:buNone/>
            </a:pPr>
            <a:r>
              <a:rPr lang="en-US" dirty="0"/>
              <a:t>print "Match Found\n";</a:t>
            </a:r>
          </a:p>
          <a:p>
            <a:pPr marL="0" indent="0">
              <a:buNone/>
            </a:pPr>
            <a:r>
              <a:rPr lang="en-US" dirty="0"/>
              <a:t>}</a:t>
            </a:r>
          </a:p>
          <a:p>
            <a:pPr marL="0" indent="0">
              <a:buNone/>
            </a:pPr>
            <a:r>
              <a:rPr lang="en-US" dirty="0"/>
              <a:t>else{</a:t>
            </a:r>
          </a:p>
          <a:p>
            <a:pPr marL="0" indent="0">
              <a:buNone/>
            </a:pPr>
            <a:r>
              <a:rPr lang="en-US" dirty="0"/>
              <a:t>print "Match Not Found\n";</a:t>
            </a:r>
          </a:p>
          <a:p>
            <a:pPr marL="0" indent="0">
              <a:buNone/>
            </a:pPr>
            <a:r>
              <a:rPr lang="en-US" dirty="0"/>
              <a:t>}</a:t>
            </a:r>
          </a:p>
          <a:p>
            <a:pPr marL="0" indent="0">
              <a:buNone/>
            </a:pPr>
            <a:r>
              <a:rPr lang="en-IN" dirty="0"/>
              <a:t>Output : match not found</a:t>
            </a:r>
          </a:p>
        </p:txBody>
      </p:sp>
    </p:spTree>
    <p:extLst>
      <p:ext uri="{BB962C8B-B14F-4D97-AF65-F5344CB8AC3E}">
        <p14:creationId xmlns:p14="http://schemas.microsoft.com/office/powerpoint/2010/main" xmlns="" val="1186827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43EC6-7248-46B2-B19E-4E310C778CBA}"/>
              </a:ext>
            </a:extLst>
          </p:cNvPr>
          <p:cNvSpPr>
            <a:spLocks noGrp="1"/>
          </p:cNvSpPr>
          <p:nvPr>
            <p:ph type="title"/>
          </p:nvPr>
        </p:nvSpPr>
        <p:spPr>
          <a:xfrm>
            <a:off x="773061" y="158649"/>
            <a:ext cx="10515600" cy="1178538"/>
          </a:xfrm>
        </p:spPr>
        <p:txBody>
          <a:bodyPr>
            <a:normAutofit/>
          </a:bodyPr>
          <a:lstStyle/>
          <a:p>
            <a:r>
              <a:rPr lang="en-IN" sz="4000" b="1"/>
              <a:t>Regex Character Classes</a:t>
            </a:r>
          </a:p>
        </p:txBody>
      </p:sp>
      <p:sp>
        <p:nvSpPr>
          <p:cNvPr id="3" name="Content Placeholder 2">
            <a:extLst>
              <a:ext uri="{FF2B5EF4-FFF2-40B4-BE49-F238E27FC236}">
                <a16:creationId xmlns:a16="http://schemas.microsoft.com/office/drawing/2014/main" xmlns="" id="{401D77A3-9838-4DEA-90D3-717A0CC78B62}"/>
              </a:ext>
            </a:extLst>
          </p:cNvPr>
          <p:cNvSpPr>
            <a:spLocks noGrp="1"/>
          </p:cNvSpPr>
          <p:nvPr>
            <p:ph idx="1"/>
          </p:nvPr>
        </p:nvSpPr>
        <p:spPr>
          <a:xfrm>
            <a:off x="707922" y="1514168"/>
            <a:ext cx="10645877" cy="4857135"/>
          </a:xfrm>
        </p:spPr>
        <p:txBody>
          <a:bodyPr>
            <a:normAutofit/>
          </a:bodyPr>
          <a:lstStyle/>
          <a:p>
            <a:pPr algn="just"/>
            <a:r>
              <a:rPr lang="en-US" b="0" i="0">
                <a:solidFill>
                  <a:srgbClr val="273239"/>
                </a:solidFill>
                <a:effectLst/>
              </a:rPr>
              <a:t>Character classes are used to match the string of characters.</a:t>
            </a:r>
          </a:p>
          <a:p>
            <a:pPr algn="just"/>
            <a:r>
              <a:rPr lang="en-US" b="0" i="0">
                <a:solidFill>
                  <a:srgbClr val="273239"/>
                </a:solidFill>
                <a:effectLst/>
              </a:rPr>
              <a:t> These classes let the user match any range of characters, which user don’t know in advance.</a:t>
            </a:r>
          </a:p>
          <a:p>
            <a:pPr algn="just"/>
            <a:r>
              <a:rPr lang="en-US" b="0" i="0">
                <a:solidFill>
                  <a:srgbClr val="273239"/>
                </a:solidFill>
                <a:effectLst/>
              </a:rPr>
              <a:t>Set of characters that to be matched is always written between the square bracket[]. </a:t>
            </a:r>
          </a:p>
          <a:p>
            <a:pPr algn="just"/>
            <a:r>
              <a:rPr lang="en-US" b="0" i="0">
                <a:solidFill>
                  <a:srgbClr val="273239"/>
                </a:solidFill>
                <a:effectLst/>
              </a:rPr>
              <a:t>A character class will always match exactly for one character. If match not found then the whole regex matching fails.</a:t>
            </a:r>
          </a:p>
          <a:p>
            <a:endParaRPr lang="en-IN"/>
          </a:p>
          <a:p>
            <a:pPr marL="0" indent="0">
              <a:buNone/>
            </a:pPr>
            <a:endParaRPr lang="en-IN"/>
          </a:p>
        </p:txBody>
      </p:sp>
    </p:spTree>
    <p:extLst>
      <p:ext uri="{BB962C8B-B14F-4D97-AF65-F5344CB8AC3E}">
        <p14:creationId xmlns:p14="http://schemas.microsoft.com/office/powerpoint/2010/main" xmlns="" val="20108006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43F51C-2944-49D0-A89F-204040ACE552}"/>
              </a:ext>
            </a:extLst>
          </p:cNvPr>
          <p:cNvSpPr>
            <a:spLocks noGrp="1"/>
          </p:cNvSpPr>
          <p:nvPr>
            <p:ph idx="1"/>
          </p:nvPr>
        </p:nvSpPr>
        <p:spPr>
          <a:xfrm>
            <a:off x="838200" y="304800"/>
            <a:ext cx="10515600" cy="5872163"/>
          </a:xfrm>
        </p:spPr>
        <p:txBody>
          <a:bodyPr>
            <a:normAutofit/>
          </a:bodyPr>
          <a:lstStyle/>
          <a:p>
            <a:pPr marL="0" indent="0">
              <a:buNone/>
            </a:pPr>
            <a:r>
              <a:rPr lang="en-US" b="1" i="0">
                <a:solidFill>
                  <a:srgbClr val="273239"/>
                </a:solidFill>
                <a:effectLst/>
                <a:latin typeface="urw-din"/>
              </a:rPr>
              <a:t>Range In Character Class :</a:t>
            </a:r>
            <a:r>
              <a:rPr lang="en-US" b="0" i="0">
                <a:solidFill>
                  <a:srgbClr val="273239"/>
                </a:solidFill>
                <a:effectLst/>
                <a:latin typeface="urw-din"/>
              </a:rPr>
              <a:t> </a:t>
            </a:r>
          </a:p>
          <a:p>
            <a:r>
              <a:rPr lang="en-US" b="0" i="0">
                <a:solidFill>
                  <a:srgbClr val="273239"/>
                </a:solidFill>
                <a:effectLst/>
              </a:rPr>
              <a:t>To match a long list of characters is very difficult to type because it may be a possibility that user might skip one or two characters. </a:t>
            </a:r>
          </a:p>
          <a:p>
            <a:r>
              <a:rPr lang="en-US" b="0" i="0">
                <a:solidFill>
                  <a:srgbClr val="273239"/>
                </a:solidFill>
                <a:effectLst/>
              </a:rPr>
              <a:t>So to make the task easy we will use range. Generally, a dash(-) is used to specify the range</a:t>
            </a:r>
            <a:r>
              <a:rPr lang="en-US" b="0" i="0">
                <a:solidFill>
                  <a:srgbClr val="273239"/>
                </a:solidFill>
                <a:effectLst/>
                <a:latin typeface="urw-din"/>
              </a:rPr>
              <a:t>.</a:t>
            </a:r>
          </a:p>
          <a:p>
            <a:r>
              <a:rPr kumimoji="0" lang="en-US" altLang="en-US" b="0" i="0" u="none" strike="noStrike" cap="none" normalizeH="0" baseline="0">
                <a:ln>
                  <a:noFill/>
                </a:ln>
                <a:solidFill>
                  <a:srgbClr val="273239"/>
                </a:solidFill>
                <a:effectLst/>
              </a:rPr>
              <a:t>To specify range [abcdef] you can use /[a-f]/.</a:t>
            </a:r>
          </a:p>
          <a:p>
            <a:pPr marL="0" indent="0">
              <a:buNone/>
            </a:pPr>
            <a:endParaRPr lang="en-US" b="1" i="0">
              <a:solidFill>
                <a:srgbClr val="273239"/>
              </a:solidFill>
              <a:effectLst/>
              <a:latin typeface="urw-din"/>
            </a:endParaRPr>
          </a:p>
          <a:p>
            <a:pPr marL="0" indent="0">
              <a:buNone/>
            </a:pPr>
            <a:r>
              <a:rPr lang="en-US" b="1" i="0">
                <a:solidFill>
                  <a:srgbClr val="273239"/>
                </a:solidFill>
                <a:effectLst/>
                <a:latin typeface="urw-din"/>
              </a:rPr>
              <a:t>Negated Character Class: </a:t>
            </a:r>
          </a:p>
          <a:p>
            <a:r>
              <a:rPr lang="en-US" b="0" i="0">
                <a:solidFill>
                  <a:srgbClr val="273239"/>
                </a:solidFill>
                <a:effectLst/>
              </a:rPr>
              <a:t>To negate a character class just use </a:t>
            </a:r>
            <a:r>
              <a:rPr lang="en-US" b="1" i="0">
                <a:solidFill>
                  <a:srgbClr val="273239"/>
                </a:solidFill>
                <a:effectLst/>
              </a:rPr>
              <a:t>caret(^)</a:t>
            </a:r>
            <a:r>
              <a:rPr lang="en-US" b="0" i="0">
                <a:solidFill>
                  <a:srgbClr val="273239"/>
                </a:solidFill>
                <a:effectLst/>
              </a:rPr>
              <a:t> symbol. </a:t>
            </a:r>
          </a:p>
          <a:p>
            <a:r>
              <a:rPr lang="en-US" b="0" i="0">
                <a:solidFill>
                  <a:srgbClr val="273239"/>
                </a:solidFill>
                <a:effectLst/>
              </a:rPr>
              <a:t>It will negate the specified character after the symbol or even a range.</a:t>
            </a:r>
            <a:r>
              <a:rPr lang="en-US" b="0" i="0">
                <a:solidFill>
                  <a:srgbClr val="273239"/>
                </a:solidFill>
                <a:effectLst/>
                <a:latin typeface="urw-din"/>
              </a:rPr>
              <a:t> </a:t>
            </a:r>
            <a:endParaRPr lang="en-IN"/>
          </a:p>
        </p:txBody>
      </p:sp>
    </p:spTree>
    <p:extLst>
      <p:ext uri="{BB962C8B-B14F-4D97-AF65-F5344CB8AC3E}">
        <p14:creationId xmlns:p14="http://schemas.microsoft.com/office/powerpoint/2010/main" xmlns="" val="13980652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EF4536-2772-44D8-A91A-002097285EC7}"/>
              </a:ext>
            </a:extLst>
          </p:cNvPr>
          <p:cNvSpPr>
            <a:spLocks noGrp="1"/>
          </p:cNvSpPr>
          <p:nvPr>
            <p:ph sz="half" idx="1"/>
          </p:nvPr>
        </p:nvSpPr>
        <p:spPr>
          <a:xfrm>
            <a:off x="838200" y="511277"/>
            <a:ext cx="5181600" cy="5665686"/>
          </a:xfrm>
        </p:spPr>
        <p:txBody>
          <a:bodyPr>
            <a:normAutofit fontScale="92500" lnSpcReduction="10000"/>
          </a:bodyPr>
          <a:lstStyle/>
          <a:p>
            <a:pPr marL="0" indent="0">
              <a:buNone/>
            </a:pPr>
            <a:r>
              <a:rPr lang="en-US" b="1" dirty="0"/>
              <a:t>Range in character class</a:t>
            </a:r>
          </a:p>
          <a:p>
            <a:pPr marL="0" indent="0">
              <a:buNone/>
            </a:pPr>
            <a:endParaRPr lang="en-US" dirty="0"/>
          </a:p>
          <a:p>
            <a:pPr marL="0" indent="0">
              <a:buNone/>
            </a:pPr>
            <a:r>
              <a:rPr lang="en-US" dirty="0"/>
              <a:t>$</a:t>
            </a:r>
            <a:r>
              <a:rPr lang="en-US" dirty="0" err="1"/>
              <a:t>rcc</a:t>
            </a:r>
            <a:r>
              <a:rPr lang="en-US" dirty="0"/>
              <a:t> = "roshini27";</a:t>
            </a:r>
          </a:p>
          <a:p>
            <a:pPr marL="0" indent="0">
              <a:buNone/>
            </a:pPr>
            <a:r>
              <a:rPr lang="en-US" dirty="0"/>
              <a:t>if ($</a:t>
            </a:r>
            <a:r>
              <a:rPr lang="en-US" dirty="0" err="1"/>
              <a:t>rcc</a:t>
            </a:r>
            <a:r>
              <a:rPr lang="en-US" dirty="0"/>
              <a:t> =~ /[0-7a-z]/)</a:t>
            </a:r>
          </a:p>
          <a:p>
            <a:pPr marL="0" indent="0">
              <a:buNone/>
            </a:pPr>
            <a:r>
              <a:rPr lang="en-US" dirty="0"/>
              <a:t>{</a:t>
            </a:r>
          </a:p>
          <a:p>
            <a:pPr marL="0" indent="0">
              <a:buNone/>
            </a:pPr>
            <a:r>
              <a:rPr lang="en-US" dirty="0"/>
              <a:t>print "Match Found\n";</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print "Match Not Found\n";</a:t>
            </a:r>
          </a:p>
          <a:p>
            <a:pPr marL="0" indent="0">
              <a:buNone/>
            </a:pPr>
            <a:r>
              <a:rPr lang="en-US" dirty="0"/>
              <a:t>}</a:t>
            </a:r>
          </a:p>
          <a:p>
            <a:r>
              <a:rPr lang="en-US" dirty="0"/>
              <a:t>Output – Match found</a:t>
            </a:r>
          </a:p>
          <a:p>
            <a:endParaRPr lang="en-IN" dirty="0"/>
          </a:p>
        </p:txBody>
      </p:sp>
      <p:sp>
        <p:nvSpPr>
          <p:cNvPr id="4" name="Content Placeholder 3">
            <a:extLst>
              <a:ext uri="{FF2B5EF4-FFF2-40B4-BE49-F238E27FC236}">
                <a16:creationId xmlns:a16="http://schemas.microsoft.com/office/drawing/2014/main" xmlns="" id="{92713007-C900-4BA4-A1A6-BF21144C18E9}"/>
              </a:ext>
            </a:extLst>
          </p:cNvPr>
          <p:cNvSpPr>
            <a:spLocks noGrp="1"/>
          </p:cNvSpPr>
          <p:nvPr>
            <p:ph sz="half" idx="2"/>
          </p:nvPr>
        </p:nvSpPr>
        <p:spPr>
          <a:xfrm>
            <a:off x="6172200" y="511277"/>
            <a:ext cx="5181600" cy="5665686"/>
          </a:xfrm>
        </p:spPr>
        <p:txBody>
          <a:bodyPr>
            <a:normAutofit fontScale="92500" lnSpcReduction="10000"/>
          </a:bodyPr>
          <a:lstStyle/>
          <a:p>
            <a:pPr marL="0" indent="0">
              <a:buNone/>
            </a:pPr>
            <a:r>
              <a:rPr lang="en-US" b="1" dirty="0"/>
              <a:t>Negated character class ( ^ )</a:t>
            </a:r>
          </a:p>
          <a:p>
            <a:pPr marL="0" indent="0">
              <a:buNone/>
            </a:pPr>
            <a:endParaRPr lang="en-US" dirty="0"/>
          </a:p>
          <a:p>
            <a:pPr marL="0" indent="0">
              <a:buNone/>
            </a:pPr>
            <a:r>
              <a:rPr lang="en-US" dirty="0"/>
              <a:t>$</a:t>
            </a:r>
            <a:r>
              <a:rPr lang="en-US" dirty="0" err="1"/>
              <a:t>ncc</a:t>
            </a:r>
            <a:r>
              <a:rPr lang="en-US" dirty="0"/>
              <a:t> = "roshini27";</a:t>
            </a:r>
          </a:p>
          <a:p>
            <a:pPr marL="0" indent="0">
              <a:buNone/>
            </a:pPr>
            <a:r>
              <a:rPr lang="en-US" dirty="0"/>
              <a:t>if ($</a:t>
            </a:r>
            <a:r>
              <a:rPr lang="en-US" dirty="0" err="1"/>
              <a:t>ncc</a:t>
            </a:r>
            <a:r>
              <a:rPr lang="en-US" dirty="0"/>
              <a:t> =~ /[^0-7a-z]/)</a:t>
            </a:r>
          </a:p>
          <a:p>
            <a:pPr marL="0" indent="0">
              <a:buNone/>
            </a:pPr>
            <a:r>
              <a:rPr lang="en-US" dirty="0"/>
              <a:t>{</a:t>
            </a:r>
          </a:p>
          <a:p>
            <a:pPr marL="0" indent="0">
              <a:buNone/>
            </a:pPr>
            <a:r>
              <a:rPr lang="en-US" dirty="0"/>
              <a:t>print "Match Found\n";</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print "Match Not Found\n";</a:t>
            </a:r>
          </a:p>
          <a:p>
            <a:pPr marL="0" indent="0">
              <a:buNone/>
            </a:pPr>
            <a:r>
              <a:rPr lang="en-US" dirty="0"/>
              <a:t>}</a:t>
            </a:r>
          </a:p>
          <a:p>
            <a:r>
              <a:rPr lang="en-IN" dirty="0"/>
              <a:t>Output – Match not found</a:t>
            </a:r>
          </a:p>
        </p:txBody>
      </p:sp>
    </p:spTree>
    <p:extLst>
      <p:ext uri="{BB962C8B-B14F-4D97-AF65-F5344CB8AC3E}">
        <p14:creationId xmlns:p14="http://schemas.microsoft.com/office/powerpoint/2010/main" xmlns="" val="368916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DCBCE-D12D-4C9E-9EDD-30D0089F15E2}"/>
              </a:ext>
            </a:extLst>
          </p:cNvPr>
          <p:cNvSpPr>
            <a:spLocks noGrp="1"/>
          </p:cNvSpPr>
          <p:nvPr>
            <p:ph type="title"/>
          </p:nvPr>
        </p:nvSpPr>
        <p:spPr>
          <a:xfrm>
            <a:off x="838200" y="328179"/>
            <a:ext cx="10515600" cy="1325563"/>
          </a:xfrm>
        </p:spPr>
        <p:txBody>
          <a:bodyPr>
            <a:normAutofit/>
          </a:bodyPr>
          <a:lstStyle/>
          <a:p>
            <a:pPr algn="ctr"/>
            <a:r>
              <a:rPr lang="en-IN" sz="3600" b="1"/>
              <a:t>Whitespaces-Quotes-Escape sequences</a:t>
            </a:r>
          </a:p>
        </p:txBody>
      </p:sp>
      <p:sp>
        <p:nvSpPr>
          <p:cNvPr id="3" name="Content Placeholder 2">
            <a:extLst>
              <a:ext uri="{FF2B5EF4-FFF2-40B4-BE49-F238E27FC236}">
                <a16:creationId xmlns:a16="http://schemas.microsoft.com/office/drawing/2014/main" xmlns="" id="{402E1E6F-FC7C-419D-8B3C-1FA854013CE3}"/>
              </a:ext>
            </a:extLst>
          </p:cNvPr>
          <p:cNvSpPr>
            <a:spLocks noGrp="1"/>
          </p:cNvSpPr>
          <p:nvPr>
            <p:ph idx="1"/>
          </p:nvPr>
        </p:nvSpPr>
        <p:spPr/>
        <p:txBody>
          <a:bodyPr/>
          <a:lstStyle/>
          <a:p>
            <a:r>
              <a:rPr lang="en-US"/>
              <a:t>Perl program doesn’t care about white spaces</a:t>
            </a:r>
          </a:p>
          <a:p>
            <a:pPr marL="0" indent="0">
              <a:buNone/>
            </a:pPr>
            <a:r>
              <a:rPr lang="en-US"/>
              <a:t>	- print          "hello world!\n";</a:t>
            </a:r>
          </a:p>
          <a:p>
            <a:r>
              <a:rPr lang="en-US"/>
              <a:t>if spaces are inside the quoted strings, then they would be considered.</a:t>
            </a:r>
          </a:p>
          <a:p>
            <a:pPr marL="0" indent="0">
              <a:buNone/>
            </a:pPr>
            <a:r>
              <a:rPr lang="en-US"/>
              <a:t>	-print "hello        world\n";</a:t>
            </a:r>
          </a:p>
          <a:p>
            <a:r>
              <a:rPr lang="en-US"/>
              <a:t>Output : hello world!</a:t>
            </a:r>
          </a:p>
          <a:p>
            <a:pPr marL="0" indent="0">
              <a:buNone/>
            </a:pPr>
            <a:r>
              <a:rPr lang="en-US"/>
              <a:t>	        hello        world</a:t>
            </a:r>
          </a:p>
          <a:p>
            <a:pPr lvl="3"/>
            <a:endParaRPr lang="en-US"/>
          </a:p>
        </p:txBody>
      </p:sp>
    </p:spTree>
    <p:extLst>
      <p:ext uri="{BB962C8B-B14F-4D97-AF65-F5344CB8AC3E}">
        <p14:creationId xmlns:p14="http://schemas.microsoft.com/office/powerpoint/2010/main" xmlns="" val="17397474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E7E0B-3B47-4335-8297-D63401F91971}"/>
              </a:ext>
            </a:extLst>
          </p:cNvPr>
          <p:cNvSpPr>
            <a:spLocks noGrp="1"/>
          </p:cNvSpPr>
          <p:nvPr>
            <p:ph type="title"/>
          </p:nvPr>
        </p:nvSpPr>
        <p:spPr/>
        <p:txBody>
          <a:bodyPr/>
          <a:lstStyle/>
          <a:p>
            <a:pPr algn="ctr"/>
            <a:r>
              <a:rPr lang="en-US" b="1"/>
              <a:t>Sending emails</a:t>
            </a:r>
            <a:endParaRPr lang="en-IN" b="1"/>
          </a:p>
        </p:txBody>
      </p:sp>
      <p:sp>
        <p:nvSpPr>
          <p:cNvPr id="3" name="Content Placeholder 2">
            <a:extLst>
              <a:ext uri="{FF2B5EF4-FFF2-40B4-BE49-F238E27FC236}">
                <a16:creationId xmlns:a16="http://schemas.microsoft.com/office/drawing/2014/main" xmlns="" id="{33AF1FDE-571B-4C2B-87E6-687E93635585}"/>
              </a:ext>
            </a:extLst>
          </p:cNvPr>
          <p:cNvSpPr>
            <a:spLocks noGrp="1"/>
          </p:cNvSpPr>
          <p:nvPr>
            <p:ph idx="1"/>
          </p:nvPr>
        </p:nvSpPr>
        <p:spPr/>
        <p:txBody>
          <a:bodyPr/>
          <a:lstStyle/>
          <a:p>
            <a:r>
              <a:rPr lang="en-US" b="0" i="0">
                <a:solidFill>
                  <a:srgbClr val="273239"/>
                </a:solidFill>
                <a:effectLst/>
              </a:rPr>
              <a:t>Perl allows its users to send mails using the Perl code-script.</a:t>
            </a:r>
          </a:p>
          <a:p>
            <a:r>
              <a:rPr lang="en-US" b="0" i="0">
                <a:solidFill>
                  <a:srgbClr val="273239"/>
                </a:solidFill>
                <a:effectLst/>
              </a:rPr>
              <a:t>There are various ways to send email using Perl. </a:t>
            </a:r>
          </a:p>
          <a:p>
            <a:r>
              <a:rPr lang="en-US" b="0" i="0">
                <a:solidFill>
                  <a:srgbClr val="273239"/>
                </a:solidFill>
                <a:effectLst/>
              </a:rPr>
              <a:t>These emails can be simple emails, emails with attachment, HTML formatted emails, emails with multiple receivers, etc.. </a:t>
            </a:r>
            <a:endParaRPr lang="en-IN"/>
          </a:p>
        </p:txBody>
      </p:sp>
    </p:spTree>
    <p:extLst>
      <p:ext uri="{BB962C8B-B14F-4D97-AF65-F5344CB8AC3E}">
        <p14:creationId xmlns:p14="http://schemas.microsoft.com/office/powerpoint/2010/main" xmlns="" val="319558722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61B8A0B4-35FC-442B-83AE-8DB4D2AE86A2}"/>
              </a:ext>
            </a:extLst>
          </p:cNvPr>
          <p:cNvSpPr>
            <a:spLocks noGrp="1"/>
          </p:cNvSpPr>
          <p:nvPr>
            <p:ph idx="1"/>
          </p:nvPr>
        </p:nvSpPr>
        <p:spPr>
          <a:xfrm>
            <a:off x="838200" y="245806"/>
            <a:ext cx="10515600" cy="6341807"/>
          </a:xfrm>
        </p:spPr>
        <p:txBody>
          <a:bodyPr>
            <a:normAutofit fontScale="77500" lnSpcReduction="20000"/>
          </a:bodyPr>
          <a:lstStyle/>
          <a:p>
            <a:pPr marL="0" indent="0">
              <a:buNone/>
            </a:pPr>
            <a:r>
              <a:rPr lang="en-IN" dirty="0"/>
              <a:t>#!/</a:t>
            </a:r>
            <a:r>
              <a:rPr lang="en-IN" dirty="0" err="1"/>
              <a:t>usr</a:t>
            </a:r>
            <a:r>
              <a:rPr lang="en-IN" dirty="0"/>
              <a:t>/bin/</a:t>
            </a:r>
            <a:r>
              <a:rPr lang="en-IN" dirty="0" err="1"/>
              <a:t>perl</a:t>
            </a:r>
            <a:r>
              <a:rPr lang="en-IN" dirty="0"/>
              <a:t> </a:t>
            </a:r>
          </a:p>
          <a:p>
            <a:pPr marL="0" indent="0">
              <a:buNone/>
            </a:pPr>
            <a:r>
              <a:rPr lang="en-IN" dirty="0"/>
              <a:t>$to = 'abcd@gmail.com’;</a:t>
            </a:r>
          </a:p>
          <a:p>
            <a:pPr marL="0" indent="0">
              <a:buNone/>
            </a:pPr>
            <a:r>
              <a:rPr lang="en-IN" dirty="0"/>
              <a:t>$from = 'webmaster@yourdomain.com’;</a:t>
            </a:r>
          </a:p>
          <a:p>
            <a:pPr marL="0" indent="0">
              <a:buNone/>
            </a:pPr>
            <a:r>
              <a:rPr lang="en-IN" dirty="0"/>
              <a:t>$subject = 'Test Email’;</a:t>
            </a:r>
          </a:p>
          <a:p>
            <a:pPr marL="0" indent="0">
              <a:buNone/>
            </a:pPr>
            <a:r>
              <a:rPr lang="en-IN" dirty="0"/>
              <a:t>$message = 'This is test email sent by Perl Script’; </a:t>
            </a:r>
          </a:p>
          <a:p>
            <a:pPr marL="0" indent="0">
              <a:buNone/>
            </a:pPr>
            <a:r>
              <a:rPr lang="en-IN" dirty="0"/>
              <a:t>open(MAIL, "|/</a:t>
            </a:r>
            <a:r>
              <a:rPr lang="en-IN" dirty="0" err="1"/>
              <a:t>usr</a:t>
            </a:r>
            <a:r>
              <a:rPr lang="en-IN" dirty="0"/>
              <a:t>/</a:t>
            </a:r>
            <a:r>
              <a:rPr lang="en-IN" dirty="0" err="1"/>
              <a:t>sbin</a:t>
            </a:r>
            <a:r>
              <a:rPr lang="en-IN" dirty="0"/>
              <a:t>/</a:t>
            </a:r>
            <a:r>
              <a:rPr lang="en-IN" dirty="0" err="1"/>
              <a:t>sendmail</a:t>
            </a:r>
            <a:r>
              <a:rPr lang="en-IN" dirty="0"/>
              <a:t> -t"); </a:t>
            </a:r>
          </a:p>
          <a:p>
            <a:pPr marL="0" indent="0">
              <a:buNone/>
            </a:pPr>
            <a:r>
              <a:rPr lang="en-IN" dirty="0"/>
              <a:t># Email Header</a:t>
            </a:r>
          </a:p>
          <a:p>
            <a:pPr marL="0" indent="0">
              <a:buNone/>
            </a:pPr>
            <a:r>
              <a:rPr lang="en-IN" dirty="0"/>
              <a:t>print MAIL "To: $to\n";</a:t>
            </a:r>
          </a:p>
          <a:p>
            <a:pPr marL="0" indent="0">
              <a:buNone/>
            </a:pPr>
            <a:r>
              <a:rPr lang="en-IN" dirty="0"/>
              <a:t>print MAIL "From: $from\n";</a:t>
            </a:r>
          </a:p>
          <a:p>
            <a:pPr marL="0" indent="0">
              <a:buNone/>
            </a:pPr>
            <a:r>
              <a:rPr lang="en-IN" dirty="0"/>
              <a:t>print MAIL "Subject: $subject\n\n";</a:t>
            </a:r>
          </a:p>
          <a:p>
            <a:pPr marL="0" indent="0">
              <a:buNone/>
            </a:pPr>
            <a:r>
              <a:rPr lang="en-IN" dirty="0"/>
              <a:t># Email Body</a:t>
            </a:r>
          </a:p>
          <a:p>
            <a:pPr marL="0" indent="0">
              <a:buNone/>
            </a:pPr>
            <a:r>
              <a:rPr lang="en-IN" dirty="0"/>
              <a:t>print MAIL $message;</a:t>
            </a:r>
          </a:p>
          <a:p>
            <a:pPr marL="0" indent="0">
              <a:buNone/>
            </a:pPr>
            <a:r>
              <a:rPr lang="en-IN" dirty="0"/>
              <a:t>$result = close(MAIL);</a:t>
            </a:r>
          </a:p>
          <a:p>
            <a:pPr marL="0" indent="0">
              <a:buNone/>
            </a:pPr>
            <a:r>
              <a:rPr lang="en-IN" dirty="0"/>
              <a:t>If($result){</a:t>
            </a:r>
          </a:p>
          <a:p>
            <a:pPr marL="0" indent="0">
              <a:buNone/>
            </a:pPr>
            <a:r>
              <a:rPr lang="en-IN" dirty="0" err="1"/>
              <a:t>Print“sent</a:t>
            </a:r>
            <a:r>
              <a:rPr lang="en-IN" dirty="0"/>
              <a:t> successfully”;}</a:t>
            </a:r>
          </a:p>
          <a:p>
            <a:pPr marL="0" indent="0">
              <a:buNone/>
            </a:pPr>
            <a:r>
              <a:rPr lang="en-IN" dirty="0"/>
              <a:t>else{</a:t>
            </a:r>
          </a:p>
          <a:p>
            <a:pPr marL="0" indent="0">
              <a:buNone/>
            </a:pPr>
            <a:r>
              <a:rPr lang="en-IN" dirty="0" err="1"/>
              <a:t>Print”there</a:t>
            </a:r>
            <a:r>
              <a:rPr lang="en-IN" dirty="0"/>
              <a:t> is a problem $!”;}</a:t>
            </a:r>
          </a:p>
          <a:p>
            <a:pPr marL="0" indent="0">
              <a:buNone/>
            </a:pPr>
            <a:endParaRPr lang="en-IN" dirty="0"/>
          </a:p>
        </p:txBody>
      </p:sp>
    </p:spTree>
    <p:extLst>
      <p:ext uri="{BB962C8B-B14F-4D97-AF65-F5344CB8AC3E}">
        <p14:creationId xmlns:p14="http://schemas.microsoft.com/office/powerpoint/2010/main" xmlns="" val="169099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164DE9-61A0-4640-8A2A-EF0066EE2598}"/>
              </a:ext>
            </a:extLst>
          </p:cNvPr>
          <p:cNvSpPr>
            <a:spLocks noGrp="1"/>
          </p:cNvSpPr>
          <p:nvPr>
            <p:ph idx="1"/>
          </p:nvPr>
        </p:nvSpPr>
        <p:spPr>
          <a:xfrm>
            <a:off x="1209964" y="461818"/>
            <a:ext cx="9753600" cy="5715145"/>
          </a:xfrm>
        </p:spPr>
        <p:txBody>
          <a:bodyPr>
            <a:normAutofit/>
          </a:bodyPr>
          <a:lstStyle/>
          <a:p>
            <a:r>
              <a:rPr lang="en-US" b="1" dirty="0"/>
              <a:t>Quotes : </a:t>
            </a:r>
            <a:r>
              <a:rPr lang="en-US" dirty="0"/>
              <a:t>We can use single and double quotes to print statements</a:t>
            </a:r>
          </a:p>
          <a:p>
            <a:pPr marL="0" indent="0">
              <a:buNone/>
            </a:pPr>
            <a:r>
              <a:rPr lang="en-US" dirty="0"/>
              <a:t>	print “Hello world\n”;    -&gt; Hello world</a:t>
            </a:r>
          </a:p>
          <a:p>
            <a:pPr marL="0" indent="0">
              <a:buNone/>
            </a:pPr>
            <a:r>
              <a:rPr lang="en-US" dirty="0"/>
              <a:t>	 print ‘Hello world\n’;    -&gt; Hello world\n</a:t>
            </a:r>
          </a:p>
          <a:p>
            <a:r>
              <a:rPr lang="en-US" dirty="0"/>
              <a:t> Double quotes interpolates the variables and special characters.</a:t>
            </a:r>
          </a:p>
          <a:p>
            <a:r>
              <a:rPr lang="en-US" dirty="0"/>
              <a:t>single quotes does not interpolate variables and special characters.</a:t>
            </a:r>
          </a:p>
          <a:p>
            <a:r>
              <a:rPr lang="en-US" dirty="0"/>
              <a:t>Example :  $num = 10;</a:t>
            </a:r>
          </a:p>
          <a:p>
            <a:pPr marL="0" indent="0">
              <a:buNone/>
            </a:pPr>
            <a:r>
              <a:rPr lang="en-US" dirty="0"/>
              <a:t>		print "value = $num\n";  -&gt; value = 10</a:t>
            </a:r>
          </a:p>
          <a:p>
            <a:pPr marL="0" indent="0">
              <a:buNone/>
            </a:pPr>
            <a:r>
              <a:rPr lang="en-US" dirty="0"/>
              <a:t>		print 'value = $num\n';   -&gt; value = $num\n</a:t>
            </a:r>
          </a:p>
          <a:p>
            <a:pPr marL="0" indent="0">
              <a:buNone/>
            </a:pPr>
            <a:endParaRPr lang="en-IN" dirty="0"/>
          </a:p>
        </p:txBody>
      </p:sp>
    </p:spTree>
    <p:extLst>
      <p:ext uri="{BB962C8B-B14F-4D97-AF65-F5344CB8AC3E}">
        <p14:creationId xmlns:p14="http://schemas.microsoft.com/office/powerpoint/2010/main" xmlns="" val="406997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3420BB-0B6D-45C9-A400-AFB72420E388}"/>
              </a:ext>
            </a:extLst>
          </p:cNvPr>
          <p:cNvSpPr>
            <a:spLocks noGrp="1"/>
          </p:cNvSpPr>
          <p:nvPr>
            <p:ph idx="1"/>
          </p:nvPr>
        </p:nvSpPr>
        <p:spPr>
          <a:xfrm>
            <a:off x="1256145" y="837333"/>
            <a:ext cx="9707420" cy="4990811"/>
          </a:xfrm>
        </p:spPr>
        <p:txBody>
          <a:bodyPr>
            <a:normAutofit/>
          </a:bodyPr>
          <a:lstStyle/>
          <a:p>
            <a:pPr marL="0" indent="0">
              <a:buNone/>
            </a:pPr>
            <a:r>
              <a:rPr lang="en-US" b="1" dirty="0"/>
              <a:t>Escape sequence :  </a:t>
            </a:r>
          </a:p>
          <a:p>
            <a:r>
              <a:rPr lang="en-US" dirty="0"/>
              <a:t>To escape the meaning of a special character we use escape sequence ( \ ).</a:t>
            </a:r>
          </a:p>
          <a:p>
            <a:r>
              <a:rPr lang="en-US" dirty="0"/>
              <a:t>Example : </a:t>
            </a:r>
          </a:p>
          <a:p>
            <a:pPr marL="0" indent="0">
              <a:buNone/>
            </a:pPr>
            <a:r>
              <a:rPr lang="en-US" dirty="0"/>
              <a:t>	$num = 10;</a:t>
            </a:r>
          </a:p>
          <a:p>
            <a:pPr marL="0" indent="0">
              <a:buNone/>
            </a:pPr>
            <a:r>
              <a:rPr lang="en-US" dirty="0"/>
              <a:t>	print "value = $num\n";	</a:t>
            </a:r>
          </a:p>
          <a:p>
            <a:pPr marL="0" indent="0">
              <a:buNone/>
            </a:pPr>
            <a:r>
              <a:rPr lang="en-US" dirty="0"/>
              <a:t>	print "value = \$num\n";</a:t>
            </a:r>
          </a:p>
          <a:p>
            <a:r>
              <a:rPr lang="en-US" dirty="0"/>
              <a:t>Output :</a:t>
            </a:r>
          </a:p>
          <a:p>
            <a:pPr marL="0" indent="0">
              <a:buNone/>
            </a:pPr>
            <a:r>
              <a:rPr lang="en-US" dirty="0"/>
              <a:t>	value = 10</a:t>
            </a:r>
          </a:p>
          <a:p>
            <a:pPr marL="0" indent="0">
              <a:buNone/>
            </a:pPr>
            <a:r>
              <a:rPr lang="en-US" dirty="0"/>
              <a:t>	value = $num</a:t>
            </a:r>
          </a:p>
          <a:p>
            <a:endParaRPr lang="en-IN" b="1" dirty="0"/>
          </a:p>
        </p:txBody>
      </p:sp>
    </p:spTree>
    <p:extLst>
      <p:ext uri="{BB962C8B-B14F-4D97-AF65-F5344CB8AC3E}">
        <p14:creationId xmlns:p14="http://schemas.microsoft.com/office/powerpoint/2010/main" xmlns="" val="362900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415088-04C3-4D02-AA54-216DEE356DA3}"/>
              </a:ext>
            </a:extLst>
          </p:cNvPr>
          <p:cNvSpPr>
            <a:spLocks noGrp="1"/>
          </p:cNvSpPr>
          <p:nvPr>
            <p:ph type="title"/>
          </p:nvPr>
        </p:nvSpPr>
        <p:spPr/>
        <p:txBody>
          <a:bodyPr/>
          <a:lstStyle/>
          <a:p>
            <a:pPr algn="ctr"/>
            <a:r>
              <a:rPr lang="en-US" sz="4000" b="1"/>
              <a:t>Here document</a:t>
            </a:r>
            <a:endParaRPr lang="en-IN" b="1"/>
          </a:p>
        </p:txBody>
      </p:sp>
      <p:sp>
        <p:nvSpPr>
          <p:cNvPr id="3" name="Content Placeholder 2">
            <a:extLst>
              <a:ext uri="{FF2B5EF4-FFF2-40B4-BE49-F238E27FC236}">
                <a16:creationId xmlns:a16="http://schemas.microsoft.com/office/drawing/2014/main" xmlns="" id="{F1200506-C85C-47C6-860F-029417F759F4}"/>
              </a:ext>
            </a:extLst>
          </p:cNvPr>
          <p:cNvSpPr>
            <a:spLocks noGrp="1"/>
          </p:cNvSpPr>
          <p:nvPr>
            <p:ph idx="1"/>
          </p:nvPr>
        </p:nvSpPr>
        <p:spPr>
          <a:xfrm>
            <a:off x="1237672" y="1825625"/>
            <a:ext cx="10116127" cy="4351338"/>
          </a:xfrm>
        </p:spPr>
        <p:txBody>
          <a:bodyPr>
            <a:normAutofit/>
          </a:bodyPr>
          <a:lstStyle/>
          <a:p>
            <a:r>
              <a:rPr lang="en-US"/>
              <a:t>Perl offers a convenient way of printing multiple lines of  output</a:t>
            </a:r>
            <a:r>
              <a:rPr lang="en-IN"/>
              <a:t> by using here document.</a:t>
            </a:r>
          </a:p>
          <a:p>
            <a:r>
              <a:rPr lang="en-US"/>
              <a:t>The first line of your command will include the two characters &lt;&lt; followed by a special identifier string, followed by a semi-colon.</a:t>
            </a:r>
          </a:p>
          <a:p>
            <a:r>
              <a:rPr lang="en-US"/>
              <a:t>Next, just enter all of the lines of output that you want to print.</a:t>
            </a:r>
          </a:p>
          <a:p>
            <a:r>
              <a:rPr lang="en-US"/>
              <a:t>Put your special identifier string on a line by itself to end the output.</a:t>
            </a:r>
          </a:p>
          <a:p>
            <a:endParaRPr lang="en-US"/>
          </a:p>
        </p:txBody>
      </p:sp>
    </p:spTree>
    <p:extLst>
      <p:ext uri="{BB962C8B-B14F-4D97-AF65-F5344CB8AC3E}">
        <p14:creationId xmlns:p14="http://schemas.microsoft.com/office/powerpoint/2010/main" xmlns="" val="39772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729FD41-467D-4EB5-8EB4-1C5BA128254E}"/>
              </a:ext>
            </a:extLst>
          </p:cNvPr>
          <p:cNvSpPr>
            <a:spLocks noGrp="1"/>
          </p:cNvSpPr>
          <p:nvPr>
            <p:ph type="body" idx="1"/>
          </p:nvPr>
        </p:nvSpPr>
        <p:spPr>
          <a:xfrm>
            <a:off x="719715" y="434254"/>
            <a:ext cx="5157787" cy="823912"/>
          </a:xfrm>
        </p:spPr>
        <p:txBody>
          <a:bodyPr/>
          <a:lstStyle/>
          <a:p>
            <a:r>
              <a:rPr lang="en-US"/>
              <a:t>Here document by using double quotes</a:t>
            </a:r>
            <a:endParaRPr lang="en-IN"/>
          </a:p>
        </p:txBody>
      </p:sp>
      <p:sp>
        <p:nvSpPr>
          <p:cNvPr id="4" name="Content Placeholder 3">
            <a:extLst>
              <a:ext uri="{FF2B5EF4-FFF2-40B4-BE49-F238E27FC236}">
                <a16:creationId xmlns:a16="http://schemas.microsoft.com/office/drawing/2014/main" xmlns="" id="{08756906-0E49-4552-B648-7A4CFC0B2011}"/>
              </a:ext>
            </a:extLst>
          </p:cNvPr>
          <p:cNvSpPr>
            <a:spLocks noGrp="1"/>
          </p:cNvSpPr>
          <p:nvPr>
            <p:ph sz="half" idx="2"/>
          </p:nvPr>
        </p:nvSpPr>
        <p:spPr>
          <a:xfrm>
            <a:off x="719715" y="1784637"/>
            <a:ext cx="5157787" cy="4533035"/>
          </a:xfrm>
        </p:spPr>
        <p:txBody>
          <a:bodyPr>
            <a:normAutofit fontScale="85000" lnSpcReduction="20000"/>
          </a:bodyPr>
          <a:lstStyle/>
          <a:p>
            <a:pPr marL="0" indent="0">
              <a:buNone/>
            </a:pPr>
            <a:r>
              <a:rPr lang="en-US" dirty="0"/>
              <a:t>Ex : </a:t>
            </a:r>
          </a:p>
          <a:p>
            <a:pPr marL="0" indent="0">
              <a:buNone/>
            </a:pPr>
            <a:r>
              <a:rPr lang="en-US" dirty="0"/>
              <a:t>$num = 27;</a:t>
            </a:r>
          </a:p>
          <a:p>
            <a:pPr marL="0" indent="0">
              <a:buNone/>
            </a:pPr>
            <a:r>
              <a:rPr lang="en-US" dirty="0"/>
              <a:t>$</a:t>
            </a:r>
            <a:r>
              <a:rPr lang="en-US" dirty="0" err="1"/>
              <a:t>hd</a:t>
            </a:r>
            <a:r>
              <a:rPr lang="en-US" dirty="0"/>
              <a:t> = &lt;&lt;"doc";</a:t>
            </a:r>
          </a:p>
          <a:p>
            <a:pPr marL="0" indent="0">
              <a:buNone/>
            </a:pPr>
            <a:r>
              <a:rPr lang="en-US" dirty="0"/>
              <a:t>here we are</a:t>
            </a:r>
          </a:p>
          <a:p>
            <a:pPr marL="0" indent="0">
              <a:buNone/>
            </a:pPr>
            <a:r>
              <a:rPr lang="en-US" dirty="0"/>
              <a:t>using here document</a:t>
            </a:r>
          </a:p>
          <a:p>
            <a:pPr marL="0" indent="0">
              <a:buNone/>
            </a:pPr>
            <a:r>
              <a:rPr lang="en-US" dirty="0"/>
              <a:t>to print multiple lines $num</a:t>
            </a:r>
          </a:p>
          <a:p>
            <a:pPr marL="0" indent="0">
              <a:buNone/>
            </a:pPr>
            <a:r>
              <a:rPr lang="en-US" dirty="0"/>
              <a:t>doc</a:t>
            </a:r>
          </a:p>
          <a:p>
            <a:pPr marL="0" indent="0">
              <a:buNone/>
            </a:pPr>
            <a:r>
              <a:rPr lang="en-US" dirty="0"/>
              <a:t>print $</a:t>
            </a:r>
            <a:r>
              <a:rPr lang="en-US" dirty="0" err="1"/>
              <a:t>hd</a:t>
            </a:r>
            <a:r>
              <a:rPr lang="en-US" dirty="0"/>
              <a:t>,"\n";</a:t>
            </a:r>
          </a:p>
          <a:p>
            <a:pPr marL="0" indent="0">
              <a:buNone/>
            </a:pPr>
            <a:r>
              <a:rPr lang="en-US" dirty="0"/>
              <a:t>Output :</a:t>
            </a:r>
          </a:p>
          <a:p>
            <a:pPr marL="457200" lvl="1" indent="0">
              <a:buNone/>
            </a:pPr>
            <a:r>
              <a:rPr lang="en-US" dirty="0"/>
              <a:t> here we are </a:t>
            </a:r>
          </a:p>
          <a:p>
            <a:pPr marL="457200" lvl="1" indent="0">
              <a:buNone/>
            </a:pPr>
            <a:r>
              <a:rPr lang="en-US" dirty="0"/>
              <a:t>using here document </a:t>
            </a:r>
          </a:p>
          <a:p>
            <a:pPr marL="457200" lvl="1" indent="0">
              <a:buNone/>
            </a:pPr>
            <a:r>
              <a:rPr lang="en-US" dirty="0"/>
              <a:t>to print multiple lines 27</a:t>
            </a:r>
          </a:p>
          <a:p>
            <a:pPr marL="0" indent="0">
              <a:buNone/>
            </a:pPr>
            <a:endParaRPr lang="en-US" dirty="0"/>
          </a:p>
          <a:p>
            <a:endParaRPr lang="en-US" dirty="0"/>
          </a:p>
          <a:p>
            <a:endParaRPr lang="en-IN" dirty="0"/>
          </a:p>
        </p:txBody>
      </p:sp>
      <p:sp>
        <p:nvSpPr>
          <p:cNvPr id="5" name="Text Placeholder 4">
            <a:extLst>
              <a:ext uri="{FF2B5EF4-FFF2-40B4-BE49-F238E27FC236}">
                <a16:creationId xmlns:a16="http://schemas.microsoft.com/office/drawing/2014/main" xmlns="" id="{7470A3B7-D758-4D5E-A52E-49CDB9BC96D8}"/>
              </a:ext>
            </a:extLst>
          </p:cNvPr>
          <p:cNvSpPr>
            <a:spLocks noGrp="1"/>
          </p:cNvSpPr>
          <p:nvPr>
            <p:ph type="body" sz="quarter" idx="3"/>
          </p:nvPr>
        </p:nvSpPr>
        <p:spPr>
          <a:xfrm>
            <a:off x="6172200" y="434254"/>
            <a:ext cx="5183188" cy="823912"/>
          </a:xfrm>
        </p:spPr>
        <p:txBody>
          <a:bodyPr/>
          <a:lstStyle/>
          <a:p>
            <a:r>
              <a:rPr lang="en-US"/>
              <a:t>Here document by using single quotes</a:t>
            </a:r>
            <a:endParaRPr lang="en-IN"/>
          </a:p>
        </p:txBody>
      </p:sp>
      <p:sp>
        <p:nvSpPr>
          <p:cNvPr id="6" name="Content Placeholder 5">
            <a:extLst>
              <a:ext uri="{FF2B5EF4-FFF2-40B4-BE49-F238E27FC236}">
                <a16:creationId xmlns:a16="http://schemas.microsoft.com/office/drawing/2014/main" xmlns="" id="{87314C02-2192-44AA-8D86-E09F95C05410}"/>
              </a:ext>
            </a:extLst>
          </p:cNvPr>
          <p:cNvSpPr>
            <a:spLocks noGrp="1"/>
          </p:cNvSpPr>
          <p:nvPr>
            <p:ph sz="quarter" idx="4"/>
          </p:nvPr>
        </p:nvSpPr>
        <p:spPr>
          <a:xfrm>
            <a:off x="6172200" y="1784638"/>
            <a:ext cx="5183188" cy="4533034"/>
          </a:xfrm>
        </p:spPr>
        <p:txBody>
          <a:bodyPr>
            <a:normAutofit fontScale="85000" lnSpcReduction="20000"/>
          </a:bodyPr>
          <a:lstStyle/>
          <a:p>
            <a:pPr marL="0" indent="0">
              <a:buNone/>
            </a:pPr>
            <a:r>
              <a:rPr lang="en-US" dirty="0"/>
              <a:t>Ex : </a:t>
            </a:r>
          </a:p>
          <a:p>
            <a:pPr marL="0" indent="0">
              <a:buNone/>
            </a:pPr>
            <a:r>
              <a:rPr lang="en-US" dirty="0"/>
              <a:t>$num = 27;</a:t>
            </a:r>
          </a:p>
          <a:p>
            <a:pPr marL="0" indent="0">
              <a:buNone/>
            </a:pPr>
            <a:r>
              <a:rPr lang="en-US" dirty="0"/>
              <a:t>$</a:t>
            </a:r>
            <a:r>
              <a:rPr lang="en-US" dirty="0" err="1"/>
              <a:t>hd</a:t>
            </a:r>
            <a:r>
              <a:rPr lang="en-US" dirty="0"/>
              <a:t> = &lt;&lt;'doc';</a:t>
            </a:r>
          </a:p>
          <a:p>
            <a:pPr marL="0" indent="0">
              <a:buNone/>
            </a:pPr>
            <a:r>
              <a:rPr lang="en-US" dirty="0"/>
              <a:t>here we are</a:t>
            </a:r>
          </a:p>
          <a:p>
            <a:pPr marL="0" indent="0">
              <a:buNone/>
            </a:pPr>
            <a:r>
              <a:rPr lang="en-US" dirty="0"/>
              <a:t>using here document</a:t>
            </a:r>
          </a:p>
          <a:p>
            <a:pPr marL="0" indent="0">
              <a:buNone/>
            </a:pPr>
            <a:r>
              <a:rPr lang="en-US" dirty="0"/>
              <a:t>to print multiple lines $num</a:t>
            </a:r>
          </a:p>
          <a:p>
            <a:pPr marL="0" indent="0">
              <a:buNone/>
            </a:pPr>
            <a:r>
              <a:rPr lang="en-US" dirty="0"/>
              <a:t>doc</a:t>
            </a:r>
          </a:p>
          <a:p>
            <a:pPr marL="0" indent="0">
              <a:buNone/>
            </a:pPr>
            <a:r>
              <a:rPr lang="en-US" dirty="0"/>
              <a:t>print $</a:t>
            </a:r>
            <a:r>
              <a:rPr lang="en-US" dirty="0" err="1"/>
              <a:t>hd</a:t>
            </a:r>
            <a:r>
              <a:rPr lang="en-US" dirty="0"/>
              <a:t>,"\n";</a:t>
            </a:r>
          </a:p>
          <a:p>
            <a:pPr marL="0" indent="0">
              <a:buNone/>
            </a:pPr>
            <a:r>
              <a:rPr lang="en-US" dirty="0"/>
              <a:t>Output :</a:t>
            </a:r>
          </a:p>
          <a:p>
            <a:pPr marL="457200" lvl="1" indent="0">
              <a:buNone/>
            </a:pPr>
            <a:r>
              <a:rPr lang="en-US" dirty="0"/>
              <a:t> here we are </a:t>
            </a:r>
          </a:p>
          <a:p>
            <a:pPr marL="457200" lvl="1" indent="0">
              <a:buNone/>
            </a:pPr>
            <a:r>
              <a:rPr lang="en-US" dirty="0"/>
              <a:t>using here document </a:t>
            </a:r>
          </a:p>
          <a:p>
            <a:pPr marL="457200" lvl="1" indent="0">
              <a:buNone/>
            </a:pPr>
            <a:r>
              <a:rPr lang="en-US" dirty="0"/>
              <a:t>to print multiple lines $num</a:t>
            </a:r>
          </a:p>
          <a:p>
            <a:pPr marL="0" indent="0">
              <a:buNone/>
            </a:pPr>
            <a:endParaRPr lang="en-IN" dirty="0"/>
          </a:p>
        </p:txBody>
      </p:sp>
    </p:spTree>
    <p:extLst>
      <p:ext uri="{BB962C8B-B14F-4D97-AF65-F5344CB8AC3E}">
        <p14:creationId xmlns:p14="http://schemas.microsoft.com/office/powerpoint/2010/main" xmlns="" val="66733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8EFE8-EEC3-4178-8659-4A3EED163089}"/>
              </a:ext>
            </a:extLst>
          </p:cNvPr>
          <p:cNvSpPr>
            <a:spLocks noGrp="1"/>
          </p:cNvSpPr>
          <p:nvPr>
            <p:ph type="title"/>
          </p:nvPr>
        </p:nvSpPr>
        <p:spPr>
          <a:xfrm>
            <a:off x="838200" y="365126"/>
            <a:ext cx="10515600" cy="872548"/>
          </a:xfrm>
        </p:spPr>
        <p:txBody>
          <a:bodyPr/>
          <a:lstStyle/>
          <a:p>
            <a:pPr algn="ctr"/>
            <a:r>
              <a:rPr lang="en-US" b="1"/>
              <a:t>Data types</a:t>
            </a:r>
            <a:endParaRPr lang="en-IN" b="1"/>
          </a:p>
        </p:txBody>
      </p:sp>
      <p:sp>
        <p:nvSpPr>
          <p:cNvPr id="3" name="Content Placeholder 2">
            <a:extLst>
              <a:ext uri="{FF2B5EF4-FFF2-40B4-BE49-F238E27FC236}">
                <a16:creationId xmlns:a16="http://schemas.microsoft.com/office/drawing/2014/main" xmlns="" id="{940AC856-3EA3-4337-9F2B-66D1F455C08A}"/>
              </a:ext>
            </a:extLst>
          </p:cNvPr>
          <p:cNvSpPr>
            <a:spLocks noGrp="1"/>
          </p:cNvSpPr>
          <p:nvPr>
            <p:ph idx="1"/>
          </p:nvPr>
        </p:nvSpPr>
        <p:spPr>
          <a:xfrm>
            <a:off x="838200" y="1173018"/>
            <a:ext cx="10515600" cy="5495637"/>
          </a:xfrm>
        </p:spPr>
        <p:txBody>
          <a:bodyPr>
            <a:normAutofit lnSpcReduction="10000"/>
          </a:bodyPr>
          <a:lstStyle/>
          <a:p>
            <a:r>
              <a:rPr lang="en-US" b="0" i="0" dirty="0">
                <a:solidFill>
                  <a:srgbClr val="273239"/>
                </a:solidFill>
                <a:effectLst/>
                <a:latin typeface="urw-din"/>
              </a:rPr>
              <a:t>Data types specify the type of data that a valid </a:t>
            </a:r>
            <a:r>
              <a:rPr lang="en-US" b="0" i="0" dirty="0" err="1">
                <a:solidFill>
                  <a:srgbClr val="273239"/>
                </a:solidFill>
                <a:effectLst/>
                <a:latin typeface="urw-din"/>
              </a:rPr>
              <a:t>perl</a:t>
            </a:r>
            <a:r>
              <a:rPr lang="en-US" b="0" i="0" dirty="0">
                <a:solidFill>
                  <a:srgbClr val="273239"/>
                </a:solidFill>
                <a:effectLst/>
                <a:latin typeface="urw-din"/>
              </a:rPr>
              <a:t> variable can hold.</a:t>
            </a:r>
          </a:p>
          <a:p>
            <a:r>
              <a:rPr lang="en-US" dirty="0">
                <a:solidFill>
                  <a:srgbClr val="273239"/>
                </a:solidFill>
                <a:latin typeface="urw-din"/>
              </a:rPr>
              <a:t>There are 3 types :  Scalars ( $ )</a:t>
            </a:r>
          </a:p>
          <a:p>
            <a:pPr marL="0" indent="0">
              <a:buNone/>
            </a:pPr>
            <a:r>
              <a:rPr lang="en-US" dirty="0">
                <a:solidFill>
                  <a:srgbClr val="273239"/>
                </a:solidFill>
                <a:latin typeface="urw-din"/>
              </a:rPr>
              <a:t>			    Arrays ( @ )</a:t>
            </a:r>
          </a:p>
          <a:p>
            <a:pPr marL="0" indent="0">
              <a:buNone/>
            </a:pPr>
            <a:r>
              <a:rPr lang="en-US" dirty="0">
                <a:solidFill>
                  <a:srgbClr val="273239"/>
                </a:solidFill>
                <a:latin typeface="urw-din"/>
              </a:rPr>
              <a:t>			    Hashes ( % )</a:t>
            </a:r>
          </a:p>
          <a:p>
            <a:r>
              <a:rPr lang="en-US" dirty="0">
                <a:solidFill>
                  <a:srgbClr val="273239"/>
                </a:solidFill>
                <a:latin typeface="urw-din"/>
              </a:rPr>
              <a:t>Scalars :  They are simple variables, preceded by a ($) sign. It  </a:t>
            </a:r>
            <a:r>
              <a:rPr lang="en-US" b="0" i="0" dirty="0">
                <a:solidFill>
                  <a:srgbClr val="273239"/>
                </a:solidFill>
                <a:effectLst/>
                <a:latin typeface="urw-din"/>
              </a:rPr>
              <a:t>can be 	        an integer number, floating-point, a character, a string or a 	        paragraph. </a:t>
            </a:r>
          </a:p>
          <a:p>
            <a:pPr marL="0" indent="0">
              <a:buNone/>
            </a:pPr>
            <a:r>
              <a:rPr lang="en-US" dirty="0">
                <a:solidFill>
                  <a:srgbClr val="273239"/>
                </a:solidFill>
                <a:latin typeface="urw-din"/>
              </a:rPr>
              <a:t>	        Ex : </a:t>
            </a:r>
            <a:r>
              <a:rPr lang="en-US" b="0" i="0" dirty="0">
                <a:solidFill>
                  <a:srgbClr val="273239"/>
                </a:solidFill>
                <a:effectLst/>
                <a:latin typeface="urw-din"/>
              </a:rPr>
              <a:t>$</a:t>
            </a:r>
            <a:r>
              <a:rPr lang="en-US" dirty="0">
                <a:solidFill>
                  <a:srgbClr val="273239"/>
                </a:solidFill>
                <a:latin typeface="urw-din"/>
              </a:rPr>
              <a:t>num</a:t>
            </a:r>
            <a:r>
              <a:rPr lang="en-US" b="0" i="0" dirty="0">
                <a:solidFill>
                  <a:srgbClr val="273239"/>
                </a:solidFill>
                <a:effectLst/>
                <a:latin typeface="urw-din"/>
              </a:rPr>
              <a:t> = 10; </a:t>
            </a:r>
          </a:p>
          <a:p>
            <a:r>
              <a:rPr lang="en-US" dirty="0">
                <a:solidFill>
                  <a:srgbClr val="273239"/>
                </a:solidFill>
                <a:latin typeface="urw-din"/>
              </a:rPr>
              <a:t>Arrays  :  An array is a variable that stores the value of the same data 	        type in the form of a list. To declare an array in Perl, we use 	        ‘@’ sign in front of the variable name. </a:t>
            </a:r>
            <a:endParaRPr lang="en-US" dirty="0">
              <a:solidFill>
                <a:srgbClr val="273239"/>
              </a:solidFill>
            </a:endParaRPr>
          </a:p>
          <a:p>
            <a:pPr marL="0" indent="0">
              <a:buNone/>
            </a:pPr>
            <a:r>
              <a:rPr lang="en-US" dirty="0">
                <a:solidFill>
                  <a:srgbClr val="273239"/>
                </a:solidFill>
              </a:rPr>
              <a:t>	         Ex : @hetro = (2,4,"array"); </a:t>
            </a:r>
            <a:r>
              <a:rPr lang="en-US" dirty="0">
                <a:solidFill>
                  <a:srgbClr val="273239"/>
                </a:solidFill>
                <a:latin typeface="urw-din"/>
              </a:rPr>
              <a:t> </a:t>
            </a:r>
          </a:p>
        </p:txBody>
      </p:sp>
    </p:spTree>
    <p:extLst>
      <p:ext uri="{BB962C8B-B14F-4D97-AF65-F5344CB8AC3E}">
        <p14:creationId xmlns:p14="http://schemas.microsoft.com/office/powerpoint/2010/main" xmlns="" val="9918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B1950-BD9A-4C99-B877-73AE490B174A}"/>
              </a:ext>
            </a:extLst>
          </p:cNvPr>
          <p:cNvSpPr>
            <a:spLocks noGrp="1"/>
          </p:cNvSpPr>
          <p:nvPr>
            <p:ph type="title"/>
          </p:nvPr>
        </p:nvSpPr>
        <p:spPr>
          <a:xfrm>
            <a:off x="838200" y="365126"/>
            <a:ext cx="10515600" cy="904382"/>
          </a:xfrm>
        </p:spPr>
        <p:txBody>
          <a:bodyPr/>
          <a:lstStyle/>
          <a:p>
            <a:pPr algn="ctr"/>
            <a:r>
              <a:rPr lang="en-US" b="1"/>
              <a:t>Contents</a:t>
            </a:r>
            <a:r>
              <a:rPr lang="en-US"/>
              <a:t> </a:t>
            </a:r>
            <a:endParaRPr lang="en-IN"/>
          </a:p>
        </p:txBody>
      </p:sp>
      <p:sp>
        <p:nvSpPr>
          <p:cNvPr id="3" name="Content Placeholder 2">
            <a:extLst>
              <a:ext uri="{FF2B5EF4-FFF2-40B4-BE49-F238E27FC236}">
                <a16:creationId xmlns:a16="http://schemas.microsoft.com/office/drawing/2014/main" xmlns="" id="{F8DD749A-6A08-4595-9820-EF390C8C4AB8}"/>
              </a:ext>
            </a:extLst>
          </p:cNvPr>
          <p:cNvSpPr>
            <a:spLocks noGrp="1"/>
          </p:cNvSpPr>
          <p:nvPr>
            <p:ph sz="half" idx="1"/>
          </p:nvPr>
        </p:nvSpPr>
        <p:spPr>
          <a:xfrm>
            <a:off x="2034072" y="1367160"/>
            <a:ext cx="3985727" cy="5255581"/>
          </a:xfrm>
        </p:spPr>
        <p:txBody>
          <a:bodyPr>
            <a:normAutofit fontScale="92500" lnSpcReduction="10000"/>
          </a:bodyPr>
          <a:lstStyle/>
          <a:p>
            <a:r>
              <a:rPr lang="en-US"/>
              <a:t>Introduction</a:t>
            </a:r>
          </a:p>
          <a:p>
            <a:r>
              <a:rPr lang="en-US"/>
              <a:t>Environment</a:t>
            </a:r>
          </a:p>
          <a:p>
            <a:r>
              <a:rPr lang="en-US"/>
              <a:t>Syntax overview</a:t>
            </a:r>
          </a:p>
          <a:p>
            <a:r>
              <a:rPr lang="en-US"/>
              <a:t>Data types</a:t>
            </a:r>
          </a:p>
          <a:p>
            <a:r>
              <a:rPr lang="en-US"/>
              <a:t>Variables</a:t>
            </a:r>
          </a:p>
          <a:p>
            <a:r>
              <a:rPr lang="en-US"/>
              <a:t>Scalars</a:t>
            </a:r>
          </a:p>
          <a:p>
            <a:r>
              <a:rPr lang="en-US"/>
              <a:t>Arrays</a:t>
            </a:r>
          </a:p>
          <a:p>
            <a:r>
              <a:rPr lang="en-US"/>
              <a:t>Hashes</a:t>
            </a:r>
          </a:p>
          <a:p>
            <a:r>
              <a:rPr lang="en-US"/>
              <a:t>If else</a:t>
            </a:r>
          </a:p>
          <a:p>
            <a:r>
              <a:rPr lang="en-US"/>
              <a:t>Loops</a:t>
            </a:r>
          </a:p>
          <a:p>
            <a:r>
              <a:rPr lang="en-US"/>
              <a:t>Operator</a:t>
            </a:r>
          </a:p>
          <a:p>
            <a:endParaRPr lang="en-US"/>
          </a:p>
          <a:p>
            <a:endParaRPr lang="en-IN"/>
          </a:p>
        </p:txBody>
      </p:sp>
      <p:sp>
        <p:nvSpPr>
          <p:cNvPr id="4" name="Content Placeholder 3">
            <a:extLst>
              <a:ext uri="{FF2B5EF4-FFF2-40B4-BE49-F238E27FC236}">
                <a16:creationId xmlns:a16="http://schemas.microsoft.com/office/drawing/2014/main" xmlns="" id="{939951DF-4577-4B9F-B32C-F7B901C9E454}"/>
              </a:ext>
            </a:extLst>
          </p:cNvPr>
          <p:cNvSpPr>
            <a:spLocks noGrp="1"/>
          </p:cNvSpPr>
          <p:nvPr>
            <p:ph sz="half" idx="2"/>
          </p:nvPr>
        </p:nvSpPr>
        <p:spPr>
          <a:xfrm>
            <a:off x="7078824" y="1367160"/>
            <a:ext cx="4274976" cy="5255581"/>
          </a:xfrm>
        </p:spPr>
        <p:txBody>
          <a:bodyPr>
            <a:normAutofit fontScale="92500" lnSpcReduction="10000"/>
          </a:bodyPr>
          <a:lstStyle/>
          <a:p>
            <a:r>
              <a:rPr lang="en-US"/>
              <a:t>Date and Time</a:t>
            </a:r>
          </a:p>
          <a:p>
            <a:r>
              <a:rPr lang="en-US"/>
              <a:t>Subroutines</a:t>
            </a:r>
          </a:p>
          <a:p>
            <a:r>
              <a:rPr lang="en-US"/>
              <a:t>References</a:t>
            </a:r>
          </a:p>
          <a:p>
            <a:r>
              <a:rPr lang="en-US"/>
              <a:t>Formats</a:t>
            </a:r>
          </a:p>
          <a:p>
            <a:r>
              <a:rPr lang="en-US"/>
              <a:t>File I/O</a:t>
            </a:r>
          </a:p>
          <a:p>
            <a:r>
              <a:rPr lang="en-US"/>
              <a:t>Directories</a:t>
            </a:r>
          </a:p>
          <a:p>
            <a:r>
              <a:rPr lang="en-US"/>
              <a:t>Error Handling</a:t>
            </a:r>
          </a:p>
          <a:p>
            <a:r>
              <a:rPr lang="en-US"/>
              <a:t>Special variables</a:t>
            </a:r>
          </a:p>
          <a:p>
            <a:r>
              <a:rPr lang="en-US"/>
              <a:t>Coding standard</a:t>
            </a:r>
          </a:p>
          <a:p>
            <a:r>
              <a:rPr lang="en-US"/>
              <a:t>Regular expressions</a:t>
            </a:r>
          </a:p>
          <a:p>
            <a:r>
              <a:rPr lang="en-US"/>
              <a:t>Sending email</a:t>
            </a:r>
          </a:p>
          <a:p>
            <a:endParaRPr lang="en-IN"/>
          </a:p>
        </p:txBody>
      </p:sp>
    </p:spTree>
    <p:extLst>
      <p:ext uri="{BB962C8B-B14F-4D97-AF65-F5344CB8AC3E}">
        <p14:creationId xmlns:p14="http://schemas.microsoft.com/office/powerpoint/2010/main" xmlns="" val="2290550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A7071B-44E7-451A-87F0-50A543EF5AFD}"/>
              </a:ext>
            </a:extLst>
          </p:cNvPr>
          <p:cNvSpPr>
            <a:spLocks noGrp="1"/>
          </p:cNvSpPr>
          <p:nvPr>
            <p:ph idx="1"/>
          </p:nvPr>
        </p:nvSpPr>
        <p:spPr>
          <a:xfrm>
            <a:off x="1219200" y="415636"/>
            <a:ext cx="9402618" cy="5761327"/>
          </a:xfrm>
        </p:spPr>
        <p:txBody>
          <a:bodyPr>
            <a:normAutofit fontScale="92500" lnSpcReduction="10000"/>
          </a:bodyPr>
          <a:lstStyle/>
          <a:p>
            <a:r>
              <a:rPr lang="en-US" b="1" dirty="0"/>
              <a:t>Hashes</a:t>
            </a:r>
            <a:r>
              <a:rPr lang="en-US" dirty="0"/>
              <a:t> : A Perl hash is defined by key-value pairs. Perl stores 		       elements of a hash in such an optimal way that you    	        	       can look  up its values based on keys very fast.</a:t>
            </a:r>
          </a:p>
          <a:p>
            <a:pPr marL="0" indent="0">
              <a:buNone/>
            </a:pPr>
            <a:r>
              <a:rPr lang="en-US" dirty="0"/>
              <a:t>	        A hash variable must begin with a %.</a:t>
            </a:r>
          </a:p>
          <a:p>
            <a:pPr marL="0" indent="0">
              <a:buNone/>
            </a:pPr>
            <a:r>
              <a:rPr lang="en-US" dirty="0"/>
              <a:t>	         %details = ( "</a:t>
            </a:r>
            <a:r>
              <a:rPr lang="en-US" dirty="0" err="1"/>
              <a:t>roshini</a:t>
            </a:r>
            <a:r>
              <a:rPr lang="en-US" dirty="0"/>
              <a:t>“ =&gt; 7 , Peyyala, 27);</a:t>
            </a:r>
          </a:p>
          <a:p>
            <a:pPr marL="0" indent="0">
              <a:buNone/>
            </a:pPr>
            <a:r>
              <a:rPr lang="en-US" dirty="0"/>
              <a:t>Ex : </a:t>
            </a:r>
          </a:p>
          <a:p>
            <a:pPr marL="0" indent="0">
              <a:buNone/>
            </a:pPr>
            <a:r>
              <a:rPr lang="en-US" dirty="0"/>
              <a:t>  $num = 10;</a:t>
            </a:r>
          </a:p>
          <a:p>
            <a:pPr marL="0" indent="0">
              <a:buNone/>
            </a:pPr>
            <a:r>
              <a:rPr lang="en-US" dirty="0"/>
              <a:t>  @hetro = (3,5,4,2);</a:t>
            </a:r>
          </a:p>
          <a:p>
            <a:pPr marL="0" indent="0">
              <a:buNone/>
            </a:pPr>
            <a:r>
              <a:rPr lang="en-US" dirty="0"/>
              <a:t>  %details = ( "</a:t>
            </a:r>
            <a:r>
              <a:rPr lang="en-US" dirty="0" err="1"/>
              <a:t>roshini</a:t>
            </a:r>
            <a:r>
              <a:rPr lang="en-US" dirty="0"/>
              <a:t>“ =&gt; 7 , Peyyala, 27);</a:t>
            </a:r>
          </a:p>
          <a:p>
            <a:pPr marL="0" indent="0">
              <a:buNone/>
            </a:pPr>
            <a:r>
              <a:rPr lang="en-US" dirty="0"/>
              <a:t>   print "$num\n,@</a:t>
            </a:r>
            <a:r>
              <a:rPr lang="en-US" dirty="0" err="1"/>
              <a:t>hetro</a:t>
            </a:r>
            <a:r>
              <a:rPr lang="en-US" dirty="0"/>
              <a:t>\</a:t>
            </a:r>
            <a:r>
              <a:rPr lang="en-US" dirty="0" err="1"/>
              <a:t>n",%details</a:t>
            </a:r>
            <a:r>
              <a:rPr lang="en-US" dirty="0"/>
              <a:t>,"\n";</a:t>
            </a:r>
          </a:p>
          <a:p>
            <a:pPr marL="0" indent="0">
              <a:buNone/>
            </a:pPr>
            <a:r>
              <a:rPr lang="en-US" dirty="0"/>
              <a:t>Output : 10</a:t>
            </a:r>
          </a:p>
          <a:p>
            <a:pPr marL="0" indent="0">
              <a:buNone/>
            </a:pPr>
            <a:r>
              <a:rPr lang="en-US" dirty="0"/>
              <a:t>	    3 5 4 2</a:t>
            </a:r>
          </a:p>
          <a:p>
            <a:pPr marL="0" indent="0">
              <a:buNone/>
            </a:pPr>
            <a:r>
              <a:rPr lang="en-US" dirty="0"/>
              <a:t>	    roshini7peyyala27</a:t>
            </a:r>
          </a:p>
          <a:p>
            <a:pPr marL="0" indent="0">
              <a:buNone/>
            </a:pPr>
            <a:endParaRPr lang="en-IN" dirty="0"/>
          </a:p>
        </p:txBody>
      </p:sp>
    </p:spTree>
    <p:extLst>
      <p:ext uri="{BB962C8B-B14F-4D97-AF65-F5344CB8AC3E}">
        <p14:creationId xmlns:p14="http://schemas.microsoft.com/office/powerpoint/2010/main" xmlns="" val="247632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2652B-1734-4265-ACE6-38FFC9FCEA7A}"/>
              </a:ext>
            </a:extLst>
          </p:cNvPr>
          <p:cNvSpPr>
            <a:spLocks noGrp="1"/>
          </p:cNvSpPr>
          <p:nvPr>
            <p:ph type="title"/>
          </p:nvPr>
        </p:nvSpPr>
        <p:spPr/>
        <p:txBody>
          <a:bodyPr/>
          <a:lstStyle/>
          <a:p>
            <a:pPr algn="ctr"/>
            <a:r>
              <a:rPr lang="en-US" b="1"/>
              <a:t>Variables</a:t>
            </a:r>
            <a:endParaRPr lang="en-IN" b="1"/>
          </a:p>
        </p:txBody>
      </p:sp>
      <p:sp>
        <p:nvSpPr>
          <p:cNvPr id="3" name="Content Placeholder 2">
            <a:extLst>
              <a:ext uri="{FF2B5EF4-FFF2-40B4-BE49-F238E27FC236}">
                <a16:creationId xmlns:a16="http://schemas.microsoft.com/office/drawing/2014/main" xmlns="" id="{6AABD8CF-6378-432E-8DE6-DE5B81E45760}"/>
              </a:ext>
            </a:extLst>
          </p:cNvPr>
          <p:cNvSpPr>
            <a:spLocks noGrp="1"/>
          </p:cNvSpPr>
          <p:nvPr>
            <p:ph idx="1"/>
          </p:nvPr>
        </p:nvSpPr>
        <p:spPr>
          <a:xfrm>
            <a:off x="1228436" y="1825624"/>
            <a:ext cx="9735128" cy="4926157"/>
          </a:xfrm>
        </p:spPr>
        <p:txBody>
          <a:bodyPr>
            <a:normAutofit/>
          </a:bodyPr>
          <a:lstStyle/>
          <a:p>
            <a:r>
              <a:rPr lang="en-US" b="0" i="0" dirty="0">
                <a:solidFill>
                  <a:srgbClr val="000000"/>
                </a:solidFill>
                <a:effectLst/>
              </a:rPr>
              <a:t>Perl doesn’t require you to declare a variable before using it.</a:t>
            </a:r>
          </a:p>
          <a:p>
            <a:pPr marL="0" indent="0">
              <a:buNone/>
            </a:pPr>
            <a:r>
              <a:rPr lang="en-US" dirty="0">
                <a:solidFill>
                  <a:srgbClr val="000000"/>
                </a:solidFill>
              </a:rPr>
              <a:t>	Ex : </a:t>
            </a:r>
            <a:r>
              <a:rPr lang="en-IN" dirty="0">
                <a:solidFill>
                  <a:srgbClr val="000000"/>
                </a:solidFill>
              </a:rPr>
              <a:t> $a =10;</a:t>
            </a:r>
          </a:p>
          <a:p>
            <a:pPr marL="0" indent="0">
              <a:buNone/>
            </a:pPr>
            <a:r>
              <a:rPr lang="en-IN" dirty="0">
                <a:solidFill>
                  <a:srgbClr val="000000"/>
                </a:solidFill>
              </a:rPr>
              <a:t>	        $b = "name";</a:t>
            </a:r>
          </a:p>
          <a:p>
            <a:pPr marL="0" indent="0">
              <a:buNone/>
            </a:pPr>
            <a:r>
              <a:rPr lang="en-IN" dirty="0">
                <a:solidFill>
                  <a:srgbClr val="000000"/>
                </a:solidFill>
              </a:rPr>
              <a:t>	        print " $a , $b \n ";  #  10 , name</a:t>
            </a:r>
          </a:p>
          <a:p>
            <a:r>
              <a:rPr lang="en-US" dirty="0">
                <a:solidFill>
                  <a:srgbClr val="000000"/>
                </a:solidFill>
              </a:rPr>
              <a:t>In some cases, using a variable without declaring it explicitly may lead to problems.</a:t>
            </a:r>
          </a:p>
          <a:p>
            <a:pPr marL="0" indent="0">
              <a:buNone/>
            </a:pPr>
            <a:r>
              <a:rPr lang="en-US" dirty="0">
                <a:solidFill>
                  <a:srgbClr val="000000"/>
                </a:solidFill>
              </a:rPr>
              <a:t>	Ex : $name = "</a:t>
            </a:r>
            <a:r>
              <a:rPr lang="en-US" dirty="0" err="1">
                <a:solidFill>
                  <a:srgbClr val="000000"/>
                </a:solidFill>
              </a:rPr>
              <a:t>roshini</a:t>
            </a:r>
            <a:r>
              <a:rPr lang="en-US" dirty="0">
                <a:solidFill>
                  <a:srgbClr val="000000"/>
                </a:solidFill>
              </a:rPr>
              <a:t>";</a:t>
            </a:r>
          </a:p>
          <a:p>
            <a:pPr marL="0" indent="0">
              <a:buNone/>
            </a:pPr>
            <a:r>
              <a:rPr lang="en-US" dirty="0">
                <a:solidFill>
                  <a:srgbClr val="000000"/>
                </a:solidFill>
              </a:rPr>
              <a:t>	        print " my name is $</a:t>
            </a:r>
            <a:r>
              <a:rPr lang="en-US" dirty="0" err="1">
                <a:solidFill>
                  <a:srgbClr val="000000"/>
                </a:solidFill>
              </a:rPr>
              <a:t>nam</a:t>
            </a:r>
            <a:r>
              <a:rPr lang="en-US" dirty="0">
                <a:solidFill>
                  <a:srgbClr val="000000"/>
                </a:solidFill>
              </a:rPr>
              <a:t> ";  #  my name is </a:t>
            </a:r>
          </a:p>
          <a:p>
            <a:r>
              <a:rPr lang="en-US" b="0" i="0" dirty="0">
                <a:solidFill>
                  <a:srgbClr val="000000"/>
                </a:solidFill>
                <a:effectLst/>
                <a:latin typeface="-apple-system"/>
              </a:rPr>
              <a:t>To prevent such cases, Perl provides a pragma.</a:t>
            </a:r>
            <a:endParaRPr lang="en-US" dirty="0">
              <a:solidFill>
                <a:srgbClr val="000000"/>
              </a:solidFill>
            </a:endParaRPr>
          </a:p>
        </p:txBody>
      </p:sp>
    </p:spTree>
    <p:extLst>
      <p:ext uri="{BB962C8B-B14F-4D97-AF65-F5344CB8AC3E}">
        <p14:creationId xmlns:p14="http://schemas.microsoft.com/office/powerpoint/2010/main" xmlns="" val="100043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7A74DE-20D4-4086-B63B-2F46DB6BFF5A}"/>
              </a:ext>
            </a:extLst>
          </p:cNvPr>
          <p:cNvSpPr>
            <a:spLocks noGrp="1"/>
          </p:cNvSpPr>
          <p:nvPr>
            <p:ph idx="1"/>
          </p:nvPr>
        </p:nvSpPr>
        <p:spPr>
          <a:xfrm>
            <a:off x="498764" y="489527"/>
            <a:ext cx="10855036" cy="5687436"/>
          </a:xfrm>
        </p:spPr>
        <p:txBody>
          <a:bodyPr>
            <a:normAutofit/>
          </a:bodyPr>
          <a:lstStyle/>
          <a:p>
            <a:pPr marL="0" indent="0">
              <a:buNone/>
            </a:pPr>
            <a:r>
              <a:rPr lang="en-US" b="1" dirty="0"/>
              <a:t>Pragma : </a:t>
            </a:r>
          </a:p>
          <a:p>
            <a:r>
              <a:rPr lang="en-US" dirty="0"/>
              <a:t>A pragma is a specific module in Perl package which has the control over some functions of the compile time or Run time </a:t>
            </a:r>
            <a:r>
              <a:rPr lang="en-US" dirty="0" err="1"/>
              <a:t>behaviour</a:t>
            </a:r>
            <a:r>
              <a:rPr lang="en-US" dirty="0"/>
              <a:t> of Perl. </a:t>
            </a:r>
          </a:p>
          <a:p>
            <a:pPr marL="0" indent="0">
              <a:buNone/>
            </a:pPr>
            <a:r>
              <a:rPr lang="en-US" dirty="0"/>
              <a:t>	- strict and warning</a:t>
            </a:r>
          </a:p>
          <a:p>
            <a:r>
              <a:rPr lang="en-US" dirty="0"/>
              <a:t>use strict;</a:t>
            </a:r>
          </a:p>
          <a:p>
            <a:pPr marL="0" indent="0">
              <a:buNone/>
            </a:pPr>
            <a:r>
              <a:rPr lang="en-US" dirty="0"/>
              <a:t>	</a:t>
            </a:r>
            <a:r>
              <a:rPr lang="en-IN" dirty="0">
                <a:latin typeface="Times New Roman" pitchFamily="18" charset="0"/>
                <a:cs typeface="Times New Roman" pitchFamily="18" charset="0"/>
              </a:rPr>
              <a:t>- Forces script to declare the scope of the variable.</a:t>
            </a:r>
          </a:p>
          <a:p>
            <a:r>
              <a:rPr lang="en-IN" dirty="0">
                <a:latin typeface="Times New Roman" pitchFamily="18" charset="0"/>
                <a:cs typeface="Times New Roman" pitchFamily="18" charset="0"/>
              </a:rPr>
              <a:t>use warnings;</a:t>
            </a:r>
          </a:p>
          <a:p>
            <a:pPr marL="0" indent="0">
              <a:buNone/>
            </a:pPr>
            <a:r>
              <a:rPr lang="en-IN" dirty="0">
                <a:latin typeface="Times New Roman" pitchFamily="18" charset="0"/>
                <a:cs typeface="Times New Roman" pitchFamily="18" charset="0"/>
              </a:rPr>
              <a:t>	- Missing semicolon.</a:t>
            </a:r>
          </a:p>
          <a:p>
            <a:pPr marL="0" indent="0">
              <a:buNone/>
            </a:pPr>
            <a:r>
              <a:rPr lang="en-IN" dirty="0">
                <a:latin typeface="Times New Roman" pitchFamily="18" charset="0"/>
                <a:cs typeface="Times New Roman" pitchFamily="18" charset="0"/>
              </a:rPr>
              <a:t>	- Wrong syntax.</a:t>
            </a:r>
          </a:p>
          <a:p>
            <a:pPr marL="0" indent="0">
              <a:buNone/>
            </a:pPr>
            <a:r>
              <a:rPr lang="en-IN" dirty="0">
                <a:latin typeface="Times New Roman" pitchFamily="18" charset="0"/>
                <a:cs typeface="Times New Roman" pitchFamily="18" charset="0"/>
              </a:rPr>
              <a:t>	- Declaring a variable with same name.</a:t>
            </a:r>
          </a:p>
          <a:p>
            <a:pPr marL="0" indent="0">
              <a:buNone/>
            </a:pPr>
            <a:endParaRPr lang="en-IN" dirty="0"/>
          </a:p>
        </p:txBody>
      </p:sp>
    </p:spTree>
    <p:extLst>
      <p:ext uri="{BB962C8B-B14F-4D97-AF65-F5344CB8AC3E}">
        <p14:creationId xmlns:p14="http://schemas.microsoft.com/office/powerpoint/2010/main" xmlns="" val="3771373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A84C9-8A59-459D-93BB-7D77B8F41428}"/>
              </a:ext>
            </a:extLst>
          </p:cNvPr>
          <p:cNvSpPr>
            <a:spLocks noGrp="1"/>
          </p:cNvSpPr>
          <p:nvPr>
            <p:ph type="title"/>
          </p:nvPr>
        </p:nvSpPr>
        <p:spPr/>
        <p:txBody>
          <a:bodyPr>
            <a:normAutofit/>
          </a:bodyPr>
          <a:lstStyle/>
          <a:p>
            <a:r>
              <a:rPr lang="en-US" sz="3600" b="1"/>
              <a:t>Example :</a:t>
            </a:r>
            <a:endParaRPr lang="en-IN" sz="3600" b="1"/>
          </a:p>
        </p:txBody>
      </p:sp>
      <p:sp>
        <p:nvSpPr>
          <p:cNvPr id="3" name="Content Placeholder 2">
            <a:extLst>
              <a:ext uri="{FF2B5EF4-FFF2-40B4-BE49-F238E27FC236}">
                <a16:creationId xmlns:a16="http://schemas.microsoft.com/office/drawing/2014/main" xmlns="" id="{EEF338BA-929C-4B46-A414-958196089549}"/>
              </a:ext>
            </a:extLst>
          </p:cNvPr>
          <p:cNvSpPr>
            <a:spLocks noGrp="1"/>
          </p:cNvSpPr>
          <p:nvPr>
            <p:ph sz="half" idx="1"/>
          </p:nvPr>
        </p:nvSpPr>
        <p:spPr>
          <a:xfrm>
            <a:off x="838200" y="1366981"/>
            <a:ext cx="5181600" cy="5366327"/>
          </a:xfrm>
        </p:spPr>
        <p:txBody>
          <a:bodyPr>
            <a:normAutofit/>
          </a:bodyPr>
          <a:lstStyle/>
          <a:p>
            <a:pPr marL="0" indent="0">
              <a:buNone/>
            </a:pPr>
            <a:r>
              <a:rPr lang="en-US" dirty="0"/>
              <a:t>use strict;</a:t>
            </a:r>
          </a:p>
          <a:p>
            <a:pPr marL="0" indent="0">
              <a:buNone/>
            </a:pPr>
            <a:r>
              <a:rPr lang="en-US" dirty="0"/>
              <a:t>use warnings;</a:t>
            </a:r>
          </a:p>
          <a:p>
            <a:pPr marL="0" indent="0">
              <a:buNone/>
            </a:pPr>
            <a:r>
              <a:rPr lang="en-US" dirty="0" err="1"/>
              <a:t>print"HEllo</a:t>
            </a:r>
            <a:r>
              <a:rPr lang="en-US" dirty="0"/>
              <a:t> world\n";</a:t>
            </a:r>
          </a:p>
          <a:p>
            <a:pPr marL="0" indent="0">
              <a:buNone/>
            </a:pPr>
            <a:r>
              <a:rPr lang="en-US" dirty="0"/>
              <a:t>$num = 10;</a:t>
            </a:r>
          </a:p>
          <a:p>
            <a:pPr marL="0" indent="0">
              <a:buNone/>
            </a:pPr>
            <a:r>
              <a:rPr lang="en-US" dirty="0"/>
              <a:t>print " $num \n";</a:t>
            </a:r>
          </a:p>
          <a:p>
            <a:pPr marL="0" indent="0">
              <a:buNone/>
            </a:pPr>
            <a:r>
              <a:rPr lang="en-US" dirty="0"/>
              <a:t>#hello();</a:t>
            </a:r>
          </a:p>
          <a:p>
            <a:pPr marL="0" indent="0">
              <a:buNone/>
            </a:pPr>
            <a:r>
              <a:rPr lang="en-US" dirty="0"/>
              <a:t>my @num =7;</a:t>
            </a:r>
          </a:p>
          <a:p>
            <a:pPr marL="0" indent="0">
              <a:buNone/>
            </a:pPr>
            <a:r>
              <a:rPr lang="en-US" dirty="0"/>
              <a:t>print " @num \n";</a:t>
            </a:r>
          </a:p>
          <a:p>
            <a:pPr marL="0" indent="0">
              <a:buNone/>
            </a:pPr>
            <a:r>
              <a:rPr lang="en-IN" dirty="0"/>
              <a:t>OUTPUT : Global symbol "$</a:t>
            </a:r>
            <a:r>
              <a:rPr lang="en-IN" dirty="0" err="1"/>
              <a:t>num</a:t>
            </a:r>
            <a:r>
              <a:rPr lang="en-IN" dirty="0"/>
              <a:t>" requires explicit package name</a:t>
            </a:r>
          </a:p>
        </p:txBody>
      </p:sp>
      <p:sp>
        <p:nvSpPr>
          <p:cNvPr id="4" name="Content Placeholder 3">
            <a:extLst>
              <a:ext uri="{FF2B5EF4-FFF2-40B4-BE49-F238E27FC236}">
                <a16:creationId xmlns:a16="http://schemas.microsoft.com/office/drawing/2014/main" xmlns="" id="{52A197FF-AA33-4B72-B025-622E94BDF948}"/>
              </a:ext>
            </a:extLst>
          </p:cNvPr>
          <p:cNvSpPr>
            <a:spLocks noGrp="1"/>
          </p:cNvSpPr>
          <p:nvPr>
            <p:ph sz="half" idx="2"/>
          </p:nvPr>
        </p:nvSpPr>
        <p:spPr>
          <a:xfrm>
            <a:off x="6172200" y="1366981"/>
            <a:ext cx="5181600" cy="4837691"/>
          </a:xfrm>
        </p:spPr>
        <p:txBody>
          <a:bodyPr>
            <a:normAutofit/>
          </a:bodyPr>
          <a:lstStyle/>
          <a:p>
            <a:pPr marL="0" indent="0">
              <a:buNone/>
            </a:pPr>
            <a:r>
              <a:rPr lang="en-US" dirty="0" err="1"/>
              <a:t>print"HEllo</a:t>
            </a:r>
            <a:r>
              <a:rPr lang="en-US" dirty="0"/>
              <a:t> world\n";</a:t>
            </a:r>
          </a:p>
          <a:p>
            <a:pPr marL="0" indent="0">
              <a:buNone/>
            </a:pPr>
            <a:r>
              <a:rPr lang="en-US" dirty="0"/>
              <a:t>$num = 10;</a:t>
            </a:r>
          </a:p>
          <a:p>
            <a:pPr marL="0" indent="0">
              <a:buNone/>
            </a:pPr>
            <a:r>
              <a:rPr lang="en-US" dirty="0"/>
              <a:t>print " $num \n";</a:t>
            </a:r>
          </a:p>
          <a:p>
            <a:pPr marL="0" indent="0">
              <a:buNone/>
            </a:pPr>
            <a:r>
              <a:rPr lang="en-US" dirty="0"/>
              <a:t>#hello();</a:t>
            </a:r>
          </a:p>
          <a:p>
            <a:pPr marL="0" indent="0">
              <a:buNone/>
            </a:pPr>
            <a:r>
              <a:rPr lang="en-US" dirty="0"/>
              <a:t>my @num =7;</a:t>
            </a:r>
          </a:p>
          <a:p>
            <a:pPr marL="0" indent="0">
              <a:buNone/>
            </a:pPr>
            <a:r>
              <a:rPr lang="en-US" dirty="0"/>
              <a:t>print " @num \n"; </a:t>
            </a:r>
          </a:p>
          <a:p>
            <a:pPr marL="0" indent="0">
              <a:buNone/>
            </a:pPr>
            <a:r>
              <a:rPr lang="en-US" dirty="0"/>
              <a:t>OUTPUT :  Hello world</a:t>
            </a:r>
          </a:p>
          <a:p>
            <a:pPr marL="0" indent="0">
              <a:buNone/>
            </a:pPr>
            <a:r>
              <a:rPr lang="en-US" dirty="0"/>
              <a:t>	        10</a:t>
            </a:r>
          </a:p>
          <a:p>
            <a:pPr marL="0" indent="0">
              <a:buNone/>
            </a:pPr>
            <a:r>
              <a:rPr lang="en-US" dirty="0"/>
              <a:t>	         7</a:t>
            </a:r>
            <a:endParaRPr lang="en-IN" dirty="0"/>
          </a:p>
        </p:txBody>
      </p:sp>
    </p:spTree>
    <p:extLst>
      <p:ext uri="{BB962C8B-B14F-4D97-AF65-F5344CB8AC3E}">
        <p14:creationId xmlns:p14="http://schemas.microsoft.com/office/powerpoint/2010/main" xmlns="" val="871832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0B5187-159B-4279-A0CB-39D982B0612E}"/>
              </a:ext>
            </a:extLst>
          </p:cNvPr>
          <p:cNvSpPr>
            <a:spLocks noGrp="1"/>
          </p:cNvSpPr>
          <p:nvPr>
            <p:ph idx="1"/>
          </p:nvPr>
        </p:nvSpPr>
        <p:spPr>
          <a:xfrm>
            <a:off x="838200" y="498764"/>
            <a:ext cx="10515600" cy="5678199"/>
          </a:xfrm>
        </p:spPr>
        <p:txBody>
          <a:bodyPr>
            <a:normAutofit/>
          </a:bodyPr>
          <a:lstStyle/>
          <a:p>
            <a:r>
              <a:rPr lang="en-US" dirty="0"/>
              <a:t>Reading input from user ?</a:t>
            </a:r>
          </a:p>
          <a:p>
            <a:r>
              <a:rPr lang="en-US" dirty="0"/>
              <a:t>By  using STDIN we can read the input from user .</a:t>
            </a:r>
          </a:p>
          <a:p>
            <a:pPr marL="0" indent="0">
              <a:buNone/>
            </a:pPr>
            <a:r>
              <a:rPr lang="en-US" dirty="0"/>
              <a:t>	$</a:t>
            </a:r>
            <a:r>
              <a:rPr lang="en-US" dirty="0" err="1"/>
              <a:t>val</a:t>
            </a:r>
            <a:r>
              <a:rPr lang="en-US" dirty="0"/>
              <a:t> = &lt;STDIN&gt;;</a:t>
            </a:r>
          </a:p>
          <a:p>
            <a:r>
              <a:rPr lang="en-US" dirty="0"/>
              <a:t>STDIN – It read the single line.</a:t>
            </a:r>
          </a:p>
          <a:p>
            <a:endParaRPr lang="en-US" dirty="0"/>
          </a:p>
          <a:p>
            <a:r>
              <a:rPr lang="en-US" dirty="0"/>
              <a:t>Ex:</a:t>
            </a:r>
          </a:p>
          <a:p>
            <a:pPr marL="0" indent="0">
              <a:buNone/>
            </a:pPr>
            <a:r>
              <a:rPr lang="en-US" dirty="0"/>
              <a:t>	#!/usr/bin/perl</a:t>
            </a:r>
          </a:p>
          <a:p>
            <a:pPr marL="0" indent="0">
              <a:buNone/>
            </a:pPr>
            <a:r>
              <a:rPr lang="en-US" dirty="0"/>
              <a:t>	</a:t>
            </a:r>
            <a:r>
              <a:rPr lang="en-US" dirty="0" err="1"/>
              <a:t>print"enter</a:t>
            </a:r>
            <a:r>
              <a:rPr lang="en-US" dirty="0"/>
              <a:t> the value or string : ";</a:t>
            </a:r>
          </a:p>
          <a:p>
            <a:pPr marL="0" indent="0">
              <a:buNone/>
            </a:pPr>
            <a:r>
              <a:rPr lang="en-US" dirty="0"/>
              <a:t>	$</a:t>
            </a:r>
            <a:r>
              <a:rPr lang="en-US" dirty="0" err="1"/>
              <a:t>val</a:t>
            </a:r>
            <a:r>
              <a:rPr lang="en-US" dirty="0"/>
              <a:t> = &lt;STDIN&gt;;</a:t>
            </a:r>
          </a:p>
          <a:p>
            <a:pPr marL="0" indent="0">
              <a:buNone/>
            </a:pPr>
            <a:r>
              <a:rPr lang="en-US" dirty="0"/>
              <a:t>	print " Entered value is $</a:t>
            </a:r>
            <a:r>
              <a:rPr lang="en-US" dirty="0" err="1"/>
              <a:t>val</a:t>
            </a:r>
            <a:r>
              <a:rPr lang="en-US" dirty="0"/>
              <a:t> ";</a:t>
            </a:r>
          </a:p>
          <a:p>
            <a:endParaRPr lang="en-IN" dirty="0"/>
          </a:p>
        </p:txBody>
      </p:sp>
    </p:spTree>
    <p:extLst>
      <p:ext uri="{BB962C8B-B14F-4D97-AF65-F5344CB8AC3E}">
        <p14:creationId xmlns:p14="http://schemas.microsoft.com/office/powerpoint/2010/main" xmlns="" val="200683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D883F-08E0-4FBD-9D2F-DC90002EB09D}"/>
              </a:ext>
            </a:extLst>
          </p:cNvPr>
          <p:cNvSpPr>
            <a:spLocks noGrp="1"/>
          </p:cNvSpPr>
          <p:nvPr>
            <p:ph type="title"/>
          </p:nvPr>
        </p:nvSpPr>
        <p:spPr>
          <a:xfrm>
            <a:off x="838200" y="115454"/>
            <a:ext cx="10515600" cy="669637"/>
          </a:xfrm>
        </p:spPr>
        <p:txBody>
          <a:bodyPr>
            <a:normAutofit/>
          </a:bodyPr>
          <a:lstStyle/>
          <a:p>
            <a:r>
              <a:rPr lang="en-US" sz="4000" b="1"/>
              <a:t>Array variables :</a:t>
            </a:r>
            <a:endParaRPr lang="en-IN" sz="4000" b="1"/>
          </a:p>
        </p:txBody>
      </p:sp>
      <p:sp>
        <p:nvSpPr>
          <p:cNvPr id="3" name="Content Placeholder 2">
            <a:extLst>
              <a:ext uri="{FF2B5EF4-FFF2-40B4-BE49-F238E27FC236}">
                <a16:creationId xmlns:a16="http://schemas.microsoft.com/office/drawing/2014/main" xmlns="" id="{569F8E22-243C-4648-9283-8B14B0109A52}"/>
              </a:ext>
            </a:extLst>
          </p:cNvPr>
          <p:cNvSpPr>
            <a:spLocks noGrp="1"/>
          </p:cNvSpPr>
          <p:nvPr>
            <p:ph idx="1"/>
          </p:nvPr>
        </p:nvSpPr>
        <p:spPr>
          <a:xfrm>
            <a:off x="838200" y="785091"/>
            <a:ext cx="10515600" cy="5837382"/>
          </a:xfrm>
        </p:spPr>
        <p:txBody>
          <a:bodyPr>
            <a:normAutofit lnSpcReduction="10000"/>
          </a:bodyPr>
          <a:lstStyle/>
          <a:p>
            <a:r>
              <a:rPr lang="en-US"/>
              <a:t>To refer to a single element of an array, we will use the dollar sign ($) with the variable name followed by the index of the element in square brackets.</a:t>
            </a:r>
          </a:p>
          <a:p>
            <a:r>
              <a:rPr lang="en-US"/>
              <a:t>Example :   print"\narray variables\n";</a:t>
            </a:r>
          </a:p>
          <a:p>
            <a:pPr marL="0" indent="0">
              <a:buNone/>
            </a:pPr>
            <a:r>
              <a:rPr lang="en-US"/>
              <a:t>		@vals = (10,20);             </a:t>
            </a:r>
          </a:p>
          <a:p>
            <a:pPr marL="0" indent="0">
              <a:buNone/>
            </a:pPr>
            <a:r>
              <a:rPr lang="en-US"/>
              <a:t>		@names = ("thunder","soft");</a:t>
            </a:r>
          </a:p>
          <a:p>
            <a:pPr marL="0" indent="0">
              <a:buNone/>
            </a:pPr>
            <a:r>
              <a:rPr lang="en-US"/>
              <a:t>		print "\$vals[0] = $vals[0]";</a:t>
            </a:r>
          </a:p>
          <a:p>
            <a:pPr marL="0" indent="0">
              <a:buNone/>
            </a:pPr>
            <a:r>
              <a:rPr lang="en-US"/>
              <a:t>		print "\$vals[1] = $vals[1]\n";</a:t>
            </a:r>
          </a:p>
          <a:p>
            <a:pPr marL="0" indent="0">
              <a:buNone/>
            </a:pPr>
            <a:r>
              <a:rPr lang="en-US"/>
              <a:t>		print "\$names[0] = $names[0]";</a:t>
            </a:r>
          </a:p>
          <a:p>
            <a:pPr marL="0" indent="0">
              <a:buNone/>
            </a:pPr>
            <a:r>
              <a:rPr lang="en-US"/>
              <a:t>		print "\$names[1] = $names[1]\n";</a:t>
            </a:r>
          </a:p>
          <a:p>
            <a:r>
              <a:rPr lang="en-US"/>
              <a:t>Output :     array variables</a:t>
            </a:r>
          </a:p>
          <a:p>
            <a:pPr marL="0" indent="0">
              <a:buNone/>
            </a:pPr>
            <a:r>
              <a:rPr lang="en-US"/>
              <a:t>		10  20 </a:t>
            </a:r>
          </a:p>
          <a:p>
            <a:pPr marL="0" indent="0">
              <a:buNone/>
            </a:pPr>
            <a:r>
              <a:rPr lang="en-US"/>
              <a:t>		thunder soft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IN"/>
          </a:p>
        </p:txBody>
      </p:sp>
    </p:spTree>
    <p:extLst>
      <p:ext uri="{BB962C8B-B14F-4D97-AF65-F5344CB8AC3E}">
        <p14:creationId xmlns:p14="http://schemas.microsoft.com/office/powerpoint/2010/main" xmlns="" val="49077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E3F17-5912-46E2-B0DA-0D55B5EE9FC7}"/>
              </a:ext>
            </a:extLst>
          </p:cNvPr>
          <p:cNvSpPr>
            <a:spLocks noGrp="1"/>
          </p:cNvSpPr>
          <p:nvPr>
            <p:ph type="title"/>
          </p:nvPr>
        </p:nvSpPr>
        <p:spPr>
          <a:xfrm>
            <a:off x="838200" y="198871"/>
            <a:ext cx="10515600" cy="724766"/>
          </a:xfrm>
        </p:spPr>
        <p:txBody>
          <a:bodyPr>
            <a:normAutofit/>
          </a:bodyPr>
          <a:lstStyle/>
          <a:p>
            <a:r>
              <a:rPr lang="en-US" sz="4000" b="1"/>
              <a:t>Hash variables:</a:t>
            </a:r>
            <a:endParaRPr lang="en-IN" sz="4000" b="1"/>
          </a:p>
        </p:txBody>
      </p:sp>
      <p:sp>
        <p:nvSpPr>
          <p:cNvPr id="3" name="Content Placeholder 2">
            <a:extLst>
              <a:ext uri="{FF2B5EF4-FFF2-40B4-BE49-F238E27FC236}">
                <a16:creationId xmlns:a16="http://schemas.microsoft.com/office/drawing/2014/main" xmlns="" id="{5E26133A-9446-47E0-BB25-EC5CE190A1EE}"/>
              </a:ext>
            </a:extLst>
          </p:cNvPr>
          <p:cNvSpPr>
            <a:spLocks noGrp="1"/>
          </p:cNvSpPr>
          <p:nvPr>
            <p:ph idx="1"/>
          </p:nvPr>
        </p:nvSpPr>
        <p:spPr>
          <a:xfrm>
            <a:off x="838200" y="1022061"/>
            <a:ext cx="10515600" cy="5637067"/>
          </a:xfrm>
        </p:spPr>
        <p:txBody>
          <a:bodyPr>
            <a:normAutofit/>
          </a:bodyPr>
          <a:lstStyle/>
          <a:p>
            <a:r>
              <a:rPr lang="en-US"/>
              <a:t>To refer to a single element of a hash, we will use the hash variable name followed by the "key" associated with the value in curly brackets.</a:t>
            </a:r>
          </a:p>
          <a:p>
            <a:r>
              <a:rPr lang="en-IN"/>
              <a:t>Example :   print"\nhash variables\n";</a:t>
            </a:r>
          </a:p>
          <a:p>
            <a:pPr marL="0" indent="0">
              <a:buNone/>
            </a:pPr>
            <a:r>
              <a:rPr lang="en-IN"/>
              <a:t>		%data = ('John Paul'=&gt; 45, 'Lisa', 30, Kumar=&gt;40);</a:t>
            </a:r>
          </a:p>
          <a:p>
            <a:pPr marL="0" indent="0">
              <a:buNone/>
            </a:pPr>
            <a:r>
              <a:rPr lang="en-IN"/>
              <a:t>		print "\$data{'John Paul'} = $data{'John Paul'} ";</a:t>
            </a:r>
          </a:p>
          <a:p>
            <a:pPr marL="0" indent="0">
              <a:buNone/>
            </a:pPr>
            <a:r>
              <a:rPr lang="en-IN"/>
              <a:t>		print "\$data{'Lisa'} = $data{'Lisa'} ";</a:t>
            </a:r>
          </a:p>
          <a:p>
            <a:pPr marL="0" indent="0">
              <a:buNone/>
            </a:pPr>
            <a:r>
              <a:rPr lang="en-IN"/>
              <a:t>		print "\$data{Kumar} = $data{'Kumar'}\n";</a:t>
            </a:r>
          </a:p>
          <a:p>
            <a:pPr marL="0" indent="0">
              <a:buNone/>
            </a:pPr>
            <a:r>
              <a:rPr lang="en-IN"/>
              <a:t>		$size = %data;</a:t>
            </a:r>
          </a:p>
          <a:p>
            <a:r>
              <a:rPr lang="en-IN"/>
              <a:t>Output :  $data{'John Paul'} = 45  $data{'Lisa'} = 30 $data{Kumar} = 40</a:t>
            </a:r>
          </a:p>
          <a:p>
            <a:endParaRPr lang="en-IN"/>
          </a:p>
        </p:txBody>
      </p:sp>
    </p:spTree>
    <p:extLst>
      <p:ext uri="{BB962C8B-B14F-4D97-AF65-F5344CB8AC3E}">
        <p14:creationId xmlns:p14="http://schemas.microsoft.com/office/powerpoint/2010/main" xmlns="" val="343201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343C4-8170-49E6-9E34-E2E37A7FB09F}"/>
              </a:ext>
            </a:extLst>
          </p:cNvPr>
          <p:cNvSpPr>
            <a:spLocks noGrp="1"/>
          </p:cNvSpPr>
          <p:nvPr>
            <p:ph type="title"/>
          </p:nvPr>
        </p:nvSpPr>
        <p:spPr>
          <a:xfrm>
            <a:off x="838200" y="365125"/>
            <a:ext cx="10515600" cy="595457"/>
          </a:xfrm>
        </p:spPr>
        <p:txBody>
          <a:bodyPr>
            <a:noAutofit/>
          </a:bodyPr>
          <a:lstStyle/>
          <a:p>
            <a:r>
              <a:rPr lang="en-US" sz="4000" b="1"/>
              <a:t>Variable context</a:t>
            </a:r>
            <a:endParaRPr lang="en-IN" sz="4000" b="1"/>
          </a:p>
        </p:txBody>
      </p:sp>
      <p:sp>
        <p:nvSpPr>
          <p:cNvPr id="3" name="Content Placeholder 2">
            <a:extLst>
              <a:ext uri="{FF2B5EF4-FFF2-40B4-BE49-F238E27FC236}">
                <a16:creationId xmlns:a16="http://schemas.microsoft.com/office/drawing/2014/main" xmlns="" id="{9AA378B2-E7D1-4ADA-B146-350DA8F03648}"/>
              </a:ext>
            </a:extLst>
          </p:cNvPr>
          <p:cNvSpPr>
            <a:spLocks noGrp="1"/>
          </p:cNvSpPr>
          <p:nvPr>
            <p:ph idx="1"/>
          </p:nvPr>
        </p:nvSpPr>
        <p:spPr>
          <a:xfrm>
            <a:off x="838200" y="1253330"/>
            <a:ext cx="10515600" cy="5350669"/>
          </a:xfrm>
        </p:spPr>
        <p:txBody>
          <a:bodyPr>
            <a:normAutofit/>
          </a:bodyPr>
          <a:lstStyle/>
          <a:p>
            <a:r>
              <a:rPr lang="en-US"/>
              <a:t>Based on the Context, Perl treats the same variable differently </a:t>
            </a:r>
          </a:p>
          <a:p>
            <a:pPr marL="0" indent="0">
              <a:buNone/>
            </a:pPr>
            <a:r>
              <a:rPr lang="en-US"/>
              <a:t>   i.e., situation where a variable is being used.</a:t>
            </a:r>
          </a:p>
          <a:p>
            <a:r>
              <a:rPr lang="en-US"/>
              <a:t>Example :   print"\nvariable context\n";</a:t>
            </a:r>
          </a:p>
          <a:p>
            <a:pPr marL="0" indent="0">
              <a:buNone/>
            </a:pPr>
            <a:r>
              <a:rPr lang="en-US"/>
              <a:t>		@names = ("thunder", "soft");</a:t>
            </a:r>
          </a:p>
          <a:p>
            <a:pPr marL="0" indent="0">
              <a:buNone/>
            </a:pPr>
            <a:r>
              <a:rPr lang="en-US"/>
              <a:t>		@copy=@names;</a:t>
            </a:r>
          </a:p>
          <a:p>
            <a:pPr marL="0" indent="0">
              <a:buNone/>
            </a:pPr>
            <a:r>
              <a:rPr lang="en-US"/>
              <a:t>		$size = @names;</a:t>
            </a:r>
          </a:p>
          <a:p>
            <a:pPr marL="0" indent="0">
              <a:buNone/>
            </a:pPr>
            <a:r>
              <a:rPr lang="en-US"/>
              <a:t>		print " copy of names - @copy \n";</a:t>
            </a:r>
          </a:p>
          <a:p>
            <a:pPr marL="0" indent="0">
              <a:buNone/>
            </a:pPr>
            <a:r>
              <a:rPr lang="en-US"/>
              <a:t>		print "size ",$size,"\n";</a:t>
            </a:r>
          </a:p>
          <a:p>
            <a:r>
              <a:rPr lang="en-US"/>
              <a:t>Output :    copy of names – thunder soft</a:t>
            </a:r>
          </a:p>
          <a:p>
            <a:pPr marL="0" indent="0">
              <a:buNone/>
            </a:pPr>
            <a:r>
              <a:rPr lang="en-US"/>
              <a:t>		size 2</a:t>
            </a:r>
          </a:p>
        </p:txBody>
      </p:sp>
    </p:spTree>
    <p:extLst>
      <p:ext uri="{BB962C8B-B14F-4D97-AF65-F5344CB8AC3E}">
        <p14:creationId xmlns:p14="http://schemas.microsoft.com/office/powerpoint/2010/main" xmlns="" val="178551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D32DD-3477-48D4-A880-007A5662658C}"/>
              </a:ext>
            </a:extLst>
          </p:cNvPr>
          <p:cNvSpPr>
            <a:spLocks noGrp="1"/>
          </p:cNvSpPr>
          <p:nvPr>
            <p:ph type="title"/>
          </p:nvPr>
        </p:nvSpPr>
        <p:spPr>
          <a:xfrm>
            <a:off x="838200" y="365126"/>
            <a:ext cx="10515600" cy="974148"/>
          </a:xfrm>
        </p:spPr>
        <p:txBody>
          <a:bodyPr/>
          <a:lstStyle/>
          <a:p>
            <a:pPr algn="ctr"/>
            <a:r>
              <a:rPr lang="en-US" b="1"/>
              <a:t>Scalars</a:t>
            </a:r>
            <a:endParaRPr lang="en-IN" b="1"/>
          </a:p>
        </p:txBody>
      </p:sp>
      <p:sp>
        <p:nvSpPr>
          <p:cNvPr id="3" name="Content Placeholder 2">
            <a:extLst>
              <a:ext uri="{FF2B5EF4-FFF2-40B4-BE49-F238E27FC236}">
                <a16:creationId xmlns:a16="http://schemas.microsoft.com/office/drawing/2014/main" xmlns="" id="{0105B359-0A2C-46A7-AE8F-62DCF2E52CDB}"/>
              </a:ext>
            </a:extLst>
          </p:cNvPr>
          <p:cNvSpPr>
            <a:spLocks noGrp="1"/>
          </p:cNvSpPr>
          <p:nvPr>
            <p:ph idx="1"/>
          </p:nvPr>
        </p:nvSpPr>
        <p:spPr>
          <a:xfrm>
            <a:off x="838200" y="1339274"/>
            <a:ext cx="10515600" cy="4837689"/>
          </a:xfrm>
        </p:spPr>
        <p:txBody>
          <a:bodyPr>
            <a:normAutofit fontScale="92500" lnSpcReduction="10000"/>
          </a:bodyPr>
          <a:lstStyle/>
          <a:p>
            <a:r>
              <a:rPr lang="en-US" dirty="0"/>
              <a:t>Scalar data in Perl is considered as singular, it can either be number or string.</a:t>
            </a:r>
          </a:p>
          <a:p>
            <a:pPr marL="0" indent="0">
              <a:buNone/>
            </a:pPr>
            <a:r>
              <a:rPr lang="en-IN" b="1" dirty="0"/>
              <a:t>Numeric scalar </a:t>
            </a:r>
            <a:r>
              <a:rPr lang="en-IN" dirty="0"/>
              <a:t>:  </a:t>
            </a:r>
            <a:r>
              <a:rPr lang="en-IN" dirty="0" err="1"/>
              <a:t>print"numeric</a:t>
            </a:r>
            <a:r>
              <a:rPr lang="en-IN" dirty="0"/>
              <a:t> scalar\n";  $</a:t>
            </a:r>
            <a:r>
              <a:rPr lang="en-IN" dirty="0" err="1"/>
              <a:t>val</a:t>
            </a:r>
            <a:r>
              <a:rPr lang="en-IN" dirty="0"/>
              <a:t> = 200;  $</a:t>
            </a:r>
            <a:r>
              <a:rPr lang="en-IN" dirty="0" err="1"/>
              <a:t>n_val</a:t>
            </a:r>
            <a:r>
              <a:rPr lang="en-IN" dirty="0"/>
              <a:t> = -300;  </a:t>
            </a:r>
          </a:p>
          <a:p>
            <a:pPr marL="0" indent="0">
              <a:buNone/>
            </a:pPr>
            <a:r>
              <a:rPr lang="en-IN" dirty="0"/>
              <a:t>		       $</a:t>
            </a:r>
            <a:r>
              <a:rPr lang="en-IN" dirty="0" err="1"/>
              <a:t>f_val</a:t>
            </a:r>
            <a:r>
              <a:rPr lang="en-IN" dirty="0"/>
              <a:t> = 200.76;  $</a:t>
            </a:r>
            <a:r>
              <a:rPr lang="en-IN" dirty="0" err="1"/>
              <a:t>b_float</a:t>
            </a:r>
            <a:r>
              <a:rPr lang="en-IN" dirty="0"/>
              <a:t> = -1.2E-23;  $</a:t>
            </a:r>
            <a:r>
              <a:rPr lang="en-IN" dirty="0" err="1"/>
              <a:t>o_val</a:t>
            </a:r>
            <a:r>
              <a:rPr lang="en-IN" dirty="0"/>
              <a:t> = 0377; #255</a:t>
            </a:r>
          </a:p>
          <a:p>
            <a:pPr marL="0" indent="0">
              <a:buNone/>
            </a:pPr>
            <a:r>
              <a:rPr lang="en-IN" dirty="0"/>
              <a:t>		       $</a:t>
            </a:r>
            <a:r>
              <a:rPr lang="en-IN" dirty="0" err="1"/>
              <a:t>h_val</a:t>
            </a:r>
            <a:r>
              <a:rPr lang="en-IN" dirty="0"/>
              <a:t> = 0xff; #255</a:t>
            </a:r>
          </a:p>
          <a:p>
            <a:pPr marL="0" indent="0">
              <a:buNone/>
            </a:pPr>
            <a:r>
              <a:rPr lang="en-IN" dirty="0"/>
              <a:t>		       print " integer value =$</a:t>
            </a:r>
            <a:r>
              <a:rPr lang="en-IN" dirty="0" err="1"/>
              <a:t>val</a:t>
            </a:r>
            <a:r>
              <a:rPr lang="en-IN" dirty="0"/>
              <a:t>  "; 	# integer value  = 200</a:t>
            </a:r>
          </a:p>
          <a:p>
            <a:pPr marL="0" indent="0">
              <a:buNone/>
            </a:pPr>
            <a:r>
              <a:rPr lang="en-IN" dirty="0"/>
              <a:t>		       print " negative value =$</a:t>
            </a:r>
            <a:r>
              <a:rPr lang="en-IN" dirty="0" err="1"/>
              <a:t>n_val</a:t>
            </a:r>
            <a:r>
              <a:rPr lang="en-IN" dirty="0"/>
              <a:t>  "; # negative value = -300</a:t>
            </a:r>
          </a:p>
          <a:p>
            <a:pPr marL="0" indent="0">
              <a:buNone/>
            </a:pPr>
            <a:r>
              <a:rPr lang="en-IN" dirty="0"/>
              <a:t>		       print " floating value =$</a:t>
            </a:r>
            <a:r>
              <a:rPr lang="en-IN" dirty="0" err="1"/>
              <a:t>f_val</a:t>
            </a:r>
            <a:r>
              <a:rPr lang="en-IN" dirty="0"/>
              <a:t>  ";  # floating value = 200.76</a:t>
            </a:r>
          </a:p>
          <a:p>
            <a:pPr marL="0" indent="0">
              <a:buNone/>
            </a:pPr>
            <a:r>
              <a:rPr lang="en-IN" dirty="0"/>
              <a:t>		       print " big float value =$</a:t>
            </a:r>
            <a:r>
              <a:rPr lang="en-IN" dirty="0" err="1"/>
              <a:t>b_float</a:t>
            </a:r>
            <a:r>
              <a:rPr lang="en-IN" dirty="0"/>
              <a:t>  "; #big float value=-1.2E-23</a:t>
            </a:r>
          </a:p>
          <a:p>
            <a:pPr marL="0" indent="0">
              <a:buNone/>
            </a:pPr>
            <a:r>
              <a:rPr lang="en-IN" dirty="0"/>
              <a:t>		       print " octal value = $</a:t>
            </a:r>
            <a:r>
              <a:rPr lang="en-IN" dirty="0" err="1"/>
              <a:t>o_val</a:t>
            </a:r>
            <a:r>
              <a:rPr lang="en-IN" dirty="0"/>
              <a:t>  ";    # octal value = 255</a:t>
            </a:r>
          </a:p>
          <a:p>
            <a:pPr marL="0" indent="0">
              <a:buNone/>
            </a:pPr>
            <a:r>
              <a:rPr lang="en-IN" dirty="0"/>
              <a:t>  		       print " </a:t>
            </a:r>
            <a:r>
              <a:rPr lang="en-IN" dirty="0" err="1"/>
              <a:t>hexa</a:t>
            </a:r>
            <a:r>
              <a:rPr lang="en-IN" dirty="0"/>
              <a:t> value = $</a:t>
            </a:r>
            <a:r>
              <a:rPr lang="en-IN" dirty="0" err="1"/>
              <a:t>h_val</a:t>
            </a:r>
            <a:r>
              <a:rPr lang="en-IN" dirty="0"/>
              <a:t>\n";   #hexa value =255</a:t>
            </a:r>
          </a:p>
          <a:p>
            <a:pPr marL="0" indent="0">
              <a:buNone/>
            </a:pPr>
            <a:endParaRPr lang="en-IN" dirty="0"/>
          </a:p>
          <a:p>
            <a:pPr marL="0" indent="0">
              <a:buNone/>
            </a:pPr>
            <a:endParaRPr lang="en-IN" b="1" dirty="0"/>
          </a:p>
        </p:txBody>
      </p:sp>
    </p:spTree>
    <p:extLst>
      <p:ext uri="{BB962C8B-B14F-4D97-AF65-F5344CB8AC3E}">
        <p14:creationId xmlns:p14="http://schemas.microsoft.com/office/powerpoint/2010/main" xmlns="" val="220208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32D29B-D2F3-438B-B4D7-E41E149C38B3}"/>
              </a:ext>
            </a:extLst>
          </p:cNvPr>
          <p:cNvSpPr>
            <a:spLocks noGrp="1"/>
          </p:cNvSpPr>
          <p:nvPr>
            <p:ph idx="1"/>
          </p:nvPr>
        </p:nvSpPr>
        <p:spPr>
          <a:xfrm>
            <a:off x="838200" y="387927"/>
            <a:ext cx="10515600" cy="5789036"/>
          </a:xfrm>
        </p:spPr>
        <p:txBody>
          <a:bodyPr/>
          <a:lstStyle/>
          <a:p>
            <a:pPr marL="0" indent="0">
              <a:buNone/>
            </a:pPr>
            <a:r>
              <a:rPr lang="en-US" dirty="0"/>
              <a:t>String scalar :  $single = "first string ";</a:t>
            </a:r>
          </a:p>
          <a:p>
            <a:pPr marL="0" indent="0">
              <a:buNone/>
            </a:pPr>
            <a:r>
              <a:rPr lang="en-US" dirty="0"/>
              <a:t>		   $double = "second string with $single";</a:t>
            </a:r>
          </a:p>
          <a:p>
            <a:pPr marL="0" indent="0">
              <a:buNone/>
            </a:pPr>
            <a:r>
              <a:rPr lang="en-US" dirty="0"/>
              <a:t>		    print " $single\n";</a:t>
            </a:r>
          </a:p>
          <a:p>
            <a:pPr marL="0" indent="0">
              <a:buNone/>
            </a:pPr>
            <a:r>
              <a:rPr lang="en-US" dirty="0"/>
              <a:t>		    print " $double\n";</a:t>
            </a:r>
          </a:p>
          <a:p>
            <a:pPr marL="0" indent="0">
              <a:buNone/>
            </a:pPr>
            <a:r>
              <a:rPr lang="en-US" dirty="0"/>
              <a:t>Output:</a:t>
            </a:r>
          </a:p>
          <a:p>
            <a:pPr marL="0" indent="0">
              <a:buNone/>
            </a:pPr>
            <a:r>
              <a:rPr lang="en-US" dirty="0"/>
              <a:t>	first string </a:t>
            </a:r>
          </a:p>
          <a:p>
            <a:pPr marL="0" indent="0">
              <a:buNone/>
            </a:pPr>
            <a:r>
              <a:rPr lang="en-US" dirty="0"/>
              <a:t>	second string with first string</a:t>
            </a:r>
          </a:p>
          <a:p>
            <a:pPr marL="0" indent="0">
              <a:buNone/>
            </a:pPr>
            <a:endParaRPr lang="en-IN" dirty="0"/>
          </a:p>
        </p:txBody>
      </p:sp>
    </p:spTree>
    <p:extLst>
      <p:ext uri="{BB962C8B-B14F-4D97-AF65-F5344CB8AC3E}">
        <p14:creationId xmlns:p14="http://schemas.microsoft.com/office/powerpoint/2010/main" xmlns="" val="143719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CA951-EE50-4EB6-87C7-DBFAD77735BF}"/>
              </a:ext>
            </a:extLst>
          </p:cNvPr>
          <p:cNvSpPr>
            <a:spLocks noGrp="1"/>
          </p:cNvSpPr>
          <p:nvPr>
            <p:ph type="title"/>
          </p:nvPr>
        </p:nvSpPr>
        <p:spPr/>
        <p:txBody>
          <a:bodyPr/>
          <a:lstStyle/>
          <a:p>
            <a:pPr algn="ctr"/>
            <a:r>
              <a:rPr lang="en-US" b="1"/>
              <a:t>Introduction</a:t>
            </a:r>
            <a:endParaRPr lang="en-IN" b="1"/>
          </a:p>
        </p:txBody>
      </p:sp>
      <p:sp>
        <p:nvSpPr>
          <p:cNvPr id="3" name="Content Placeholder 2">
            <a:extLst>
              <a:ext uri="{FF2B5EF4-FFF2-40B4-BE49-F238E27FC236}">
                <a16:creationId xmlns:a16="http://schemas.microsoft.com/office/drawing/2014/main" xmlns="" id="{17F17AB6-03B3-45DE-944E-A7548006E7B2}"/>
              </a:ext>
            </a:extLst>
          </p:cNvPr>
          <p:cNvSpPr>
            <a:spLocks noGrp="1"/>
          </p:cNvSpPr>
          <p:nvPr>
            <p:ph idx="1"/>
          </p:nvPr>
        </p:nvSpPr>
        <p:spPr>
          <a:xfrm>
            <a:off x="1524000" y="1825625"/>
            <a:ext cx="9183329" cy="4351338"/>
          </a:xfrm>
        </p:spPr>
        <p:txBody>
          <a:bodyPr>
            <a:normAutofit/>
          </a:bodyPr>
          <a:lstStyle/>
          <a:p>
            <a:r>
              <a:rPr lang="en-US"/>
              <a:t>Perl is a general purpose programming language developed for text manipulation.</a:t>
            </a:r>
          </a:p>
          <a:p>
            <a:r>
              <a:rPr lang="en-US"/>
              <a:t>It was developed by Larry Wall in 1987.</a:t>
            </a:r>
          </a:p>
          <a:p>
            <a:r>
              <a:rPr lang="en-US"/>
              <a:t>Full form – " </a:t>
            </a:r>
            <a:r>
              <a:rPr lang="en-US" b="1"/>
              <a:t>Practical Extraction and Reporting Language</a:t>
            </a:r>
            <a:r>
              <a:rPr lang="en-US"/>
              <a:t> " </a:t>
            </a:r>
          </a:p>
          <a:p>
            <a:pPr marL="0" indent="0">
              <a:buNone/>
            </a:pPr>
            <a:r>
              <a:rPr lang="en-US"/>
              <a:t>   and some people says " Practically Everything Really likable.</a:t>
            </a:r>
          </a:p>
          <a:p>
            <a:r>
              <a:rPr lang="en-US"/>
              <a:t>Perl supports both the procedural and Object-Oriented programming.</a:t>
            </a:r>
          </a:p>
          <a:p>
            <a:r>
              <a:rPr lang="en-US"/>
              <a:t>Perl is a lot similar to </a:t>
            </a:r>
            <a:r>
              <a:rPr lang="en-US" b="1"/>
              <a:t>C</a:t>
            </a:r>
            <a:r>
              <a:rPr lang="en-US"/>
              <a:t> syntactically.</a:t>
            </a:r>
          </a:p>
          <a:p>
            <a:endParaRPr lang="en-US"/>
          </a:p>
          <a:p>
            <a:endParaRPr lang="en-US"/>
          </a:p>
          <a:p>
            <a:endParaRPr lang="en-US"/>
          </a:p>
          <a:p>
            <a:endParaRPr lang="en-US"/>
          </a:p>
          <a:p>
            <a:endParaRPr lang="en-IN"/>
          </a:p>
        </p:txBody>
      </p:sp>
    </p:spTree>
    <p:extLst>
      <p:ext uri="{BB962C8B-B14F-4D97-AF65-F5344CB8AC3E}">
        <p14:creationId xmlns:p14="http://schemas.microsoft.com/office/powerpoint/2010/main" xmlns="" val="282537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3B57C28-96D8-4A40-BDC5-5D064D4CD643}"/>
              </a:ext>
            </a:extLst>
          </p:cNvPr>
          <p:cNvSpPr>
            <a:spLocks noGrp="1"/>
          </p:cNvSpPr>
          <p:nvPr>
            <p:ph type="body" idx="1"/>
          </p:nvPr>
        </p:nvSpPr>
        <p:spPr>
          <a:xfrm>
            <a:off x="839788" y="404664"/>
            <a:ext cx="5157787" cy="823912"/>
          </a:xfrm>
        </p:spPr>
        <p:txBody>
          <a:bodyPr/>
          <a:lstStyle/>
          <a:p>
            <a:r>
              <a:rPr lang="en-IN" dirty="0"/>
              <a:t>String Operations </a:t>
            </a:r>
          </a:p>
        </p:txBody>
      </p:sp>
      <p:sp>
        <p:nvSpPr>
          <p:cNvPr id="4" name="Content Placeholder 3">
            <a:extLst>
              <a:ext uri="{FF2B5EF4-FFF2-40B4-BE49-F238E27FC236}">
                <a16:creationId xmlns:a16="http://schemas.microsoft.com/office/drawing/2014/main" xmlns="" id="{4D401E27-65C2-4994-BF67-CFFAB9555DE0}"/>
              </a:ext>
            </a:extLst>
          </p:cNvPr>
          <p:cNvSpPr>
            <a:spLocks noGrp="1"/>
          </p:cNvSpPr>
          <p:nvPr>
            <p:ph sz="half" idx="2"/>
          </p:nvPr>
        </p:nvSpPr>
        <p:spPr>
          <a:xfrm>
            <a:off x="843262" y="1484784"/>
            <a:ext cx="5157787" cy="4680520"/>
          </a:xfrm>
        </p:spPr>
        <p:txBody>
          <a:bodyPr>
            <a:normAutofit fontScale="85000" lnSpcReduction="20000"/>
          </a:bodyPr>
          <a:lstStyle/>
          <a:p>
            <a:pPr marL="0" indent="0">
              <a:buNone/>
            </a:pPr>
            <a:r>
              <a:rPr lang="en-IN" dirty="0"/>
              <a:t>-&gt;Concatenation ( . ) ,</a:t>
            </a:r>
          </a:p>
          <a:p>
            <a:pPr marL="0" indent="0">
              <a:buNone/>
            </a:pPr>
            <a:r>
              <a:rPr lang="en-IN" dirty="0"/>
              <a:t>    String repetition ( x)</a:t>
            </a:r>
          </a:p>
          <a:p>
            <a:r>
              <a:rPr lang="en-IN" dirty="0"/>
              <a:t>Ex :  print "hello" . "world \n";</a:t>
            </a:r>
          </a:p>
          <a:p>
            <a:r>
              <a:rPr lang="en-IN" dirty="0"/>
              <a:t>	$str1 = "hello world, ";</a:t>
            </a:r>
          </a:p>
          <a:p>
            <a:r>
              <a:rPr lang="en-IN" dirty="0"/>
              <a:t>      $str2 = "welcome to </a:t>
            </a:r>
            <a:r>
              <a:rPr lang="en-IN" dirty="0" err="1"/>
              <a:t>perl</a:t>
            </a:r>
            <a:r>
              <a:rPr lang="en-IN" dirty="0"/>
              <a:t>!";</a:t>
            </a:r>
          </a:p>
          <a:p>
            <a:r>
              <a:rPr lang="en-IN" dirty="0"/>
              <a:t>      print $str1.$str2;</a:t>
            </a:r>
          </a:p>
          <a:p>
            <a:r>
              <a:rPr lang="en-IN" dirty="0"/>
              <a:t>Output : hello world</a:t>
            </a:r>
          </a:p>
          <a:p>
            <a:r>
              <a:rPr lang="en-IN" dirty="0"/>
              <a:t>	   hello world, welcome to </a:t>
            </a:r>
            <a:r>
              <a:rPr lang="en-IN" dirty="0" err="1"/>
              <a:t>perl</a:t>
            </a:r>
            <a:r>
              <a:rPr lang="en-IN" dirty="0"/>
              <a:t>!</a:t>
            </a:r>
          </a:p>
          <a:p>
            <a:r>
              <a:rPr lang="en-IN" dirty="0"/>
              <a:t>Ex : $a = max x 3;</a:t>
            </a:r>
          </a:p>
          <a:p>
            <a:r>
              <a:rPr lang="en-IN" dirty="0"/>
              <a:t>           $b = 5 x 2.5;</a:t>
            </a:r>
          </a:p>
          <a:p>
            <a:r>
              <a:rPr lang="en-IN" dirty="0"/>
              <a:t>           print $a." , ".$b;</a:t>
            </a:r>
          </a:p>
          <a:p>
            <a:r>
              <a:rPr lang="en-IN" dirty="0"/>
              <a:t>O/p -&gt; </a:t>
            </a:r>
            <a:r>
              <a:rPr lang="en-IN" dirty="0" err="1"/>
              <a:t>maxmaxmax</a:t>
            </a:r>
            <a:r>
              <a:rPr lang="en-IN" dirty="0"/>
              <a:t> , 55</a:t>
            </a:r>
          </a:p>
          <a:p>
            <a:endParaRPr lang="en-IN" dirty="0"/>
          </a:p>
        </p:txBody>
      </p:sp>
      <p:sp>
        <p:nvSpPr>
          <p:cNvPr id="5" name="Text Placeholder 4">
            <a:extLst>
              <a:ext uri="{FF2B5EF4-FFF2-40B4-BE49-F238E27FC236}">
                <a16:creationId xmlns:a16="http://schemas.microsoft.com/office/drawing/2014/main" xmlns="" id="{A049AC82-AD74-4582-89DB-6BC914D26E06}"/>
              </a:ext>
            </a:extLst>
          </p:cNvPr>
          <p:cNvSpPr>
            <a:spLocks noGrp="1"/>
          </p:cNvSpPr>
          <p:nvPr>
            <p:ph type="body" sz="quarter" idx="3"/>
          </p:nvPr>
        </p:nvSpPr>
        <p:spPr>
          <a:xfrm>
            <a:off x="5978924" y="404664"/>
            <a:ext cx="5183188" cy="823912"/>
          </a:xfrm>
        </p:spPr>
        <p:txBody>
          <a:bodyPr/>
          <a:lstStyle/>
          <a:p>
            <a:r>
              <a:rPr lang="en-IN" dirty="0"/>
              <a:t>Numeric Operations </a:t>
            </a:r>
          </a:p>
        </p:txBody>
      </p:sp>
      <p:sp>
        <p:nvSpPr>
          <p:cNvPr id="6" name="Content Placeholder 5">
            <a:extLst>
              <a:ext uri="{FF2B5EF4-FFF2-40B4-BE49-F238E27FC236}">
                <a16:creationId xmlns:a16="http://schemas.microsoft.com/office/drawing/2014/main" xmlns="" id="{433D26C1-F380-4C20-97CA-481AC54A4811}"/>
              </a:ext>
            </a:extLst>
          </p:cNvPr>
          <p:cNvSpPr>
            <a:spLocks noGrp="1"/>
          </p:cNvSpPr>
          <p:nvPr>
            <p:ph sz="quarter" idx="4"/>
          </p:nvPr>
        </p:nvSpPr>
        <p:spPr>
          <a:xfrm>
            <a:off x="6096000" y="1484784"/>
            <a:ext cx="5183188" cy="4680520"/>
          </a:xfrm>
        </p:spPr>
        <p:txBody>
          <a:bodyPr>
            <a:normAutofit/>
          </a:bodyPr>
          <a:lstStyle/>
          <a:p>
            <a:pPr marL="0" indent="0">
              <a:buNone/>
            </a:pPr>
            <a:r>
              <a:rPr lang="en-US" dirty="0"/>
              <a:t>-&gt; Addition , subtraction and etc.,</a:t>
            </a:r>
          </a:p>
          <a:p>
            <a:r>
              <a:rPr lang="en-US" dirty="0"/>
              <a:t>	$a = 10;</a:t>
            </a:r>
          </a:p>
          <a:p>
            <a:r>
              <a:rPr lang="en-US" dirty="0"/>
              <a:t>	$b =20;</a:t>
            </a:r>
          </a:p>
          <a:p>
            <a:r>
              <a:rPr lang="en-US" dirty="0"/>
              <a:t>	$c = $a + $b;</a:t>
            </a:r>
          </a:p>
          <a:p>
            <a:r>
              <a:rPr lang="en-US" dirty="0"/>
              <a:t>	print " add is $c ";   -&gt; 30</a:t>
            </a:r>
          </a:p>
          <a:p>
            <a:r>
              <a:rPr lang="en-US" dirty="0"/>
              <a:t>	$c = $a * $b;</a:t>
            </a:r>
          </a:p>
          <a:p>
            <a:r>
              <a:rPr lang="en-US" dirty="0"/>
              <a:t>	print " </a:t>
            </a:r>
            <a:r>
              <a:rPr lang="en-US" dirty="0" err="1"/>
              <a:t>mul</a:t>
            </a:r>
            <a:r>
              <a:rPr lang="en-US" dirty="0"/>
              <a:t> is $c " ; -&gt; 200</a:t>
            </a:r>
          </a:p>
          <a:p>
            <a:endParaRPr lang="en-IN" dirty="0"/>
          </a:p>
        </p:txBody>
      </p:sp>
    </p:spTree>
    <p:extLst>
      <p:ext uri="{BB962C8B-B14F-4D97-AF65-F5344CB8AC3E}">
        <p14:creationId xmlns:p14="http://schemas.microsoft.com/office/powerpoint/2010/main" xmlns="" val="1649982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A11F2D-E54C-401A-8950-41776D7D44DE}"/>
              </a:ext>
            </a:extLst>
          </p:cNvPr>
          <p:cNvSpPr>
            <a:spLocks noGrp="1"/>
          </p:cNvSpPr>
          <p:nvPr>
            <p:ph idx="1"/>
          </p:nvPr>
        </p:nvSpPr>
        <p:spPr>
          <a:xfrm>
            <a:off x="1237672" y="212436"/>
            <a:ext cx="9762837" cy="5964527"/>
          </a:xfrm>
        </p:spPr>
        <p:txBody>
          <a:bodyPr>
            <a:normAutofit/>
          </a:bodyPr>
          <a:lstStyle/>
          <a:p>
            <a:pPr marL="0" indent="0">
              <a:buNone/>
            </a:pPr>
            <a:r>
              <a:rPr lang="en-US" b="1"/>
              <a:t>V-strings </a:t>
            </a:r>
            <a:r>
              <a:rPr lang="en-US"/>
              <a:t> : </a:t>
            </a:r>
          </a:p>
          <a:p>
            <a:r>
              <a:rPr lang="en-US"/>
              <a:t>Scalar declaration using ASCII values.</a:t>
            </a:r>
          </a:p>
          <a:p>
            <a:r>
              <a:rPr lang="en-US"/>
              <a:t>Example :</a:t>
            </a:r>
          </a:p>
          <a:p>
            <a:pPr marL="0" indent="0">
              <a:buNone/>
            </a:pPr>
            <a:r>
              <a:rPr lang="en-US"/>
              <a:t>	print " v-strings\n";</a:t>
            </a:r>
          </a:p>
          <a:p>
            <a:pPr marL="0" indent="0">
              <a:buNone/>
            </a:pPr>
            <a:r>
              <a:rPr lang="en-US"/>
              <a:t>	$a_f =v97.98.99.100.101.102;</a:t>
            </a:r>
          </a:p>
          <a:p>
            <a:pPr marL="0" indent="0">
              <a:buNone/>
            </a:pPr>
            <a:r>
              <a:rPr lang="en-US"/>
              <a:t>	$roshini = v82.79.83.72.73.78.73;</a:t>
            </a:r>
          </a:p>
          <a:p>
            <a:pPr marL="0" indent="0">
              <a:buNone/>
            </a:pPr>
            <a:r>
              <a:rPr lang="en-US"/>
              <a:t>	print "printing a to f- $a_f\n";</a:t>
            </a:r>
          </a:p>
          <a:p>
            <a:pPr marL="0" indent="0">
              <a:buNone/>
            </a:pPr>
            <a:r>
              <a:rPr lang="en-US"/>
              <a:t>	print "roshini in capital- $roshini\n";</a:t>
            </a:r>
          </a:p>
          <a:p>
            <a:r>
              <a:rPr lang="en-US"/>
              <a:t>Output :     v-strings</a:t>
            </a:r>
          </a:p>
          <a:p>
            <a:pPr marL="0" indent="0">
              <a:buNone/>
            </a:pPr>
            <a:r>
              <a:rPr lang="en-US"/>
              <a:t>	 	printing a to f – abcdef</a:t>
            </a:r>
          </a:p>
          <a:p>
            <a:pPr marL="0" indent="0">
              <a:buNone/>
            </a:pPr>
            <a:r>
              <a:rPr lang="en-US"/>
              <a:t>		roshini in capital- Roshini</a:t>
            </a:r>
          </a:p>
          <a:p>
            <a:endParaRPr lang="en-IN"/>
          </a:p>
        </p:txBody>
      </p:sp>
    </p:spTree>
    <p:extLst>
      <p:ext uri="{BB962C8B-B14F-4D97-AF65-F5344CB8AC3E}">
        <p14:creationId xmlns:p14="http://schemas.microsoft.com/office/powerpoint/2010/main" xmlns="" val="49413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3D98D7-3EE8-41AC-8F5C-AE9C3A4E7A15}"/>
              </a:ext>
            </a:extLst>
          </p:cNvPr>
          <p:cNvSpPr>
            <a:spLocks noGrp="1"/>
          </p:cNvSpPr>
          <p:nvPr>
            <p:ph idx="1"/>
          </p:nvPr>
        </p:nvSpPr>
        <p:spPr>
          <a:xfrm>
            <a:off x="803564" y="304800"/>
            <a:ext cx="10550236" cy="5872163"/>
          </a:xfrm>
        </p:spPr>
        <p:txBody>
          <a:bodyPr>
            <a:normAutofit/>
          </a:bodyPr>
          <a:lstStyle/>
          <a:p>
            <a:pPr marL="0" indent="0">
              <a:buNone/>
            </a:pPr>
            <a:r>
              <a:rPr lang="en-US" b="1" dirty="0"/>
              <a:t>String literals :</a:t>
            </a:r>
          </a:p>
          <a:p>
            <a:pPr algn="just"/>
            <a:r>
              <a:rPr lang="en-US" b="0" i="0" dirty="0">
                <a:solidFill>
                  <a:srgbClr val="333333"/>
                </a:solidFill>
                <a:effectLst/>
              </a:rPr>
              <a:t>There are three special literals in Perl:</a:t>
            </a:r>
          </a:p>
          <a:p>
            <a:pPr marL="0" indent="0" algn="just">
              <a:buNone/>
            </a:pPr>
            <a:r>
              <a:rPr lang="en-US" b="0" i="0" dirty="0">
                <a:solidFill>
                  <a:srgbClr val="333333"/>
                </a:solidFill>
                <a:effectLst/>
              </a:rPr>
              <a:t>	__FILE__ : It represent the current file name.</a:t>
            </a:r>
          </a:p>
          <a:p>
            <a:pPr marL="0" indent="0" algn="just">
              <a:buNone/>
            </a:pPr>
            <a:r>
              <a:rPr lang="en-US" b="0" i="0" dirty="0">
                <a:solidFill>
                  <a:srgbClr val="333333"/>
                </a:solidFill>
                <a:effectLst/>
              </a:rPr>
              <a:t>	__LINE__ : It represent the current line number.</a:t>
            </a:r>
          </a:p>
          <a:p>
            <a:pPr marL="0" indent="0" algn="just">
              <a:buNone/>
            </a:pPr>
            <a:r>
              <a:rPr lang="en-US" b="0" i="0" dirty="0">
                <a:solidFill>
                  <a:srgbClr val="333333"/>
                </a:solidFill>
                <a:effectLst/>
              </a:rPr>
              <a:t>	__PACKAGE__ : It represent the package name at that point in 				      your program.</a:t>
            </a:r>
          </a:p>
          <a:p>
            <a:pPr marL="0" indent="0">
              <a:buNone/>
            </a:pPr>
            <a:r>
              <a:rPr lang="en-US" b="1" dirty="0"/>
              <a:t>Example </a:t>
            </a:r>
            <a:r>
              <a:rPr lang="en-US" dirty="0"/>
              <a:t>: </a:t>
            </a:r>
          </a:p>
          <a:p>
            <a:pPr marL="0" indent="0">
              <a:buNone/>
            </a:pPr>
            <a:r>
              <a:rPr lang="en-US" dirty="0"/>
              <a:t>	print "special literals\n";</a:t>
            </a:r>
          </a:p>
          <a:p>
            <a:pPr marL="0" indent="0">
              <a:buNone/>
            </a:pPr>
            <a:r>
              <a:rPr lang="en-US" dirty="0"/>
              <a:t>	print "file name -".__FILE__."\n";</a:t>
            </a:r>
          </a:p>
          <a:p>
            <a:pPr marL="0" indent="0">
              <a:buNone/>
            </a:pPr>
            <a:r>
              <a:rPr lang="en-US" dirty="0"/>
              <a:t>	print "line number -".__LINE__."\n";</a:t>
            </a:r>
          </a:p>
          <a:p>
            <a:pPr marL="0" indent="0">
              <a:buNone/>
            </a:pPr>
            <a:r>
              <a:rPr lang="en-US" dirty="0"/>
              <a:t>	print "package name -".__PACKAGE__."\n";</a:t>
            </a:r>
            <a:endParaRPr lang="en-IN" dirty="0"/>
          </a:p>
        </p:txBody>
      </p:sp>
    </p:spTree>
    <p:extLst>
      <p:ext uri="{BB962C8B-B14F-4D97-AF65-F5344CB8AC3E}">
        <p14:creationId xmlns:p14="http://schemas.microsoft.com/office/powerpoint/2010/main" xmlns="" val="2134353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Arrays</a:t>
            </a:r>
          </a:p>
        </p:txBody>
      </p:sp>
      <p:sp>
        <p:nvSpPr>
          <p:cNvPr id="3" name="Content Placeholder 2"/>
          <p:cNvSpPr>
            <a:spLocks noGrp="1"/>
          </p:cNvSpPr>
          <p:nvPr>
            <p:ph idx="1"/>
          </p:nvPr>
        </p:nvSpPr>
        <p:spPr>
          <a:xfrm>
            <a:off x="1199456" y="1600200"/>
            <a:ext cx="9865096" cy="4525963"/>
          </a:xfrm>
        </p:spPr>
        <p:txBody>
          <a:bodyPr>
            <a:normAutofit fontScale="92500" lnSpcReduction="20000"/>
          </a:bodyPr>
          <a:lstStyle/>
          <a:p>
            <a:r>
              <a:rPr lang="en-IN" b="1" dirty="0"/>
              <a:t>Definition: </a:t>
            </a:r>
            <a:r>
              <a:rPr lang="en-IN" dirty="0"/>
              <a:t>The array is used to store the list of values and each object of the list is termed as an element. Elements can either be a number, string, or any type of scalar data including another variable.</a:t>
            </a:r>
          </a:p>
          <a:p>
            <a:r>
              <a:rPr lang="en-IN" dirty="0"/>
              <a:t>       Example:     @numbers = (50, 70, 46);             </a:t>
            </a:r>
            <a:endParaRPr lang="en-US" dirty="0"/>
          </a:p>
          <a:p>
            <a:pPr>
              <a:buNone/>
            </a:pPr>
            <a:r>
              <a:rPr lang="en-US" dirty="0"/>
              <a:t>                                </a:t>
            </a:r>
            <a:r>
              <a:rPr lang="en-IN" dirty="0"/>
              <a:t>@names = ("Geeks", "For", "Geeks");</a:t>
            </a:r>
          </a:p>
          <a:p>
            <a:pPr algn="just"/>
            <a:r>
              <a:rPr lang="en-IN" b="1" dirty="0"/>
              <a:t> Array Creation:</a:t>
            </a:r>
            <a:r>
              <a:rPr lang="en-IN" dirty="0"/>
              <a:t> In Perl programming every array variable is declare using </a:t>
            </a:r>
            <a:r>
              <a:rPr lang="en-IN" b="1" dirty="0"/>
              <a:t>“@”</a:t>
            </a:r>
            <a:r>
              <a:rPr lang="en-IN" dirty="0"/>
              <a:t> sign before the variable’s name. A single array can also store elements of multiple datatypes.</a:t>
            </a:r>
            <a:endParaRPr lang="en-US" dirty="0"/>
          </a:p>
          <a:p>
            <a:r>
              <a:rPr lang="en-US" dirty="0"/>
              <a:t>           Example:     </a:t>
            </a:r>
            <a:r>
              <a:rPr lang="en-IN" dirty="0"/>
              <a:t>@hetro = (1, 2, 3, "Hello");</a:t>
            </a:r>
          </a:p>
          <a:p>
            <a:r>
              <a:rPr lang="en-IN" dirty="0"/>
              <a:t>We can add elements to an array or rewritten the existing elements by using index values.</a:t>
            </a:r>
          </a:p>
          <a:p>
            <a:r>
              <a:rPr lang="en-IN" b="1" dirty="0"/>
              <a:t>Example: </a:t>
            </a:r>
            <a:r>
              <a:rPr lang="en-IN" dirty="0"/>
              <a:t>$</a:t>
            </a:r>
            <a:r>
              <a:rPr lang="en-IN" dirty="0" err="1"/>
              <a:t>hetro</a:t>
            </a:r>
            <a:r>
              <a:rPr lang="en-IN" dirty="0"/>
              <a:t>[10]=50;</a:t>
            </a:r>
          </a:p>
          <a:p>
            <a:pPr>
              <a:buNone/>
            </a:pPr>
            <a:endParaRPr lang="en-IN" dirty="0"/>
          </a:p>
          <a:p>
            <a:pPr>
              <a:buNone/>
            </a:pP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642918"/>
            <a:ext cx="9721080" cy="5429288"/>
          </a:xfrm>
        </p:spPr>
        <p:txBody>
          <a:bodyPr>
            <a:normAutofit/>
          </a:bodyPr>
          <a:lstStyle/>
          <a:p>
            <a:r>
              <a:rPr lang="en-IN" sz="2400" b="1" dirty="0"/>
              <a:t>Array creation using </a:t>
            </a:r>
            <a:r>
              <a:rPr lang="en-IN" sz="2400" b="1" dirty="0" err="1"/>
              <a:t>qw</a:t>
            </a:r>
            <a:r>
              <a:rPr lang="en-IN" sz="2400" b="1" dirty="0"/>
              <a:t> function:</a:t>
            </a:r>
            <a:r>
              <a:rPr lang="en-IN" sz="2400" dirty="0"/>
              <a:t/>
            </a:r>
            <a:br>
              <a:rPr lang="en-IN" sz="2400" dirty="0"/>
            </a:br>
            <a:r>
              <a:rPr lang="en-IN" sz="2400" b="1" i="1" dirty="0" err="1"/>
              <a:t>qw</a:t>
            </a:r>
            <a:r>
              <a:rPr lang="en-IN" sz="2400" b="1" i="1" dirty="0"/>
              <a:t>()</a:t>
            </a:r>
            <a:r>
              <a:rPr lang="en-IN" sz="2400" dirty="0"/>
              <a:t> function is the easiest way to create an array of single-quoted words. It takes an expression as an input and extracts the words separated by a whitespace and then returns a list of those words. The best thing is that the expression can be surrounded by any delimiter like- () ” [] {} // etc. However () and // are used generally.</a:t>
            </a:r>
          </a:p>
          <a:p>
            <a:r>
              <a:rPr lang="en-IN" sz="2400" dirty="0"/>
              <a:t>Examples: </a:t>
            </a:r>
          </a:p>
          <a:p>
            <a:pPr marL="457200" indent="-457200">
              <a:buFont typeface="+mj-lt"/>
              <a:buAutoNum type="arabicPeriod"/>
            </a:pPr>
            <a:r>
              <a:rPr lang="en-IN" sz="2400" dirty="0"/>
              <a:t>@days = </a:t>
            </a:r>
            <a:r>
              <a:rPr lang="en-IN" sz="2400" dirty="0" err="1"/>
              <a:t>qw</a:t>
            </a:r>
            <a:r>
              <a:rPr lang="en-IN" sz="2400" dirty="0"/>
              <a:t>/Mon Tue Wed Thu Fri Sat Sun/;</a:t>
            </a:r>
          </a:p>
          <a:p>
            <a:pPr marL="457200" indent="-457200">
              <a:buFont typeface="+mj-lt"/>
              <a:buAutoNum type="arabicPeriod"/>
            </a:pPr>
            <a:r>
              <a:rPr lang="en-IN" sz="2400" dirty="0"/>
              <a:t>@days = </a:t>
            </a:r>
            <a:r>
              <a:rPr lang="en-IN" sz="2400" dirty="0" err="1"/>
              <a:t>qw</a:t>
            </a:r>
            <a:r>
              <a:rPr lang="en-IN" sz="2400" dirty="0"/>
              <a:t>(Mon Tue Wed Thu Fri Sat Sun);</a:t>
            </a:r>
          </a:p>
          <a:p>
            <a:pPr marL="457200" indent="-457200">
              <a:buFont typeface="+mj-lt"/>
              <a:buAutoNum type="arabicPeriod"/>
            </a:pPr>
            <a:r>
              <a:rPr lang="en-IN" sz="2400" dirty="0"/>
              <a:t>@days = </a:t>
            </a:r>
            <a:r>
              <a:rPr lang="en-IN" sz="2400" dirty="0" err="1"/>
              <a:t>qw"Mon</a:t>
            </a:r>
            <a:r>
              <a:rPr lang="en-IN" sz="2400" dirty="0"/>
              <a:t> Tue Wed Thu Fri Sat Sun";</a:t>
            </a:r>
          </a:p>
          <a:p>
            <a:pPr marL="457200" indent="-457200">
              <a:buFont typeface="+mj-lt"/>
              <a:buAutoNum type="arabicPeriod"/>
            </a:pPr>
            <a:r>
              <a:rPr lang="en-IN" sz="2400" dirty="0"/>
              <a:t> @days = </a:t>
            </a:r>
            <a:r>
              <a:rPr lang="en-IN" sz="2400" dirty="0" err="1"/>
              <a:t>qw'Mon</a:t>
            </a:r>
            <a:r>
              <a:rPr lang="en-IN" sz="2400" dirty="0"/>
              <a:t> Tue Wed Thu Fri Sat Sun';</a:t>
            </a:r>
            <a:endParaRPr lang="en-US" sz="2400" dirty="0"/>
          </a:p>
          <a:p>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10895384" cy="5983311"/>
          </a:xfrm>
        </p:spPr>
        <p:txBody>
          <a:bodyPr>
            <a:normAutofit/>
          </a:bodyPr>
          <a:lstStyle/>
          <a:p>
            <a:r>
              <a:rPr lang="en-IN" sz="2400" b="1" dirty="0"/>
              <a:t>Accessing Array Elements: </a:t>
            </a:r>
            <a:r>
              <a:rPr lang="en-IN" sz="2400" dirty="0"/>
              <a:t>For accessing the elements of an array we must prefix </a:t>
            </a:r>
            <a:r>
              <a:rPr lang="en-IN" sz="2400" b="1" dirty="0"/>
              <a:t>“$”</a:t>
            </a:r>
            <a:r>
              <a:rPr lang="en-IN" sz="2400" dirty="0"/>
              <a:t> sign before the array variable name followed by the index in square brackets.</a:t>
            </a:r>
          </a:p>
          <a:p>
            <a:r>
              <a:rPr lang="en-IN" sz="2400" b="1" dirty="0"/>
              <a:t>Note: </a:t>
            </a:r>
            <a:r>
              <a:rPr lang="en-IN" sz="2400" dirty="0"/>
              <a:t>Array indices always start from zero. We can also give a </a:t>
            </a:r>
            <a:r>
              <a:rPr lang="en-IN" sz="2400" i="1" dirty="0"/>
              <a:t>negative index</a:t>
            </a:r>
            <a:r>
              <a:rPr lang="en-IN" sz="2400" dirty="0"/>
              <a:t>. But giving negative index will result in selecting the array elements from ending not from the beginning.</a:t>
            </a:r>
          </a:p>
          <a:p>
            <a:endParaRPr lang="en-IN" sz="2400" dirty="0"/>
          </a:p>
          <a:p>
            <a:r>
              <a:rPr lang="en-IN" sz="2400" dirty="0"/>
              <a:t>Example:   @days = </a:t>
            </a:r>
            <a:r>
              <a:rPr lang="en-IN" sz="2400" dirty="0" err="1"/>
              <a:t>qw</a:t>
            </a:r>
            <a:r>
              <a:rPr lang="en-IN" sz="2400" dirty="0"/>
              <a:t>{Mon Tue Wed Thu Fri Sat Sun};</a:t>
            </a:r>
          </a:p>
          <a:p>
            <a:pPr marL="457200" indent="-457200">
              <a:buFont typeface="+mj-lt"/>
              <a:buAutoNum type="arabicParenR"/>
            </a:pPr>
            <a:r>
              <a:rPr lang="en-US" sz="2400" dirty="0"/>
              <a:t> print "$days[0]\n";     #Mon</a:t>
            </a:r>
          </a:p>
          <a:p>
            <a:pPr marL="457200" indent="-457200">
              <a:buFont typeface="+mj-lt"/>
              <a:buAutoNum type="arabicParenR"/>
            </a:pPr>
            <a:r>
              <a:rPr lang="en-US" sz="2400" dirty="0"/>
              <a:t>print "$days[6]\n";      #Sun</a:t>
            </a:r>
          </a:p>
          <a:p>
            <a:pPr marL="457200" indent="-457200">
              <a:buFont typeface="+mj-lt"/>
              <a:buAutoNum type="arabicParenR"/>
            </a:pPr>
            <a:r>
              <a:rPr lang="en-US" sz="2400" dirty="0"/>
              <a:t>print "$days[-1]\n";     #Sun</a:t>
            </a:r>
          </a:p>
          <a:p>
            <a:pPr marL="457200" indent="-457200">
              <a:buFont typeface="+mj-lt"/>
              <a:buAutoNum type="arabicParenR"/>
            </a:pPr>
            <a:r>
              <a:rPr lang="en-US" sz="2400" dirty="0"/>
              <a:t>print "$days[-7]\n";     #Mon</a:t>
            </a:r>
          </a:p>
          <a:p>
            <a:pPr marL="457200" indent="-457200">
              <a:buFont typeface="+mj-lt"/>
              <a:buAutoNum type="arabicParenR"/>
            </a:pPr>
            <a:r>
              <a:rPr lang="en-US" sz="2400" dirty="0"/>
              <a:t>print "$days[7]\n";      </a:t>
            </a:r>
          </a:p>
          <a:p>
            <a:pPr marL="457200" indent="-457200">
              <a:buNone/>
            </a:pPr>
            <a:r>
              <a:rPr lang="en-US" sz="2400" dirty="0"/>
              <a:t># if we provide index out of range it is not going to print anything.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875853"/>
            <a:ext cx="9793088" cy="5289451"/>
          </a:xfrm>
        </p:spPr>
        <p:txBody>
          <a:bodyPr>
            <a:normAutofit/>
          </a:bodyPr>
          <a:lstStyle/>
          <a:p>
            <a:r>
              <a:rPr lang="en-IN" sz="2400" dirty="0"/>
              <a:t> </a:t>
            </a:r>
            <a:r>
              <a:rPr lang="en-IN" sz="2400" b="1" dirty="0"/>
              <a:t>Sequential Number Arrays: </a:t>
            </a:r>
            <a:r>
              <a:rPr lang="en-IN" sz="2400" dirty="0"/>
              <a:t>Perl also provides a shortcut to make a sequential array of numbers or letters using range operator(..).</a:t>
            </a:r>
          </a:p>
          <a:p>
            <a:r>
              <a:rPr lang="en-IN" sz="2400" dirty="0"/>
              <a:t>Example:</a:t>
            </a:r>
          </a:p>
          <a:p>
            <a:pPr marL="514350" indent="-514350">
              <a:buFont typeface="+mj-lt"/>
              <a:buAutoNum type="arabicParenR"/>
            </a:pPr>
            <a:r>
              <a:rPr lang="en-US" sz="2400" dirty="0"/>
              <a:t>@var_10 = (-10..10);</a:t>
            </a:r>
          </a:p>
          <a:p>
            <a:pPr marL="514350" indent="-514350">
              <a:buFont typeface="+mj-lt"/>
              <a:buAutoNum type="arabicParenR"/>
            </a:pPr>
            <a:r>
              <a:rPr lang="en-US" sz="2400" dirty="0"/>
              <a:t>@var_abc = (</a:t>
            </a:r>
            <a:r>
              <a:rPr lang="en-US" sz="2400" dirty="0" err="1"/>
              <a:t>a..z</a:t>
            </a:r>
            <a:r>
              <a:rPr lang="en-US" sz="2400" dirty="0"/>
              <a:t>);</a:t>
            </a:r>
          </a:p>
          <a:p>
            <a:pPr marL="514350" indent="-514350">
              <a:buFont typeface="+mj-lt"/>
              <a:buAutoNum type="arabicParenR"/>
            </a:pPr>
            <a:r>
              <a:rPr lang="en-US" sz="2400" dirty="0"/>
              <a:t>print "@var_10\n";   # -10 -9 -8 -7 ………6 7 8 9 10   </a:t>
            </a:r>
          </a:p>
          <a:p>
            <a:pPr marL="514350" indent="-514350">
              <a:buFont typeface="+mj-lt"/>
              <a:buAutoNum type="arabicParenR"/>
            </a:pPr>
            <a:r>
              <a:rPr lang="en-US" sz="2400" dirty="0"/>
              <a:t>print "@</a:t>
            </a:r>
            <a:r>
              <a:rPr lang="en-US" sz="2400" dirty="0" err="1"/>
              <a:t>var_abc</a:t>
            </a:r>
            <a:r>
              <a:rPr lang="en-US" sz="2400" dirty="0"/>
              <a:t>\n";  # a b c d e ………..w x y z</a:t>
            </a:r>
          </a:p>
          <a:p>
            <a:r>
              <a:rPr lang="en-US" sz="2400" b="1" dirty="0"/>
              <a:t>Note</a:t>
            </a:r>
            <a:r>
              <a:rPr lang="en-US" sz="2400" dirty="0"/>
              <a:t>: The left operand should  not be greater than the right operand.</a:t>
            </a:r>
          </a:p>
          <a:p>
            <a:pPr>
              <a:buNone/>
            </a:pPr>
            <a:r>
              <a:rPr lang="en-US" sz="2400" dirty="0"/>
              <a:t>     Ex: @var_20 = (10..1); # no output</a:t>
            </a:r>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285728"/>
            <a:ext cx="9649072" cy="6429420"/>
          </a:xfrm>
        </p:spPr>
        <p:txBody>
          <a:bodyPr>
            <a:normAutofit fontScale="70000" lnSpcReduction="20000"/>
          </a:bodyPr>
          <a:lstStyle/>
          <a:p>
            <a:pPr fontAlgn="base"/>
            <a:r>
              <a:rPr lang="en-IN" b="1" dirty="0"/>
              <a:t>Size of an Array:</a:t>
            </a:r>
            <a:r>
              <a:rPr lang="en-IN" dirty="0"/>
              <a:t> An array can be evaluated in scalar context using </a:t>
            </a:r>
            <a:r>
              <a:rPr lang="en-IN" i="1" dirty="0"/>
              <a:t>two </a:t>
            </a:r>
            <a:r>
              <a:rPr lang="en-IN" dirty="0"/>
              <a:t>ways:</a:t>
            </a:r>
            <a:endParaRPr lang="en-US" dirty="0"/>
          </a:p>
          <a:p>
            <a:pPr lvl="0" fontAlgn="base">
              <a:buNone/>
            </a:pPr>
            <a:r>
              <a:rPr lang="en-IN" b="1" dirty="0"/>
              <a:t>1) Implicit Scalar Context</a:t>
            </a:r>
            <a:endParaRPr lang="en-US" dirty="0"/>
          </a:p>
          <a:p>
            <a:pPr fontAlgn="base">
              <a:buNone/>
            </a:pPr>
            <a:r>
              <a:rPr lang="en-IN" dirty="0"/>
              <a:t>    $size = @num;</a:t>
            </a:r>
          </a:p>
          <a:p>
            <a:pPr fontAlgn="base">
              <a:buNone/>
            </a:pPr>
            <a:r>
              <a:rPr lang="en-IN" dirty="0"/>
              <a:t>Example:</a:t>
            </a:r>
          </a:p>
          <a:p>
            <a:pPr fontAlgn="base">
              <a:buNone/>
            </a:pPr>
            <a:r>
              <a:rPr lang="en-US" dirty="0"/>
              <a:t>@num = (1,2,3);</a:t>
            </a:r>
          </a:p>
          <a:p>
            <a:pPr fontAlgn="base">
              <a:buNone/>
            </a:pPr>
            <a:r>
              <a:rPr lang="en-US" dirty="0"/>
              <a:t>$num[50] = 4;</a:t>
            </a:r>
          </a:p>
          <a:p>
            <a:pPr fontAlgn="base">
              <a:buNone/>
            </a:pPr>
            <a:r>
              <a:rPr lang="en-US" dirty="0"/>
              <a:t>$size = @num;  # size of the array = 51.</a:t>
            </a:r>
          </a:p>
          <a:p>
            <a:pPr lvl="0" fontAlgn="base">
              <a:buNone/>
            </a:pPr>
            <a:r>
              <a:rPr lang="en-IN" b="1" dirty="0"/>
              <a:t>2) Explicit scalar context using keyword scalar</a:t>
            </a:r>
            <a:endParaRPr lang="en-US" dirty="0"/>
          </a:p>
          <a:p>
            <a:pPr fontAlgn="base">
              <a:buNone/>
            </a:pPr>
            <a:r>
              <a:rPr lang="en-IN" dirty="0"/>
              <a:t>     $size = scalar @num;</a:t>
            </a:r>
          </a:p>
          <a:p>
            <a:pPr fontAlgn="base">
              <a:buNone/>
            </a:pPr>
            <a:r>
              <a:rPr lang="en-IN" dirty="0"/>
              <a:t>Example:</a:t>
            </a:r>
          </a:p>
          <a:p>
            <a:pPr fontAlgn="base">
              <a:buNone/>
            </a:pPr>
            <a:r>
              <a:rPr lang="en-US" dirty="0"/>
              <a:t>@num = (1,2,3);</a:t>
            </a:r>
          </a:p>
          <a:p>
            <a:pPr fontAlgn="base">
              <a:buNone/>
            </a:pPr>
            <a:r>
              <a:rPr lang="en-US" dirty="0"/>
              <a:t>$size=scalar(@num);</a:t>
            </a:r>
          </a:p>
          <a:p>
            <a:pPr fontAlgn="base">
              <a:buNone/>
            </a:pPr>
            <a:r>
              <a:rPr lang="en-US" dirty="0"/>
              <a:t>print "Size: ", $size ,"\n";</a:t>
            </a:r>
          </a:p>
          <a:p>
            <a:pPr fontAlgn="base">
              <a:buNone/>
            </a:pPr>
            <a:endParaRPr lang="en-US" dirty="0"/>
          </a:p>
          <a:p>
            <a:r>
              <a:rPr lang="en-IN" dirty="0"/>
              <a:t>We can get the maximum index of array by using </a:t>
            </a:r>
            <a:r>
              <a:rPr lang="en-IN" b="1" dirty="0"/>
              <a:t>$#</a:t>
            </a:r>
            <a:r>
              <a:rPr lang="en-IN" b="1" dirty="0" err="1"/>
              <a:t>array_name</a:t>
            </a:r>
            <a:r>
              <a:rPr lang="en-IN" dirty="0"/>
              <a:t>. </a:t>
            </a:r>
          </a:p>
          <a:p>
            <a:pPr>
              <a:buNone/>
            </a:pPr>
            <a:r>
              <a:rPr lang="en-IN" dirty="0"/>
              <a:t>Example:</a:t>
            </a:r>
            <a:endParaRPr lang="en-US" dirty="0"/>
          </a:p>
          <a:p>
            <a:pPr>
              <a:buNone/>
            </a:pPr>
            <a:r>
              <a:rPr lang="en-US" dirty="0"/>
              <a:t>$</a:t>
            </a:r>
            <a:r>
              <a:rPr lang="en-US" dirty="0" err="1"/>
              <a:t>max_index</a:t>
            </a:r>
            <a:r>
              <a:rPr lang="en-US" dirty="0"/>
              <a:t> = $#num;</a:t>
            </a:r>
          </a:p>
          <a:p>
            <a:pPr>
              <a:buNone/>
            </a:pPr>
            <a:r>
              <a:rPr lang="en-US" dirty="0"/>
              <a:t>print "Max Index: $</a:t>
            </a:r>
            <a:r>
              <a:rPr lang="en-US" dirty="0" err="1"/>
              <a:t>max_index</a:t>
            </a:r>
            <a:r>
              <a:rPr lang="en-US" dirty="0"/>
              <a:t>\n";  #Max Index = 50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214290"/>
            <a:ext cx="9649072" cy="6643710"/>
          </a:xfrm>
        </p:spPr>
        <p:txBody>
          <a:bodyPr>
            <a:normAutofit fontScale="92500" lnSpcReduction="20000"/>
          </a:bodyPr>
          <a:lstStyle/>
          <a:p>
            <a:pPr fontAlgn="base"/>
            <a:r>
              <a:rPr lang="en-IN" b="1" dirty="0"/>
              <a:t>Slicing of an Array:</a:t>
            </a:r>
            <a:r>
              <a:rPr lang="en-US" b="1" dirty="0"/>
              <a:t> </a:t>
            </a:r>
            <a:r>
              <a:rPr lang="en-IN" dirty="0"/>
              <a:t>Array slicing is accessing a multiple number of elements from the array.</a:t>
            </a:r>
          </a:p>
          <a:p>
            <a:pPr fontAlgn="base"/>
            <a:r>
              <a:rPr lang="en-IN" dirty="0"/>
              <a:t> This can be done in two ways:</a:t>
            </a:r>
            <a:endParaRPr lang="en-US" dirty="0"/>
          </a:p>
          <a:p>
            <a:pPr marL="514350" lvl="0" indent="-514350" fontAlgn="base">
              <a:buAutoNum type="arabicParenR"/>
            </a:pPr>
            <a:r>
              <a:rPr lang="en-IN" dirty="0"/>
              <a:t>Passing multiple index values</a:t>
            </a:r>
          </a:p>
          <a:p>
            <a:pPr marL="514350" lvl="0" indent="-514350" fontAlgn="base">
              <a:buNone/>
            </a:pPr>
            <a:r>
              <a:rPr lang="en-IN" dirty="0"/>
              <a:t>Example:</a:t>
            </a:r>
          </a:p>
          <a:p>
            <a:pPr marL="514350" lvl="0" indent="-514350" fontAlgn="base">
              <a:buNone/>
            </a:pPr>
            <a:r>
              <a:rPr lang="nn-NO" dirty="0"/>
              <a:t>@days = qw/Mon Tue Wed Thu Fri Sat Sun/;</a:t>
            </a:r>
          </a:p>
          <a:p>
            <a:pPr lvl="0" fontAlgn="base">
              <a:buNone/>
            </a:pPr>
            <a:r>
              <a:rPr lang="nn-NO" dirty="0"/>
              <a:t>@holidays = @days[5,6];</a:t>
            </a:r>
          </a:p>
          <a:p>
            <a:pPr marL="514350" lvl="0" indent="-514350" fontAlgn="base">
              <a:buAutoNum type="arabicParenR"/>
            </a:pPr>
            <a:endParaRPr lang="en-US" dirty="0"/>
          </a:p>
          <a:p>
            <a:pPr lvl="0" fontAlgn="base">
              <a:buNone/>
            </a:pPr>
            <a:r>
              <a:rPr lang="en-IN" dirty="0"/>
              <a:t>2) Using range operator</a:t>
            </a:r>
          </a:p>
          <a:p>
            <a:pPr lvl="0" fontAlgn="base">
              <a:buNone/>
            </a:pPr>
            <a:r>
              <a:rPr lang="en-IN" dirty="0"/>
              <a:t>Example:</a:t>
            </a:r>
          </a:p>
          <a:p>
            <a:pPr fontAlgn="base">
              <a:buNone/>
            </a:pPr>
            <a:r>
              <a:rPr lang="nn-NO" dirty="0"/>
              <a:t>@days = qw/Mon Tue Wed Thu Fri Sat Sun/;</a:t>
            </a:r>
          </a:p>
          <a:p>
            <a:pPr lvl="0" fontAlgn="base">
              <a:buNone/>
            </a:pPr>
            <a:r>
              <a:rPr lang="nn-NO" dirty="0"/>
              <a:t>@workdays = @days[0..4];</a:t>
            </a:r>
          </a:p>
          <a:p>
            <a:pPr lvl="0" fontAlgn="base">
              <a:buNone/>
            </a:pPr>
            <a:r>
              <a:rPr lang="nn-NO" dirty="0"/>
              <a:t>print "@workdays\n";</a:t>
            </a:r>
          </a:p>
          <a:p>
            <a:pPr lvl="0" fontAlgn="base">
              <a:buNone/>
            </a:pPr>
            <a:endParaRPr lang="nn-NO" dirty="0"/>
          </a:p>
          <a:p>
            <a:pPr fontAlgn="base"/>
            <a:r>
              <a:rPr lang="nn-NO" dirty="0"/>
              <a:t>We can copy all the elements from one array to another array.</a:t>
            </a:r>
          </a:p>
          <a:p>
            <a:pPr fontAlgn="base">
              <a:buNone/>
            </a:pPr>
            <a:r>
              <a:rPr lang="nn-NO" dirty="0"/>
              <a:t>Ex: @all_days=@days;</a:t>
            </a: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98516"/>
          </a:xfrm>
        </p:spPr>
        <p:txBody>
          <a:bodyPr>
            <a:normAutofit fontScale="77500" lnSpcReduction="20000"/>
          </a:bodyPr>
          <a:lstStyle/>
          <a:p>
            <a:pPr>
              <a:buNone/>
            </a:pPr>
            <a:r>
              <a:rPr lang="en-US" sz="3300" b="1" dirty="0"/>
              <a:t>Adding and Removing elements in an array:</a:t>
            </a:r>
            <a:endParaRPr lang="en-IN" sz="3300" b="1" dirty="0"/>
          </a:p>
          <a:p>
            <a:r>
              <a:rPr lang="en-IN" sz="3300" dirty="0"/>
              <a:t>Perl provides various inbuilt functions to add and remove the elements in an array. </a:t>
            </a:r>
          </a:p>
          <a:p>
            <a:pPr>
              <a:buNone/>
            </a:pPr>
            <a:r>
              <a:rPr lang="en-IN" sz="3300" dirty="0"/>
              <a:t>    1. push        2. pop        3. shift       4.unshift</a:t>
            </a:r>
          </a:p>
          <a:p>
            <a:pPr fontAlgn="base">
              <a:buNone/>
            </a:pPr>
            <a:r>
              <a:rPr lang="en-IN" sz="3300" b="1" dirty="0"/>
              <a:t>1.push function:</a:t>
            </a:r>
            <a:r>
              <a:rPr lang="en-IN" sz="3300" dirty="0"/>
              <a:t>  </a:t>
            </a:r>
            <a:br>
              <a:rPr lang="en-IN" sz="3300" dirty="0"/>
            </a:br>
            <a:r>
              <a:rPr lang="en-IN" sz="3300" dirty="0"/>
              <a:t>This function inserts the values given in the list at an end of an array. Multiple values can be inserted separated by comma. This function increases the size of an array. It returns number of elements in new array. </a:t>
            </a:r>
            <a:br>
              <a:rPr lang="en-IN" sz="3300" dirty="0"/>
            </a:br>
            <a:r>
              <a:rPr lang="en-IN" sz="3300" dirty="0"/>
              <a:t> </a:t>
            </a:r>
            <a:r>
              <a:rPr lang="en-IN" sz="3300" b="1" i="1" dirty="0"/>
              <a:t>Syntax:</a:t>
            </a:r>
            <a:r>
              <a:rPr lang="en-IN" sz="3300" i="1" dirty="0"/>
              <a:t> push(</a:t>
            </a:r>
            <a:r>
              <a:rPr lang="en-IN" sz="3300" i="1" dirty="0" err="1"/>
              <a:t>Array_name</a:t>
            </a:r>
            <a:r>
              <a:rPr lang="en-IN" sz="3300" i="1" dirty="0"/>
              <a:t>, list)</a:t>
            </a:r>
          </a:p>
          <a:p>
            <a:pPr fontAlgn="base">
              <a:buNone/>
            </a:pPr>
            <a:r>
              <a:rPr lang="en-IN" sz="3300" i="1" dirty="0"/>
              <a:t>Ex:</a:t>
            </a:r>
            <a:endParaRPr lang="en-US" dirty="0"/>
          </a:p>
          <a:p>
            <a:pPr fontAlgn="base">
              <a:buNone/>
            </a:pPr>
            <a:r>
              <a:rPr lang="en-US" dirty="0"/>
              <a:t>@fruits = ("APPLE","BANANA","CARROT");</a:t>
            </a:r>
          </a:p>
          <a:p>
            <a:pPr fontAlgn="base">
              <a:buNone/>
            </a:pPr>
            <a:r>
              <a:rPr lang="en-US" dirty="0"/>
              <a:t>print "1. \@fruits = @fruits\n";    # @fruits = APPLE BANANA CARROT</a:t>
            </a:r>
          </a:p>
          <a:p>
            <a:pPr fontAlgn="base">
              <a:buNone/>
            </a:pPr>
            <a:r>
              <a:rPr lang="en-US" dirty="0"/>
              <a:t># add elements at the end of the array</a:t>
            </a:r>
          </a:p>
          <a:p>
            <a:pPr fontAlgn="base">
              <a:buNone/>
            </a:pPr>
            <a:r>
              <a:rPr lang="en-US" dirty="0"/>
              <a:t>push(@fruits, "mango","pine_apple","</a:t>
            </a:r>
            <a:r>
              <a:rPr lang="en-US" dirty="0" err="1"/>
              <a:t>custord_apple</a:t>
            </a:r>
            <a:r>
              <a:rPr lang="en-US" dirty="0"/>
              <a:t>",(5..10));</a:t>
            </a:r>
          </a:p>
          <a:p>
            <a:pPr fontAlgn="base">
              <a:buNone/>
            </a:pPr>
            <a:r>
              <a:rPr lang="en-US" dirty="0"/>
              <a:t>print "2. \@fruits = @fruits\n"; </a:t>
            </a:r>
          </a:p>
          <a:p>
            <a:pPr fontAlgn="base">
              <a:buNone/>
            </a:pPr>
            <a:r>
              <a:rPr lang="en-US" dirty="0"/>
              <a:t># @fruits = APPLE BANANA CARROT mango </a:t>
            </a:r>
            <a:r>
              <a:rPr lang="en-US" dirty="0" err="1"/>
              <a:t>pine_apple</a:t>
            </a:r>
            <a:r>
              <a:rPr lang="en-US" dirty="0"/>
              <a:t> </a:t>
            </a:r>
            <a:r>
              <a:rPr lang="en-US" dirty="0" err="1"/>
              <a:t>custord_apple</a:t>
            </a:r>
            <a:r>
              <a:rPr lang="en-US" dirty="0"/>
              <a:t> 5 6 7 8 9 10</a:t>
            </a:r>
          </a:p>
          <a:p>
            <a:pPr fontAlgn="base">
              <a:buNone/>
            </a:pPr>
            <a:r>
              <a:rPr lang="en-US" dirty="0"/>
              <a:t>$size=@fruits;</a:t>
            </a:r>
          </a:p>
          <a:p>
            <a:pPr fontAlgn="base">
              <a:buNone/>
            </a:pPr>
            <a:r>
              <a:rPr lang="en-US" dirty="0"/>
              <a:t>print "size is: $size\n";		#size is: 12</a:t>
            </a:r>
          </a:p>
          <a:p>
            <a:pPr fontAlgn="base">
              <a:buNone/>
            </a:pP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6E3E6-AD96-4F6B-A1B3-DC177422D3F1}"/>
              </a:ext>
            </a:extLst>
          </p:cNvPr>
          <p:cNvSpPr>
            <a:spLocks noGrp="1"/>
          </p:cNvSpPr>
          <p:nvPr>
            <p:ph type="title"/>
          </p:nvPr>
        </p:nvSpPr>
        <p:spPr/>
        <p:txBody>
          <a:bodyPr/>
          <a:lstStyle/>
          <a:p>
            <a:pPr algn="ctr"/>
            <a:r>
              <a:rPr lang="en-US" b="1"/>
              <a:t>Evolution of PERL</a:t>
            </a:r>
            <a:endParaRPr lang="en-IN" b="1"/>
          </a:p>
        </p:txBody>
      </p:sp>
      <p:sp>
        <p:nvSpPr>
          <p:cNvPr id="3" name="Content Placeholder 2">
            <a:extLst>
              <a:ext uri="{FF2B5EF4-FFF2-40B4-BE49-F238E27FC236}">
                <a16:creationId xmlns:a16="http://schemas.microsoft.com/office/drawing/2014/main" xmlns="" id="{CE6560FB-331D-4F80-890F-5EA7D3425879}"/>
              </a:ext>
            </a:extLst>
          </p:cNvPr>
          <p:cNvSpPr>
            <a:spLocks noGrp="1"/>
          </p:cNvSpPr>
          <p:nvPr>
            <p:ph idx="1"/>
          </p:nvPr>
        </p:nvSpPr>
        <p:spPr/>
        <p:txBody>
          <a:bodyPr>
            <a:normAutofit fontScale="85000" lnSpcReduction="20000"/>
          </a:bodyPr>
          <a:lstStyle/>
          <a:p>
            <a:r>
              <a:rPr lang="en-US"/>
              <a:t>Perl was introduced in 1987 by Larry wall</a:t>
            </a:r>
          </a:p>
          <a:p>
            <a:r>
              <a:rPr lang="en-US"/>
              <a:t>The reason for its creation was that Larry Wall was not satisfied with the functionalities of sed, c, awk and etc.,</a:t>
            </a:r>
          </a:p>
          <a:p>
            <a:r>
              <a:rPr lang="en-US"/>
              <a:t>Then he looked for  a language that will combine all of their best features and he came up with new language pearl.</a:t>
            </a:r>
          </a:p>
          <a:p>
            <a:r>
              <a:rPr lang="en-US"/>
              <a:t>Then he discovered that there was already an existing language with the name PEARL.</a:t>
            </a:r>
          </a:p>
          <a:p>
            <a:r>
              <a:rPr lang="en-US"/>
              <a:t>Then he renamed with PERL and releases first version 1.0 in Dec 18 1987.</a:t>
            </a:r>
          </a:p>
          <a:p>
            <a:r>
              <a:rPr lang="en-US"/>
              <a:t>At the beginning level, Perl was developed only for the system management and text handling but in later versions, Perl got the ability to handle regular expressions, and network sockets etc.</a:t>
            </a:r>
          </a:p>
          <a:p>
            <a:r>
              <a:rPr lang="en-US"/>
              <a:t>In present Perl is popular for its ability to handling the Regex (Regular Expressions) and the latest version is 5.32.</a:t>
            </a:r>
            <a:r>
              <a:rPr lang="en-IN"/>
              <a:t>                          </a:t>
            </a:r>
          </a:p>
        </p:txBody>
      </p:sp>
    </p:spTree>
    <p:extLst>
      <p:ext uri="{BB962C8B-B14F-4D97-AF65-F5344CB8AC3E}">
        <p14:creationId xmlns:p14="http://schemas.microsoft.com/office/powerpoint/2010/main" xmlns="" val="1489440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6" y="332656"/>
            <a:ext cx="10513168" cy="6715148"/>
          </a:xfrm>
        </p:spPr>
        <p:txBody>
          <a:bodyPr>
            <a:normAutofit fontScale="92500" lnSpcReduction="20000"/>
          </a:bodyPr>
          <a:lstStyle/>
          <a:p>
            <a:pPr fontAlgn="base">
              <a:buNone/>
            </a:pPr>
            <a:r>
              <a:rPr lang="en-IN" sz="2600" b="1" dirty="0"/>
              <a:t>2.Pop function:</a:t>
            </a:r>
            <a:r>
              <a:rPr lang="en-IN" sz="2600" dirty="0"/>
              <a:t/>
            </a:r>
            <a:br>
              <a:rPr lang="en-IN" sz="2600" dirty="0"/>
            </a:br>
            <a:r>
              <a:rPr lang="en-IN" sz="2600" dirty="0"/>
              <a:t>This function is used to remove the last element of the array. After executing the pop function, size of the array is decremented by one element. This function returns </a:t>
            </a:r>
            <a:r>
              <a:rPr lang="en-IN" sz="2600" dirty="0" err="1"/>
              <a:t>undef</a:t>
            </a:r>
            <a:r>
              <a:rPr lang="en-IN" sz="2600" dirty="0"/>
              <a:t> if list is empty otherwise returns the last element of the array.  </a:t>
            </a:r>
            <a:endParaRPr lang="en-US" sz="2600" dirty="0"/>
          </a:p>
          <a:p>
            <a:pPr fontAlgn="base" latinLnBrk="1"/>
            <a:r>
              <a:rPr lang="en-IN" sz="2600" b="1" i="1" dirty="0"/>
              <a:t>Syntax:</a:t>
            </a:r>
            <a:r>
              <a:rPr lang="en-IN" sz="2600" i="1" dirty="0"/>
              <a:t> pop(</a:t>
            </a:r>
            <a:r>
              <a:rPr lang="en-IN" sz="2600" i="1" dirty="0" err="1"/>
              <a:t>Array_name</a:t>
            </a:r>
            <a:r>
              <a:rPr lang="en-IN" sz="2600" i="1" dirty="0"/>
              <a:t>)</a:t>
            </a:r>
            <a:endParaRPr lang="en-US" sz="2600" dirty="0"/>
          </a:p>
          <a:p>
            <a:r>
              <a:rPr lang="en-US" sz="2600" dirty="0"/>
              <a:t>Example:</a:t>
            </a:r>
          </a:p>
          <a:p>
            <a:pPr>
              <a:buNone/>
            </a:pPr>
            <a:r>
              <a:rPr lang="en-US" sz="2600" dirty="0"/>
              <a:t>pop(@fruits);</a:t>
            </a:r>
          </a:p>
          <a:p>
            <a:pPr>
              <a:buNone/>
            </a:pPr>
            <a:r>
              <a:rPr lang="en-US" sz="2600" dirty="0"/>
              <a:t>print "3. \@fruits = @fruits\n";</a:t>
            </a:r>
          </a:p>
          <a:p>
            <a:pPr>
              <a:buNone/>
            </a:pPr>
            <a:r>
              <a:rPr lang="en-US" sz="2600" dirty="0"/>
              <a:t># @fruits = APPLE BANANA CARROT mango </a:t>
            </a:r>
            <a:r>
              <a:rPr lang="en-US" sz="2600" dirty="0" err="1"/>
              <a:t>pine_apple</a:t>
            </a:r>
            <a:r>
              <a:rPr lang="en-US" sz="2600" dirty="0"/>
              <a:t> </a:t>
            </a:r>
            <a:r>
              <a:rPr lang="en-US" sz="2600" dirty="0" err="1"/>
              <a:t>custord_apple</a:t>
            </a:r>
            <a:r>
              <a:rPr lang="en-US" sz="2600" dirty="0"/>
              <a:t> 5 6 7 8 9 </a:t>
            </a:r>
          </a:p>
          <a:p>
            <a:pPr fontAlgn="base">
              <a:buNone/>
            </a:pPr>
            <a:r>
              <a:rPr lang="en-IN" sz="2600" b="1" dirty="0"/>
              <a:t>3.Shift function:</a:t>
            </a:r>
            <a:r>
              <a:rPr lang="en-IN" sz="2600" dirty="0"/>
              <a:t>  </a:t>
            </a:r>
            <a:br>
              <a:rPr lang="en-IN" sz="2600" dirty="0"/>
            </a:br>
            <a:r>
              <a:rPr lang="en-IN" sz="2600" dirty="0"/>
              <a:t>This function returns the first value in an array, removing it and shifting the elements of the array list to the left by one. This function returns </a:t>
            </a:r>
            <a:r>
              <a:rPr lang="en-IN" sz="2600" dirty="0" err="1"/>
              <a:t>undef</a:t>
            </a:r>
            <a:r>
              <a:rPr lang="en-IN" sz="2600" dirty="0"/>
              <a:t> if the array is empty otherwise returns first element of the array.  </a:t>
            </a:r>
            <a:endParaRPr lang="en-US" sz="2600" dirty="0"/>
          </a:p>
          <a:p>
            <a:pPr fontAlgn="base" latinLnBrk="1"/>
            <a:r>
              <a:rPr lang="en-IN" sz="2600" b="1" i="1" dirty="0"/>
              <a:t>Syntax:</a:t>
            </a:r>
            <a:r>
              <a:rPr lang="en-IN" sz="2600" i="1" dirty="0"/>
              <a:t> shift(</a:t>
            </a:r>
            <a:r>
              <a:rPr lang="en-IN" sz="2600" i="1" dirty="0" err="1"/>
              <a:t>Array_name</a:t>
            </a:r>
            <a:r>
              <a:rPr lang="en-IN" sz="2600" i="1" dirty="0"/>
              <a:t>)</a:t>
            </a:r>
          </a:p>
          <a:p>
            <a:pPr fontAlgn="base" latinLnBrk="1"/>
            <a:r>
              <a:rPr lang="en-IN" sz="2600" dirty="0"/>
              <a:t>Example:</a:t>
            </a:r>
          </a:p>
          <a:p>
            <a:pPr fontAlgn="base" latinLnBrk="1">
              <a:buNone/>
            </a:pPr>
            <a:r>
              <a:rPr lang="en-US" sz="2600" dirty="0"/>
              <a:t>shift(@fruits);</a:t>
            </a:r>
          </a:p>
          <a:p>
            <a:pPr fontAlgn="base" latinLnBrk="1">
              <a:buNone/>
            </a:pPr>
            <a:r>
              <a:rPr lang="en-US" sz="2600" dirty="0"/>
              <a:t>print "4. \@fruits = @fruits\n";</a:t>
            </a:r>
          </a:p>
          <a:p>
            <a:pPr>
              <a:buNone/>
            </a:pPr>
            <a:r>
              <a:rPr lang="en-US" sz="2800" dirty="0"/>
              <a:t># @fruits = BANANA CARROT mango </a:t>
            </a:r>
            <a:r>
              <a:rPr lang="en-US" sz="2800" dirty="0" err="1"/>
              <a:t>pine_apple</a:t>
            </a:r>
            <a:r>
              <a:rPr lang="en-US" sz="2800" dirty="0"/>
              <a:t> </a:t>
            </a:r>
            <a:r>
              <a:rPr lang="en-US" sz="2800" dirty="0" err="1"/>
              <a:t>custord_apple</a:t>
            </a:r>
            <a:r>
              <a:rPr lang="en-US" sz="2800" dirty="0"/>
              <a:t> 5 6 7 8 9</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460" y="357142"/>
            <a:ext cx="9721080" cy="6500858"/>
          </a:xfrm>
        </p:spPr>
        <p:txBody>
          <a:bodyPr>
            <a:normAutofit fontScale="70000" lnSpcReduction="20000"/>
          </a:bodyPr>
          <a:lstStyle/>
          <a:p>
            <a:pPr fontAlgn="base">
              <a:buNone/>
            </a:pPr>
            <a:r>
              <a:rPr lang="en-IN" b="1" dirty="0"/>
              <a:t>4.unshift function:</a:t>
            </a:r>
            <a:r>
              <a:rPr lang="en-IN" dirty="0"/>
              <a:t>  </a:t>
            </a:r>
            <a:br>
              <a:rPr lang="en-IN" dirty="0"/>
            </a:br>
            <a:r>
              <a:rPr lang="en-IN" dirty="0"/>
              <a:t>This function places the given list of elements at the beginning of an array. This function returns the number of new elements in an array.  </a:t>
            </a:r>
            <a:endParaRPr lang="en-US" dirty="0"/>
          </a:p>
          <a:p>
            <a:pPr fontAlgn="base" latinLnBrk="1"/>
            <a:r>
              <a:rPr lang="en-IN" b="1" i="1" dirty="0"/>
              <a:t>Syntax:</a:t>
            </a:r>
            <a:r>
              <a:rPr lang="en-IN" i="1" dirty="0"/>
              <a:t> unshift(</a:t>
            </a:r>
            <a:r>
              <a:rPr lang="en-IN" i="1" dirty="0" err="1"/>
              <a:t>Array_name</a:t>
            </a:r>
            <a:r>
              <a:rPr lang="en-IN" i="1" dirty="0"/>
              <a:t>, List)</a:t>
            </a:r>
          </a:p>
          <a:p>
            <a:pPr fontAlgn="base" latinLnBrk="1"/>
            <a:r>
              <a:rPr lang="en-IN" dirty="0"/>
              <a:t>Example:</a:t>
            </a:r>
            <a:endParaRPr lang="en-US" dirty="0"/>
          </a:p>
          <a:p>
            <a:pPr>
              <a:buNone/>
            </a:pPr>
            <a:r>
              <a:rPr lang="en-US" dirty="0"/>
              <a:t>Unshift (@fruits, " orange", "goa");</a:t>
            </a:r>
          </a:p>
          <a:p>
            <a:pPr>
              <a:buNone/>
            </a:pPr>
            <a:r>
              <a:rPr lang="en-US" dirty="0"/>
              <a:t>print "5. \@fruits = @fruits\n";</a:t>
            </a:r>
          </a:p>
          <a:p>
            <a:pPr>
              <a:buNone/>
            </a:pPr>
            <a:r>
              <a:rPr lang="en-US" sz="2800" dirty="0"/>
              <a:t># @fruits = orange goa BANANA CARROT mango </a:t>
            </a:r>
            <a:r>
              <a:rPr lang="en-US" sz="2800" dirty="0" err="1"/>
              <a:t>pine_apple</a:t>
            </a:r>
            <a:r>
              <a:rPr lang="en-US" sz="2800" dirty="0"/>
              <a:t> </a:t>
            </a:r>
            <a:r>
              <a:rPr lang="en-US" sz="2800" dirty="0" err="1"/>
              <a:t>custord_apple</a:t>
            </a:r>
            <a:r>
              <a:rPr lang="en-US" sz="2800" dirty="0"/>
              <a:t> 5 6 7 8 9</a:t>
            </a:r>
            <a:endParaRPr lang="en-US" dirty="0"/>
          </a:p>
          <a:p>
            <a:r>
              <a:rPr lang="en-US" b="1" dirty="0"/>
              <a:t>Splicing:</a:t>
            </a:r>
            <a:r>
              <a:rPr lang="en-US" dirty="0"/>
              <a:t> Replacing elements in an array.</a:t>
            </a:r>
          </a:p>
          <a:p>
            <a:pPr>
              <a:buNone/>
            </a:pPr>
            <a:r>
              <a:rPr lang="en-US" b="1" dirty="0"/>
              <a:t>       Syntax: </a:t>
            </a:r>
            <a:r>
              <a:rPr lang="en-US" dirty="0"/>
              <a:t>splice(@array_name,index,length,list );</a:t>
            </a:r>
          </a:p>
          <a:p>
            <a:pPr>
              <a:buNone/>
            </a:pPr>
            <a:r>
              <a:rPr lang="en-US" b="1" dirty="0"/>
              <a:t>#index </a:t>
            </a:r>
            <a:r>
              <a:rPr lang="en-US" dirty="0"/>
              <a:t> indicates from where the elements are going to replace.</a:t>
            </a:r>
          </a:p>
          <a:p>
            <a:pPr>
              <a:buNone/>
            </a:pPr>
            <a:r>
              <a:rPr lang="en-US" b="1" dirty="0"/>
              <a:t>#length </a:t>
            </a:r>
            <a:r>
              <a:rPr lang="en-US" dirty="0"/>
              <a:t>indicates how many elements are going to replace from the mentioned </a:t>
            </a:r>
            <a:r>
              <a:rPr lang="en-US" b="1" dirty="0"/>
              <a:t>index</a:t>
            </a:r>
            <a:r>
              <a:rPr lang="en-US" dirty="0"/>
              <a:t> with the </a:t>
            </a:r>
            <a:r>
              <a:rPr lang="en-US" b="1" dirty="0"/>
              <a:t>list</a:t>
            </a:r>
            <a:r>
              <a:rPr lang="en-US" dirty="0"/>
              <a:t> of elements mentioned.</a:t>
            </a:r>
          </a:p>
          <a:p>
            <a:pPr>
              <a:buNone/>
            </a:pPr>
            <a:endParaRPr lang="en-US" dirty="0"/>
          </a:p>
          <a:p>
            <a:r>
              <a:rPr lang="en-US" dirty="0"/>
              <a:t>Example:</a:t>
            </a:r>
          </a:p>
          <a:p>
            <a:pPr>
              <a:buNone/>
            </a:pPr>
            <a:r>
              <a:rPr lang="en-US" dirty="0"/>
              <a:t>@nums = (1..20);</a:t>
            </a:r>
          </a:p>
          <a:p>
            <a:pPr>
              <a:buNone/>
            </a:pPr>
            <a:r>
              <a:rPr lang="en-US" dirty="0"/>
              <a:t>print "Before - @nums\n";   # Before - 1 2 3 4 5 6 7 8 9 10 11 12 13 14 15 16 17 18 19 20</a:t>
            </a:r>
          </a:p>
          <a:p>
            <a:pPr>
              <a:buNone/>
            </a:pPr>
            <a:r>
              <a:rPr lang="en-US" dirty="0"/>
              <a:t>splice(@nums, 5, 10, 21..25); </a:t>
            </a:r>
          </a:p>
          <a:p>
            <a:pPr>
              <a:buNone/>
            </a:pPr>
            <a:r>
              <a:rPr lang="en-US" dirty="0"/>
              <a:t>print "After - @nums\n";    #After - 1 2 3 4 5 21 22 23 24 25 16 17 18 19 20</a:t>
            </a:r>
          </a:p>
          <a:p>
            <a:pPr>
              <a:buNone/>
            </a:pPr>
            <a:endParaRPr lang="en-US" dirty="0"/>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214290"/>
            <a:ext cx="9721080" cy="6643710"/>
          </a:xfrm>
        </p:spPr>
        <p:txBody>
          <a:bodyPr>
            <a:normAutofit fontScale="85000" lnSpcReduction="20000"/>
          </a:bodyPr>
          <a:lstStyle/>
          <a:p>
            <a:r>
              <a:rPr lang="en-US" b="1" dirty="0"/>
              <a:t>Split and Join:</a:t>
            </a:r>
          </a:p>
          <a:p>
            <a:pPr marL="0" indent="0">
              <a:buNone/>
            </a:pPr>
            <a:r>
              <a:rPr lang="en-US" b="1" dirty="0"/>
              <a:t>1.Split : </a:t>
            </a:r>
            <a:r>
              <a:rPr lang="en-US" dirty="0"/>
              <a:t>It is used to convert a string into an array according to the delimiter.</a:t>
            </a:r>
          </a:p>
          <a:p>
            <a:pPr marL="0" indent="0">
              <a:buNone/>
            </a:pPr>
            <a:r>
              <a:rPr lang="en-US" dirty="0"/>
              <a:t>	</a:t>
            </a:r>
            <a:r>
              <a:rPr lang="en-US" b="1" dirty="0"/>
              <a:t>Syntax :  </a:t>
            </a:r>
            <a:r>
              <a:rPr lang="en-US" dirty="0"/>
              <a:t>@array_name = split('delimiter',</a:t>
            </a:r>
            <a:r>
              <a:rPr lang="en-US" dirty="0" err="1"/>
              <a:t>string_name</a:t>
            </a:r>
            <a:r>
              <a:rPr lang="en-US" dirty="0"/>
              <a:t>);</a:t>
            </a:r>
            <a:endParaRPr lang="en-US" b="1" dirty="0"/>
          </a:p>
          <a:p>
            <a:pPr>
              <a:buNone/>
            </a:pPr>
            <a:r>
              <a:rPr lang="en-US" dirty="0"/>
              <a:t>Example:</a:t>
            </a:r>
          </a:p>
          <a:p>
            <a:pPr>
              <a:buNone/>
            </a:pPr>
            <a:r>
              <a:rPr lang="en-US" dirty="0"/>
              <a:t>$</a:t>
            </a:r>
            <a:r>
              <a:rPr lang="en-US" dirty="0" err="1"/>
              <a:t>var_string</a:t>
            </a:r>
            <a:r>
              <a:rPr lang="en-US" dirty="0"/>
              <a:t> = "Rain-Drops-On-Roses-And-Whiskers-On-Kittens";</a:t>
            </a:r>
          </a:p>
          <a:p>
            <a:pPr>
              <a:buNone/>
            </a:pPr>
            <a:r>
              <a:rPr lang="en-US" dirty="0"/>
              <a:t>$</a:t>
            </a:r>
            <a:r>
              <a:rPr lang="en-US" dirty="0" err="1"/>
              <a:t>var_names</a:t>
            </a:r>
            <a:r>
              <a:rPr lang="en-US" dirty="0"/>
              <a:t> = "</a:t>
            </a:r>
            <a:r>
              <a:rPr lang="en-US" dirty="0" err="1"/>
              <a:t>Larry,David,Roger,Ken,Michael,Tom</a:t>
            </a:r>
            <a:r>
              <a:rPr lang="en-US" dirty="0"/>
              <a:t>";</a:t>
            </a:r>
          </a:p>
          <a:p>
            <a:pPr>
              <a:buNone/>
            </a:pPr>
            <a:r>
              <a:rPr lang="en-US" dirty="0"/>
              <a:t>@string = split('-', $</a:t>
            </a:r>
            <a:r>
              <a:rPr lang="en-US" dirty="0" err="1"/>
              <a:t>var_string</a:t>
            </a:r>
            <a:r>
              <a:rPr lang="en-US" dirty="0"/>
              <a:t>);</a:t>
            </a:r>
          </a:p>
          <a:p>
            <a:pPr>
              <a:buNone/>
            </a:pPr>
            <a:r>
              <a:rPr lang="en-US" dirty="0"/>
              <a:t>@names  = split(',', $</a:t>
            </a:r>
            <a:r>
              <a:rPr lang="en-US" dirty="0" err="1"/>
              <a:t>var_names</a:t>
            </a:r>
            <a:r>
              <a:rPr lang="en-US" dirty="0"/>
              <a:t>);</a:t>
            </a:r>
          </a:p>
          <a:p>
            <a:pPr>
              <a:buNone/>
            </a:pPr>
            <a:r>
              <a:rPr lang="en-US" dirty="0"/>
              <a:t>print "@string\n";      # Rain Drops On Roses And Whiskers On Kittens</a:t>
            </a:r>
          </a:p>
          <a:p>
            <a:pPr>
              <a:buNone/>
            </a:pPr>
            <a:r>
              <a:rPr lang="en-US" dirty="0"/>
              <a:t>print "@names\n";    #Larry David Roger Ken Michael Tom</a:t>
            </a:r>
          </a:p>
          <a:p>
            <a:pPr>
              <a:buNone/>
            </a:pPr>
            <a:r>
              <a:rPr lang="en-US" b="1" dirty="0"/>
              <a:t>NOTE</a:t>
            </a:r>
            <a:r>
              <a:rPr lang="en-US" dirty="0"/>
              <a:t> : The delimiter can be a character or a word in  a string.</a:t>
            </a:r>
          </a:p>
          <a:p>
            <a:pPr>
              <a:buNone/>
            </a:pPr>
            <a:r>
              <a:rPr lang="en-US" b="1" dirty="0"/>
              <a:t>2. Join : </a:t>
            </a:r>
            <a:r>
              <a:rPr lang="en-US" dirty="0"/>
              <a:t>It is opposite to Split. In this we convert an array into a string.</a:t>
            </a:r>
          </a:p>
          <a:p>
            <a:pPr>
              <a:buNone/>
            </a:pPr>
            <a:r>
              <a:rPr lang="en-US" dirty="0"/>
              <a:t>Example:</a:t>
            </a:r>
          </a:p>
          <a:p>
            <a:pPr>
              <a:buNone/>
            </a:pPr>
            <a:r>
              <a:rPr lang="en-US" dirty="0"/>
              <a:t>$string1 = join( '-', @string );   </a:t>
            </a:r>
          </a:p>
          <a:p>
            <a:pPr>
              <a:buNone/>
            </a:pPr>
            <a:r>
              <a:rPr lang="en-US" dirty="0"/>
              <a:t>$string2 = join( ',', @names );</a:t>
            </a:r>
          </a:p>
          <a:p>
            <a:pPr>
              <a:buNone/>
            </a:pPr>
            <a:r>
              <a:rPr lang="en-US" dirty="0"/>
              <a:t>print "$string1\n";    # Rain-Drops-On-Roses-And-Whiskers-On-Kittens</a:t>
            </a:r>
          </a:p>
          <a:p>
            <a:pPr>
              <a:buNone/>
            </a:pPr>
            <a:r>
              <a:rPr lang="en-US" dirty="0"/>
              <a:t>print "$string2\n";    # </a:t>
            </a:r>
            <a:r>
              <a:rPr lang="en-US" dirty="0" err="1"/>
              <a:t>Larry,David,Roger,Ken,Michael,Tom</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404664"/>
            <a:ext cx="9721080" cy="6310484"/>
          </a:xfrm>
        </p:spPr>
        <p:txBody>
          <a:bodyPr>
            <a:normAutofit fontScale="85000" lnSpcReduction="20000"/>
          </a:bodyPr>
          <a:lstStyle/>
          <a:p>
            <a:r>
              <a:rPr lang="en-US" b="1" dirty="0"/>
              <a:t>Sorting an Array: </a:t>
            </a:r>
            <a:r>
              <a:rPr lang="en-US" dirty="0"/>
              <a:t>The elements are sorted based on ascii values.</a:t>
            </a:r>
            <a:endParaRPr lang="en-US" b="1" dirty="0"/>
          </a:p>
          <a:p>
            <a:r>
              <a:rPr lang="en-US" dirty="0"/>
              <a:t>Example:</a:t>
            </a:r>
          </a:p>
          <a:p>
            <a:pPr>
              <a:buNone/>
            </a:pPr>
            <a:r>
              <a:rPr lang="en-US" dirty="0"/>
              <a:t>@foods = </a:t>
            </a:r>
            <a:r>
              <a:rPr lang="en-US" dirty="0" err="1"/>
              <a:t>qw</a:t>
            </a:r>
            <a:r>
              <a:rPr lang="en-US" dirty="0"/>
              <a:t>(pizza steak chicken Burgers ); # define an array</a:t>
            </a:r>
          </a:p>
          <a:p>
            <a:pPr>
              <a:buNone/>
            </a:pPr>
            <a:r>
              <a:rPr lang="en-US" dirty="0"/>
              <a:t>print "Before: @foods\n";  #Before: pizza steak chicken Burgers</a:t>
            </a:r>
          </a:p>
          <a:p>
            <a:pPr>
              <a:buNone/>
            </a:pPr>
            <a:r>
              <a:rPr lang="en-US" dirty="0"/>
              <a:t>@foods = sort(@foods);      # sort this array </a:t>
            </a:r>
          </a:p>
          <a:p>
            <a:pPr>
              <a:buNone/>
            </a:pPr>
            <a:r>
              <a:rPr lang="en-US" dirty="0"/>
              <a:t>print "After: @foods\n“;      #After: Burgers chicken pizza steak</a:t>
            </a:r>
          </a:p>
          <a:p>
            <a:pPr>
              <a:buNone/>
            </a:pPr>
            <a:endParaRPr lang="en-US" dirty="0"/>
          </a:p>
          <a:p>
            <a:r>
              <a:rPr lang="en-US" b="1" dirty="0"/>
              <a:t>Merging an Array:</a:t>
            </a:r>
            <a:r>
              <a:rPr lang="en-US" dirty="0"/>
              <a:t> It combines two are more arrays into single array.</a:t>
            </a:r>
          </a:p>
          <a:p>
            <a:r>
              <a:rPr lang="en-US" dirty="0"/>
              <a:t>Example:</a:t>
            </a:r>
          </a:p>
          <a:p>
            <a:pPr>
              <a:buNone/>
            </a:pPr>
            <a:r>
              <a:rPr lang="en-US" dirty="0"/>
              <a:t>@numbers = (1,3,(4,5,6));</a:t>
            </a:r>
          </a:p>
          <a:p>
            <a:pPr>
              <a:buNone/>
            </a:pPr>
            <a:r>
              <a:rPr lang="en-US" dirty="0"/>
              <a:t>print "numbers = @numbers\n";  # 1 3 4 5 6</a:t>
            </a:r>
          </a:p>
          <a:p>
            <a:pPr>
              <a:buNone/>
            </a:pPr>
            <a:r>
              <a:rPr lang="en-US" dirty="0"/>
              <a:t>@odd = (1,3,5);</a:t>
            </a:r>
          </a:p>
          <a:p>
            <a:pPr>
              <a:buNone/>
            </a:pPr>
            <a:r>
              <a:rPr lang="en-US" dirty="0"/>
              <a:t>@even = (2, 4, 6); </a:t>
            </a:r>
          </a:p>
          <a:p>
            <a:pPr>
              <a:buNone/>
            </a:pPr>
            <a:r>
              <a:rPr lang="en-US" dirty="0"/>
              <a:t>$</a:t>
            </a:r>
            <a:r>
              <a:rPr lang="en-US" dirty="0" err="1"/>
              <a:t>arr</a:t>
            </a:r>
            <a:r>
              <a:rPr lang="en-US" dirty="0"/>
              <a:t> = (7,8,9)[2];</a:t>
            </a:r>
          </a:p>
          <a:p>
            <a:pPr>
              <a:buNone/>
            </a:pPr>
            <a:r>
              <a:rPr lang="en-US" dirty="0"/>
              <a:t>@numbers = (@odd, @even, $</a:t>
            </a:r>
            <a:r>
              <a:rPr lang="en-US" dirty="0" err="1"/>
              <a:t>arr</a:t>
            </a:r>
            <a:r>
              <a:rPr lang="en-US" dirty="0"/>
              <a:t>); </a:t>
            </a:r>
          </a:p>
          <a:p>
            <a:pPr>
              <a:buNone/>
            </a:pPr>
            <a:r>
              <a:rPr lang="en-US" dirty="0"/>
              <a:t>print "numbers = @numbers\n";  # 1 3 5 2 4 6 9</a:t>
            </a:r>
          </a:p>
          <a:p>
            <a:pPr>
              <a:buNone/>
            </a:pPr>
            <a:endParaRPr lang="en-US" dirty="0"/>
          </a:p>
          <a:p>
            <a:pPr>
              <a:buNone/>
            </a:pPr>
            <a:endParaRPr lang="en-US"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460" y="96846"/>
            <a:ext cx="9721080" cy="868346"/>
          </a:xfrm>
        </p:spPr>
        <p:txBody>
          <a:bodyPr/>
          <a:lstStyle/>
          <a:p>
            <a:pPr algn="ctr"/>
            <a:r>
              <a:rPr lang="en-US" b="1" dirty="0"/>
              <a:t>Hashes</a:t>
            </a:r>
          </a:p>
        </p:txBody>
      </p:sp>
      <p:sp>
        <p:nvSpPr>
          <p:cNvPr id="3" name="Content Placeholder 2"/>
          <p:cNvSpPr>
            <a:spLocks noGrp="1"/>
          </p:cNvSpPr>
          <p:nvPr>
            <p:ph idx="1"/>
          </p:nvPr>
        </p:nvSpPr>
        <p:spPr>
          <a:xfrm>
            <a:off x="1271464" y="1000108"/>
            <a:ext cx="9721080" cy="5715040"/>
          </a:xfrm>
        </p:spPr>
        <p:txBody>
          <a:bodyPr>
            <a:noAutofit/>
          </a:bodyPr>
          <a:lstStyle/>
          <a:p>
            <a:pPr fontAlgn="base"/>
            <a:r>
              <a:rPr lang="en-IN" sz="2400" b="1" dirty="0"/>
              <a:t> </a:t>
            </a:r>
            <a:r>
              <a:rPr lang="en-IN" sz="2400" dirty="0"/>
              <a:t>A hash is a set of key-value pairs. Perl stores elements of a hash such that it searches for the values based on its keys. Hash variables start with a ‘%’ sign. </a:t>
            </a:r>
            <a:endParaRPr lang="en-US" sz="2400" dirty="0"/>
          </a:p>
          <a:p>
            <a:pPr fontAlgn="base"/>
            <a:r>
              <a:rPr lang="en-IN" sz="2400" dirty="0"/>
              <a:t>Perl requires the keys of a hash to be strings, whereas the values can be any scalars. These values can either be a number, string or reference.  </a:t>
            </a:r>
            <a:endParaRPr lang="en-US" sz="2400" dirty="0"/>
          </a:p>
          <a:p>
            <a:pPr fontAlgn="base"/>
            <a:r>
              <a:rPr lang="en-IN" sz="2400" dirty="0"/>
              <a:t>A hash key must be unique. If a new key-value pair is added to a hash and that key is existing then its corresponding value is overwritten. </a:t>
            </a:r>
            <a:endParaRPr lang="en-US" sz="2400" dirty="0"/>
          </a:p>
          <a:p>
            <a:pPr fontAlgn="base"/>
            <a:r>
              <a:rPr lang="en-US" sz="2400" dirty="0"/>
              <a:t>Hash Creation: It is done in two ways.</a:t>
            </a:r>
          </a:p>
          <a:p>
            <a:pPr fontAlgn="base">
              <a:buNone/>
            </a:pPr>
            <a:r>
              <a:rPr lang="en-US" sz="2400" dirty="0"/>
              <a:t>       1. %data = ('John Paul'=&gt; 45, 'Lisa', 30, Kumar=&gt;40);</a:t>
            </a:r>
          </a:p>
          <a:p>
            <a:pPr fontAlgn="base">
              <a:buNone/>
            </a:pPr>
            <a:r>
              <a:rPr lang="en-US" sz="2400" dirty="0"/>
              <a:t>       2. $data{Kumar}=90;              </a:t>
            </a:r>
          </a:p>
          <a:p>
            <a:pPr fontAlgn="base">
              <a:buNone/>
            </a:pPr>
            <a:r>
              <a:rPr lang="en-US" sz="2400" dirty="0"/>
              <a:t>           $data{“</a:t>
            </a:r>
            <a:r>
              <a:rPr lang="en-US" sz="2400" dirty="0" err="1"/>
              <a:t>vinay</a:t>
            </a:r>
            <a:r>
              <a:rPr lang="en-US" sz="2400" dirty="0"/>
              <a:t>”}=77;</a:t>
            </a:r>
          </a:p>
          <a:p>
            <a:pPr fontAlgn="base"/>
            <a:r>
              <a:rPr lang="en-US" sz="2400" dirty="0"/>
              <a:t>We can print all the hash elements by using below line.</a:t>
            </a:r>
          </a:p>
          <a:p>
            <a:pPr fontAlgn="base">
              <a:buNone/>
            </a:pPr>
            <a:r>
              <a:rPr lang="en-US" sz="2400" dirty="0"/>
              <a:t>        print %data,"\n";    #John Paul45Kumar40Lisa30</a:t>
            </a:r>
          </a:p>
          <a:p>
            <a:pPr fontAlgn="base">
              <a:buNone/>
            </a:pP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B135BC-2A1A-43D5-9555-E70D38EF1F4C}"/>
              </a:ext>
            </a:extLst>
          </p:cNvPr>
          <p:cNvSpPr>
            <a:spLocks noGrp="1"/>
          </p:cNvSpPr>
          <p:nvPr>
            <p:ph idx="1"/>
          </p:nvPr>
        </p:nvSpPr>
        <p:spPr>
          <a:xfrm>
            <a:off x="838200" y="476672"/>
            <a:ext cx="10515600" cy="5700291"/>
          </a:xfrm>
        </p:spPr>
        <p:txBody>
          <a:bodyPr>
            <a:normAutofit fontScale="92500" lnSpcReduction="20000"/>
          </a:bodyPr>
          <a:lstStyle/>
          <a:p>
            <a:pPr fontAlgn="base"/>
            <a:r>
              <a:rPr lang="en-US" sz="2800" dirty="0"/>
              <a:t>Note: While printing Hashes they should be written in quotes.</a:t>
            </a:r>
          </a:p>
          <a:p>
            <a:pPr fontAlgn="base"/>
            <a:r>
              <a:rPr lang="en-US" sz="2800" dirty="0"/>
              <a:t>we can get the size of an hash as below.</a:t>
            </a:r>
          </a:p>
          <a:p>
            <a:pPr fontAlgn="base">
              <a:buNone/>
            </a:pPr>
            <a:r>
              <a:rPr lang="en-US" sz="2800" dirty="0"/>
              <a:t>        $size=%data;</a:t>
            </a:r>
          </a:p>
          <a:p>
            <a:pPr fontAlgn="base">
              <a:buNone/>
            </a:pPr>
            <a:r>
              <a:rPr lang="en-US" sz="2800" dirty="0"/>
              <a:t>        print "$size\n";       #3</a:t>
            </a:r>
          </a:p>
          <a:p>
            <a:pPr fontAlgn="base"/>
            <a:r>
              <a:rPr lang="en-US" sz="2800" dirty="0"/>
              <a:t>We can also get the size of Hash by counting no of keys or values by using </a:t>
            </a:r>
            <a:r>
              <a:rPr lang="en-US" sz="2800" b="1" dirty="0"/>
              <a:t>keys</a:t>
            </a:r>
            <a:r>
              <a:rPr lang="en-US" sz="2800" dirty="0"/>
              <a:t> and </a:t>
            </a:r>
            <a:r>
              <a:rPr lang="en-US" sz="2800" b="1" dirty="0"/>
              <a:t>values</a:t>
            </a:r>
            <a:r>
              <a:rPr lang="en-US" sz="2800" dirty="0"/>
              <a:t> keyword.</a:t>
            </a:r>
          </a:p>
          <a:p>
            <a:pPr marL="0" indent="0" fontAlgn="base">
              <a:buNone/>
            </a:pPr>
            <a:endParaRPr lang="en-IN" sz="2800" b="1" dirty="0"/>
          </a:p>
          <a:p>
            <a:pPr marL="0" indent="0" fontAlgn="base">
              <a:buNone/>
            </a:pPr>
            <a:r>
              <a:rPr lang="en-IN" sz="2800" b="1" dirty="0"/>
              <a:t>Accessing Hash Elements</a:t>
            </a:r>
            <a:r>
              <a:rPr lang="en-US" sz="2800" b="1" dirty="0"/>
              <a:t>:</a:t>
            </a:r>
            <a:r>
              <a:rPr lang="en-IN" sz="2800" dirty="0"/>
              <a:t>To access the individual element from the hash, variable is prefixed with a dollar sign ($) and then append the element key within curly braces after the name of the variable. </a:t>
            </a:r>
            <a:endParaRPr lang="en-US" sz="2800" dirty="0"/>
          </a:p>
          <a:p>
            <a:pPr fontAlgn="base">
              <a:buNone/>
            </a:pPr>
            <a:r>
              <a:rPr lang="en-US" sz="2800" dirty="0"/>
              <a:t>       Example:</a:t>
            </a:r>
          </a:p>
          <a:p>
            <a:pPr fontAlgn="base">
              <a:buNone/>
            </a:pPr>
            <a:r>
              <a:rPr lang="en-US" sz="2800" dirty="0"/>
              <a:t>        %data = ('John Paul'=&gt; 45, 'Lisa', 30, Kumar=&gt;40);</a:t>
            </a:r>
          </a:p>
          <a:p>
            <a:pPr fontAlgn="base">
              <a:buNone/>
            </a:pPr>
            <a:r>
              <a:rPr lang="en-US" sz="2800" dirty="0"/>
              <a:t>         print "\$data{'Lisa'} = $data{'Lisa'}\n";           #$data{'Lisa'} = 30</a:t>
            </a:r>
          </a:p>
          <a:p>
            <a:pPr fontAlgn="base">
              <a:buNone/>
            </a:pPr>
            <a:r>
              <a:rPr lang="en-US" sz="2800" dirty="0"/>
              <a:t>	      print "\$data{Kumar} = $data{Kumar}\n";     #$data{Kumar} = 40</a:t>
            </a:r>
          </a:p>
          <a:p>
            <a:pPr fontAlgn="base">
              <a:buNone/>
            </a:pPr>
            <a:endParaRPr lang="en-US" sz="2800" dirty="0"/>
          </a:p>
          <a:p>
            <a:pPr fontAlgn="base"/>
            <a:endParaRPr lang="en-US" sz="2800" dirty="0"/>
          </a:p>
          <a:p>
            <a:endParaRPr lang="en-IN" dirty="0"/>
          </a:p>
        </p:txBody>
      </p:sp>
    </p:spTree>
    <p:extLst>
      <p:ext uri="{BB962C8B-B14F-4D97-AF65-F5344CB8AC3E}">
        <p14:creationId xmlns:p14="http://schemas.microsoft.com/office/powerpoint/2010/main" xmlns="" val="279985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404664"/>
            <a:ext cx="9793088" cy="6310484"/>
          </a:xfrm>
        </p:spPr>
        <p:txBody>
          <a:bodyPr>
            <a:noAutofit/>
          </a:bodyPr>
          <a:lstStyle/>
          <a:p>
            <a:pPr fontAlgn="base"/>
            <a:r>
              <a:rPr lang="en-IN" sz="2400" b="1" dirty="0"/>
              <a:t>Extracting Keys and Values:</a:t>
            </a:r>
            <a:r>
              <a:rPr lang="en-US" sz="2400" b="1" dirty="0"/>
              <a:t>  </a:t>
            </a:r>
            <a:r>
              <a:rPr lang="en-IN" sz="2400" dirty="0"/>
              <a:t>Sometimes there is a need to extract keys and values of a hash to perform various operations on it. Operations like element modification, deletion, addition, etc. Hash allows to extract these keys and values with the use of inbuilt functions. </a:t>
            </a:r>
            <a:br>
              <a:rPr lang="en-IN" sz="2400" dirty="0"/>
            </a:br>
            <a:r>
              <a:rPr lang="en-IN" sz="2400" dirty="0"/>
              <a:t>Getting a list of all of the keys and values from a hash can be done using </a:t>
            </a:r>
            <a:r>
              <a:rPr lang="en-IN" sz="2400" b="1" dirty="0"/>
              <a:t>keys </a:t>
            </a:r>
            <a:r>
              <a:rPr lang="en-IN" sz="2400" dirty="0"/>
              <a:t>and</a:t>
            </a:r>
            <a:r>
              <a:rPr lang="en-IN" sz="2400" b="1" dirty="0"/>
              <a:t> values</a:t>
            </a:r>
            <a:r>
              <a:rPr lang="en-IN" sz="2400" dirty="0"/>
              <a:t> function.</a:t>
            </a:r>
            <a:endParaRPr lang="en-US" sz="2400" dirty="0"/>
          </a:p>
          <a:p>
            <a:pPr fontAlgn="base" latinLnBrk="1"/>
            <a:r>
              <a:rPr lang="en-IN" sz="2400" b="1" i="1" dirty="0"/>
              <a:t>Syntax:</a:t>
            </a:r>
            <a:r>
              <a:rPr lang="en-IN" sz="2400" i="1" dirty="0"/>
              <a:t> keys %HASH  -&gt;  Returns an array of all the keys present in the HASH</a:t>
            </a:r>
            <a:endParaRPr lang="en-US" sz="2400" dirty="0"/>
          </a:p>
          <a:p>
            <a:r>
              <a:rPr lang="en-US" sz="2400" dirty="0"/>
              <a:t>Example:</a:t>
            </a:r>
            <a:r>
              <a:rPr lang="pt-BR" sz="2400" dirty="0"/>
              <a:t> %data = ('John Paul' =&gt; 45, 'Lisa' =&gt; 30, 'Kumar' =&gt; 40);</a:t>
            </a:r>
          </a:p>
          <a:p>
            <a:r>
              <a:rPr lang="pt-BR" sz="2400" dirty="0"/>
              <a:t>@names = keys %data;</a:t>
            </a:r>
          </a:p>
          <a:p>
            <a:pPr>
              <a:buNone/>
            </a:pPr>
            <a:r>
              <a:rPr lang="pt-BR" sz="2400" dirty="0"/>
              <a:t>        print "$names[0]\n";    # John paul</a:t>
            </a:r>
          </a:p>
          <a:p>
            <a:pPr>
              <a:buNone/>
            </a:pPr>
            <a:r>
              <a:rPr lang="pt-BR" sz="2400" dirty="0"/>
              <a:t>        print "$names[1]\n";    # Lisa</a:t>
            </a:r>
            <a:endParaRPr lang="en-US" sz="2400" dirty="0"/>
          </a:p>
          <a:p>
            <a:r>
              <a:rPr lang="en-US" sz="2400" dirty="0"/>
              <a:t>@ages = values %data;</a:t>
            </a:r>
          </a:p>
          <a:p>
            <a:pPr>
              <a:buNone/>
            </a:pPr>
            <a:r>
              <a:rPr lang="en-US" sz="2400" dirty="0"/>
              <a:t>        print "$ages[0]\n";  # 45</a:t>
            </a:r>
          </a:p>
          <a:p>
            <a:pPr>
              <a:buNone/>
            </a:pPr>
            <a:r>
              <a:rPr lang="en-US" sz="2400" dirty="0"/>
              <a:t>        print "$ages[2]\n";  # 40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10535344" cy="6597352"/>
          </a:xfrm>
        </p:spPr>
        <p:txBody>
          <a:bodyPr>
            <a:normAutofit fontScale="85000" lnSpcReduction="20000"/>
          </a:bodyPr>
          <a:lstStyle/>
          <a:p>
            <a:r>
              <a:rPr lang="en-IN" dirty="0"/>
              <a:t>Note that hashes in Perl are </a:t>
            </a:r>
            <a:r>
              <a:rPr lang="en-IN" b="1" dirty="0"/>
              <a:t>not ordered</a:t>
            </a:r>
            <a:r>
              <a:rPr lang="en-IN" dirty="0"/>
              <a:t>. This means that when you iterate over a hash, you may not extract the values in the same order in which they were inserted.</a:t>
            </a:r>
          </a:p>
          <a:p>
            <a:r>
              <a:rPr lang="en-IN" dirty="0"/>
              <a:t>The values stored in a hash can of type </a:t>
            </a:r>
            <a:r>
              <a:rPr lang="en-IN" b="1" dirty="0"/>
              <a:t>integer, float, string, </a:t>
            </a:r>
            <a:r>
              <a:rPr lang="en-IN" b="1" dirty="0" err="1"/>
              <a:t>boolean</a:t>
            </a:r>
            <a:r>
              <a:rPr lang="en-IN" b="1" dirty="0"/>
              <a:t>, arrays and hash</a:t>
            </a:r>
            <a:r>
              <a:rPr lang="en-IN" dirty="0"/>
              <a:t> itself.</a:t>
            </a:r>
            <a:endParaRPr lang="en-US" dirty="0"/>
          </a:p>
          <a:p>
            <a:pPr fontAlgn="base"/>
            <a:r>
              <a:rPr lang="en-IN" b="1" dirty="0"/>
              <a:t>Modify hash elements: </a:t>
            </a:r>
            <a:r>
              <a:rPr lang="en-IN" dirty="0"/>
              <a:t>Values in a hash are not fixed, that is they are prone to change and Perl provide this ability to modify and update the values in a hash. For a given key, to modify or update its corresponding value use following syntax :</a:t>
            </a:r>
            <a:endParaRPr lang="en-US" dirty="0"/>
          </a:p>
          <a:p>
            <a:pPr fontAlgn="base" latinLnBrk="1"/>
            <a:r>
              <a:rPr lang="en-IN" b="1" i="1" dirty="0"/>
              <a:t>Syntax :</a:t>
            </a:r>
            <a:r>
              <a:rPr lang="en-IN" dirty="0"/>
              <a:t> $hash{‘Key’} = </a:t>
            </a:r>
            <a:r>
              <a:rPr lang="en-IN" dirty="0" err="1"/>
              <a:t>modified_value</a:t>
            </a:r>
            <a:r>
              <a:rPr lang="en-IN" dirty="0"/>
              <a:t>;</a:t>
            </a:r>
          </a:p>
          <a:p>
            <a:pPr fontAlgn="base" latinLnBrk="1"/>
            <a:r>
              <a:rPr lang="en-IN" dirty="0"/>
              <a:t>Example:</a:t>
            </a:r>
          </a:p>
          <a:p>
            <a:pPr fontAlgn="base">
              <a:buNone/>
            </a:pPr>
            <a:r>
              <a:rPr lang="en-US" dirty="0"/>
              <a:t>     %data = ('John Paul'=&gt; 45, 'Lisa', 30, Kumar=&gt;40);</a:t>
            </a:r>
          </a:p>
          <a:p>
            <a:pPr fontAlgn="base">
              <a:buNone/>
            </a:pPr>
            <a:r>
              <a:rPr lang="en-US" dirty="0"/>
              <a:t>      $data{Kumar}=90;</a:t>
            </a:r>
          </a:p>
          <a:p>
            <a:pPr fontAlgn="base">
              <a:buNone/>
            </a:pPr>
            <a:r>
              <a:rPr lang="en-US" dirty="0"/>
              <a:t>      print  $data{Kumar};  #90 -the value changed from 40 to 90.</a:t>
            </a:r>
          </a:p>
          <a:p>
            <a:pPr fontAlgn="base"/>
            <a:r>
              <a:rPr lang="en-US" dirty="0"/>
              <a:t>We can remove a key-value pair by using </a:t>
            </a:r>
            <a:r>
              <a:rPr lang="en-US" b="1" dirty="0"/>
              <a:t>delete</a:t>
            </a:r>
            <a:r>
              <a:rPr lang="en-US" dirty="0"/>
              <a:t> keyword.</a:t>
            </a:r>
          </a:p>
          <a:p>
            <a:pPr fontAlgn="base" latinLnBrk="1">
              <a:buNone/>
            </a:pPr>
            <a:r>
              <a:rPr lang="en-US" dirty="0"/>
              <a:t>      Example: delete $data{Kumar};</a:t>
            </a:r>
          </a:p>
          <a:p>
            <a:pPr fontAlgn="base" latinLnBrk="1"/>
            <a:r>
              <a:rPr lang="en-US" dirty="0"/>
              <a:t>We can store an hash into an array and the key-value pairs are at </a:t>
            </a:r>
          </a:p>
          <a:p>
            <a:pPr fontAlgn="base" latinLnBrk="1">
              <a:buNone/>
            </a:pPr>
            <a:r>
              <a:rPr lang="en-US" dirty="0"/>
              <a:t>      adjacent indices.</a:t>
            </a:r>
          </a:p>
          <a:p>
            <a:pPr fontAlgn="base" latinLnBrk="1">
              <a:buNone/>
            </a:pPr>
            <a:r>
              <a:rPr lang="en-US" dirty="0"/>
              <a:t>    </a:t>
            </a:r>
            <a:r>
              <a:rPr lang="en-US" b="1" dirty="0"/>
              <a:t>syntax:</a:t>
            </a:r>
            <a:r>
              <a:rPr lang="en-US" dirty="0"/>
              <a:t>  @hash=%data;</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a:bodyPr>
          <a:lstStyle/>
          <a:p>
            <a:r>
              <a:rPr lang="en-US" sz="2000" b="1" dirty="0"/>
              <a:t>Checking for Existence:</a:t>
            </a:r>
            <a:r>
              <a:rPr lang="en-US" sz="2000" dirty="0"/>
              <a:t> By using the </a:t>
            </a:r>
            <a:r>
              <a:rPr lang="en-US" sz="2000" b="1" dirty="0"/>
              <a:t>exists</a:t>
            </a:r>
            <a:r>
              <a:rPr lang="en-US" sz="2000" dirty="0"/>
              <a:t> function, which returns true if the named key exists, irrespective of what its value might be .</a:t>
            </a:r>
          </a:p>
          <a:p>
            <a:pPr marL="0" indent="0">
              <a:buNone/>
            </a:pPr>
            <a:r>
              <a:rPr lang="en-US" sz="2000" dirty="0"/>
              <a:t>    Example:</a:t>
            </a:r>
          </a:p>
          <a:p>
            <a:pPr>
              <a:buNone/>
            </a:pPr>
            <a:r>
              <a:rPr lang="en-US" sz="2000" dirty="0"/>
              <a:t>         %data = ('John Paul' =&gt; 45, 'Lisa' =&gt; 30, 'Kumar' =&gt; 40);</a:t>
            </a:r>
          </a:p>
          <a:p>
            <a:pPr>
              <a:buNone/>
            </a:pPr>
            <a:r>
              <a:rPr lang="en-US" sz="2000" dirty="0"/>
              <a:t>         if( exists($data{'Lisa'} ) )</a:t>
            </a:r>
          </a:p>
          <a:p>
            <a:pPr>
              <a:buNone/>
            </a:pPr>
            <a:r>
              <a:rPr lang="en-US" sz="2000" dirty="0"/>
              <a:t>          {	print "Lisa is $data{'Lisa'} years old\n"; }    # Lisa is 30 years old</a:t>
            </a:r>
          </a:p>
          <a:p>
            <a:pPr>
              <a:buNone/>
            </a:pPr>
            <a:r>
              <a:rPr lang="en-US" sz="2000" dirty="0"/>
              <a:t>         else </a:t>
            </a:r>
          </a:p>
          <a:p>
            <a:pPr>
              <a:buNone/>
            </a:pPr>
            <a:r>
              <a:rPr lang="en-US" sz="2000" dirty="0"/>
              <a:t>         { 	print "I don't know age of Lisa\n"; }</a:t>
            </a:r>
          </a:p>
          <a:p>
            <a:r>
              <a:rPr lang="en-US" sz="2000" b="1" dirty="0"/>
              <a:t>Extracting Slices: </a:t>
            </a:r>
            <a:r>
              <a:rPr lang="en-US" sz="2000" dirty="0"/>
              <a:t>We can extract multiple values from hashes by passing their corresponding keys.</a:t>
            </a:r>
            <a:endParaRPr lang="en-US" sz="2000" b="1" dirty="0"/>
          </a:p>
          <a:p>
            <a:pPr marL="0" indent="0">
              <a:buNone/>
            </a:pPr>
            <a:r>
              <a:rPr lang="en-US" sz="2000" dirty="0"/>
              <a:t>    Example:</a:t>
            </a:r>
          </a:p>
          <a:p>
            <a:pPr>
              <a:buNone/>
            </a:pPr>
            <a:r>
              <a:rPr lang="en-US" sz="2000" dirty="0"/>
              <a:t>         %data = (-</a:t>
            </a:r>
            <a:r>
              <a:rPr lang="en-US" sz="2000" dirty="0" err="1"/>
              <a:t>JohnPaul</a:t>
            </a:r>
            <a:r>
              <a:rPr lang="en-US" sz="2000" dirty="0"/>
              <a:t> =&gt; 45, -Lisa =&gt; 30, -Kumar =&gt; 40);</a:t>
            </a:r>
          </a:p>
          <a:p>
            <a:pPr>
              <a:buNone/>
            </a:pPr>
            <a:r>
              <a:rPr lang="en-US" sz="2000" dirty="0"/>
              <a:t>         @values = @data{-JohnPaul, -Lisa}; </a:t>
            </a:r>
          </a:p>
          <a:p>
            <a:pPr>
              <a:buNone/>
            </a:pPr>
            <a:r>
              <a:rPr lang="en-US" sz="2000" dirty="0"/>
              <a:t>          print “Values : @values\n";        #Values : 45 30</a:t>
            </a:r>
          </a:p>
          <a:p>
            <a:r>
              <a:rPr lang="en-IN" sz="2000" b="1" dirty="0"/>
              <a:t>Multidimensional Hashes:  </a:t>
            </a:r>
            <a:r>
              <a:rPr lang="en-IN" sz="2000" dirty="0"/>
              <a:t>The format for creating a hash of hashes is similar to that for array of arrays. Simply, instead of assigning the values to the primary keys in a normal hash, assign a whole hash containing secondary keys and their respective values to the primary keys of the outer hash.</a:t>
            </a:r>
            <a:endParaRPr lang="en-US" sz="2000" b="1" dirty="0"/>
          </a:p>
          <a:p>
            <a:pPr>
              <a:buNone/>
            </a:pPr>
            <a:endParaRPr lang="en-US" sz="2000" b="1" dirty="0"/>
          </a:p>
          <a:p>
            <a:pPr>
              <a:buNone/>
            </a:pPr>
            <a:endParaRPr lang="en-US" sz="2000" dirty="0"/>
          </a:p>
          <a:p>
            <a:pPr>
              <a:buNone/>
            </a:pP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764704"/>
            <a:ext cx="9721080" cy="5950444"/>
          </a:xfrm>
        </p:spPr>
        <p:txBody>
          <a:bodyPr>
            <a:normAutofit fontScale="25000" lnSpcReduction="20000"/>
          </a:bodyPr>
          <a:lstStyle/>
          <a:p>
            <a:r>
              <a:rPr lang="en-US" sz="11200" dirty="0"/>
              <a:t>Example:</a:t>
            </a:r>
          </a:p>
          <a:p>
            <a:pPr>
              <a:buNone/>
            </a:pPr>
            <a:r>
              <a:rPr lang="en-US" sz="11200" dirty="0"/>
              <a:t>      my %company = ('Sales' =&gt;    { 'Brown' =&gt; 'Manager', 'Smith' =&gt; 'Salesman', 'Albert' =&gt; 'Salesman', },</a:t>
            </a:r>
          </a:p>
          <a:p>
            <a:pPr>
              <a:buNone/>
            </a:pPr>
            <a:r>
              <a:rPr lang="en-US" sz="11200" dirty="0"/>
              <a:t>     'Marketing' =&gt;  {'Penfold' =&gt; 'Designer', 'Evans' =&gt; 'Tea-person', 'Jurgens' =&gt; 'Manager', },</a:t>
            </a:r>
          </a:p>
          <a:p>
            <a:pPr>
              <a:buNone/>
            </a:pPr>
            <a:r>
              <a:rPr lang="en-US" sz="11200" dirty="0"/>
              <a:t>	'Production' =&gt; {'Cotton' =&gt; 'Paste-up', 'Ridgeway' =&gt; 'Manager', 'Web' =&gt; 'Developer', }, );</a:t>
            </a:r>
          </a:p>
          <a:p>
            <a:pPr>
              <a:buNone/>
            </a:pPr>
            <a:r>
              <a:rPr lang="en-US" sz="11200" dirty="0"/>
              <a:t>	print $company{'Sales'}-&gt;{'Brown'},"\n";   #Manager</a:t>
            </a:r>
          </a:p>
          <a:p>
            <a:pPr>
              <a:buNone/>
            </a:pPr>
            <a:r>
              <a:rPr lang="en-US" sz="11200" dirty="0"/>
              <a:t>@keys=keys %{$company{'Sales'}};</a:t>
            </a:r>
          </a:p>
          <a:p>
            <a:pPr>
              <a:buNone/>
            </a:pPr>
            <a:r>
              <a:rPr lang="en-US" sz="11200" dirty="0"/>
              <a:t>       print @keys,"\n";			#AlbertSmithBrown</a:t>
            </a:r>
          </a:p>
          <a:p>
            <a:r>
              <a:rPr lang="en-US" sz="11200" b="1" dirty="0"/>
              <a:t>Access particular value:</a:t>
            </a:r>
            <a:br>
              <a:rPr lang="en-US" sz="11200" b="1" dirty="0"/>
            </a:br>
            <a:r>
              <a:rPr lang="en-US" sz="11200" dirty="0"/>
              <a:t>Syntax:</a:t>
            </a:r>
            <a:br>
              <a:rPr lang="en-US" sz="11200" dirty="0"/>
            </a:br>
            <a:r>
              <a:rPr lang="en-US" sz="11200" dirty="0"/>
              <a:t>print  $company{‘Production’}{‘Web’};  # will output “Developer”.</a:t>
            </a:r>
          </a:p>
          <a:p>
            <a:pPr>
              <a:buNone/>
            </a:pPr>
            <a:endParaRPr lang="en-US" sz="4400" dirty="0"/>
          </a:p>
          <a:p>
            <a:pPr>
              <a:buNone/>
            </a:pPr>
            <a:r>
              <a:rPr lang="en-US" sz="4400"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42ABD-AD21-4ED4-8A61-C00707DD4BD0}"/>
              </a:ext>
            </a:extLst>
          </p:cNvPr>
          <p:cNvSpPr>
            <a:spLocks noGrp="1"/>
          </p:cNvSpPr>
          <p:nvPr>
            <p:ph type="title"/>
          </p:nvPr>
        </p:nvSpPr>
        <p:spPr/>
        <p:txBody>
          <a:bodyPr/>
          <a:lstStyle/>
          <a:p>
            <a:r>
              <a:rPr lang="en-US" b="1"/>
              <a:t>Why Perl : </a:t>
            </a:r>
            <a:endParaRPr lang="en-IN" b="1"/>
          </a:p>
        </p:txBody>
      </p:sp>
      <p:sp>
        <p:nvSpPr>
          <p:cNvPr id="3" name="Content Placeholder 2">
            <a:extLst>
              <a:ext uri="{FF2B5EF4-FFF2-40B4-BE49-F238E27FC236}">
                <a16:creationId xmlns:a16="http://schemas.microsoft.com/office/drawing/2014/main" xmlns="" id="{C8A8715E-FC20-40A5-A06D-EB4D2D732631}"/>
              </a:ext>
            </a:extLst>
          </p:cNvPr>
          <p:cNvSpPr>
            <a:spLocks noGrp="1"/>
          </p:cNvSpPr>
          <p:nvPr>
            <p:ph idx="1"/>
          </p:nvPr>
        </p:nvSpPr>
        <p:spPr/>
        <p:txBody>
          <a:bodyPr>
            <a:normAutofit lnSpcReduction="10000"/>
          </a:bodyPr>
          <a:lstStyle/>
          <a:p>
            <a:r>
              <a:rPr lang="en-US"/>
              <a:t>It has a very simple Object-oriented programming syntax.</a:t>
            </a:r>
          </a:p>
          <a:p>
            <a:r>
              <a:rPr lang="en-US"/>
              <a:t>It is easily extendible as it supports 25,000 open source modules.</a:t>
            </a:r>
          </a:p>
          <a:p>
            <a:r>
              <a:rPr lang="en-US"/>
              <a:t>It includes powerful tools to process text to make it compatible with mark-up languages like HTML, XML.</a:t>
            </a:r>
          </a:p>
          <a:p>
            <a:r>
              <a:rPr lang="en-US"/>
              <a:t>It is embeddable in other systems such as web servers and database servers.</a:t>
            </a:r>
          </a:p>
          <a:p>
            <a:r>
              <a:rPr lang="en-US"/>
              <a:t>It is open source software licensed under GNU.</a:t>
            </a:r>
          </a:p>
          <a:p>
            <a:r>
              <a:rPr lang="en-US"/>
              <a:t>You can avoid dealing with memory allocation and freeing, passing a context variable to a function and inconvenient syntax for complex programs.</a:t>
            </a:r>
          </a:p>
          <a:p>
            <a:pPr marL="0" indent="0">
              <a:buNone/>
            </a:pPr>
            <a:endParaRPr lang="en-IN"/>
          </a:p>
        </p:txBody>
      </p:sp>
    </p:spTree>
    <p:extLst>
      <p:ext uri="{BB962C8B-B14F-4D97-AF65-F5344CB8AC3E}">
        <p14:creationId xmlns:p14="http://schemas.microsoft.com/office/powerpoint/2010/main" xmlns="" val="824531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3635"/>
          </a:xfrm>
        </p:spPr>
        <p:txBody>
          <a:bodyPr>
            <a:normAutofit/>
          </a:bodyPr>
          <a:lstStyle/>
          <a:p>
            <a:r>
              <a:rPr lang="en-IN" sz="4000" b="1" dirty="0"/>
              <a:t>Decision Making</a:t>
            </a:r>
            <a:endParaRPr lang="en-US" sz="4000" b="1" dirty="0"/>
          </a:p>
        </p:txBody>
      </p:sp>
      <p:sp>
        <p:nvSpPr>
          <p:cNvPr id="3" name="Content Placeholder 2"/>
          <p:cNvSpPr>
            <a:spLocks noGrp="1"/>
          </p:cNvSpPr>
          <p:nvPr>
            <p:ph idx="1"/>
          </p:nvPr>
        </p:nvSpPr>
        <p:spPr>
          <a:xfrm>
            <a:off x="838200" y="1412776"/>
            <a:ext cx="10515600" cy="4764187"/>
          </a:xfrm>
        </p:spPr>
        <p:txBody>
          <a:bodyPr>
            <a:normAutofit fontScale="85000" lnSpcReduction="20000"/>
          </a:bodyPr>
          <a:lstStyle/>
          <a:p>
            <a:pPr fontAlgn="base"/>
            <a:r>
              <a:rPr lang="en-IN" b="1" dirty="0"/>
              <a:t>Decision Making Statements in Perl :</a:t>
            </a:r>
            <a:r>
              <a:rPr lang="en-IN" dirty="0"/>
              <a:t>  In programming, a certain block of code needs to be executed when some condition is fulfilled.</a:t>
            </a:r>
            <a:endParaRPr lang="en-US" b="1" i="1" dirty="0"/>
          </a:p>
          <a:p>
            <a:pPr marL="514350" lvl="0" indent="-514350" fontAlgn="base">
              <a:buFont typeface="+mj-lt"/>
              <a:buAutoNum type="arabicPeriod"/>
            </a:pPr>
            <a:r>
              <a:rPr lang="en-IN" dirty="0"/>
              <a:t>If</a:t>
            </a:r>
            <a:endParaRPr lang="en-US" dirty="0"/>
          </a:p>
          <a:p>
            <a:pPr marL="514350" lvl="0" indent="-514350" fontAlgn="base">
              <a:buFont typeface="+mj-lt"/>
              <a:buAutoNum type="arabicPeriod"/>
            </a:pPr>
            <a:r>
              <a:rPr lang="en-IN" dirty="0"/>
              <a:t>If – else</a:t>
            </a:r>
            <a:endParaRPr lang="en-US" dirty="0"/>
          </a:p>
          <a:p>
            <a:pPr marL="514350" lvl="0" indent="-514350" fontAlgn="base">
              <a:buFont typeface="+mj-lt"/>
              <a:buAutoNum type="arabicPeriod"/>
            </a:pPr>
            <a:r>
              <a:rPr lang="en-IN" dirty="0"/>
              <a:t>Nested – If</a:t>
            </a:r>
            <a:endParaRPr lang="en-US" dirty="0"/>
          </a:p>
          <a:p>
            <a:pPr marL="514350" lvl="0" indent="-514350" fontAlgn="base">
              <a:buFont typeface="+mj-lt"/>
              <a:buAutoNum type="arabicPeriod"/>
            </a:pPr>
            <a:r>
              <a:rPr lang="en-IN" dirty="0"/>
              <a:t>if – </a:t>
            </a:r>
            <a:r>
              <a:rPr lang="en-IN" dirty="0" err="1"/>
              <a:t>elsif</a:t>
            </a:r>
            <a:r>
              <a:rPr lang="en-IN" dirty="0"/>
              <a:t> ladder</a:t>
            </a:r>
            <a:endParaRPr lang="en-US" dirty="0"/>
          </a:p>
          <a:p>
            <a:pPr marL="514350" lvl="0" indent="-514350" fontAlgn="base">
              <a:buFont typeface="+mj-lt"/>
              <a:buAutoNum type="arabicPeriod"/>
            </a:pPr>
            <a:r>
              <a:rPr lang="en-IN" dirty="0"/>
              <a:t>Unless</a:t>
            </a:r>
            <a:endParaRPr lang="en-US" dirty="0"/>
          </a:p>
          <a:p>
            <a:pPr marL="514350" lvl="0" indent="-514350" fontAlgn="base">
              <a:buFont typeface="+mj-lt"/>
              <a:buAutoNum type="arabicPeriod"/>
            </a:pPr>
            <a:r>
              <a:rPr lang="en-IN" dirty="0"/>
              <a:t>Unless – else</a:t>
            </a:r>
            <a:endParaRPr lang="en-US" dirty="0"/>
          </a:p>
          <a:p>
            <a:pPr marL="514350" indent="-514350">
              <a:buFont typeface="+mj-lt"/>
              <a:buAutoNum type="arabicPeriod"/>
            </a:pPr>
            <a:r>
              <a:rPr lang="en-IN" dirty="0"/>
              <a:t>Unless – </a:t>
            </a:r>
            <a:r>
              <a:rPr lang="en-IN" dirty="0" err="1"/>
              <a:t>elsif</a:t>
            </a:r>
            <a:endParaRPr lang="en-IN" dirty="0"/>
          </a:p>
          <a:p>
            <a:pPr marL="514350" indent="-514350">
              <a:buNone/>
            </a:pPr>
            <a:r>
              <a:rPr lang="en-US" dirty="0" err="1"/>
              <a:t>Note:The</a:t>
            </a:r>
            <a:r>
              <a:rPr lang="en-US" dirty="0"/>
              <a:t> number 0, the strings '0' and "" , the empty list () , and </a:t>
            </a:r>
            <a:r>
              <a:rPr lang="en-US" dirty="0" err="1"/>
              <a:t>undef</a:t>
            </a:r>
            <a:r>
              <a:rPr lang="en-US" dirty="0"/>
              <a:t>    are all </a:t>
            </a:r>
            <a:r>
              <a:rPr lang="en-US" b="1" dirty="0"/>
              <a:t>false</a:t>
            </a:r>
            <a:r>
              <a:rPr lang="en-US" dirty="0"/>
              <a:t> in a </a:t>
            </a:r>
            <a:r>
              <a:rPr lang="en-US" dirty="0" err="1"/>
              <a:t>boolean</a:t>
            </a:r>
            <a:r>
              <a:rPr lang="en-US" dirty="0"/>
              <a:t> context and all other values are </a:t>
            </a:r>
            <a:r>
              <a:rPr lang="en-US" b="1" dirty="0"/>
              <a:t>true</a:t>
            </a:r>
            <a:r>
              <a:rPr lang="en-US" dirty="0"/>
              <a:t>. Negation of a true value by </a:t>
            </a:r>
            <a:r>
              <a:rPr lang="en-US" b="1" dirty="0"/>
              <a:t>!</a:t>
            </a:r>
            <a:r>
              <a:rPr lang="en-US" dirty="0"/>
              <a:t> or </a:t>
            </a:r>
            <a:r>
              <a:rPr lang="en-US" b="1" dirty="0"/>
              <a:t>not</a:t>
            </a:r>
            <a:r>
              <a:rPr lang="en-US" dirty="0"/>
              <a:t> returns a special false value. </a:t>
            </a:r>
            <a:r>
              <a:rPr lang="en-IN" dirty="0"/>
              <a:t/>
            </a:r>
            <a:br>
              <a:rPr lang="en-IN" dirty="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77500" lnSpcReduction="20000"/>
          </a:bodyPr>
          <a:lstStyle/>
          <a:p>
            <a:pPr>
              <a:buNone/>
            </a:pPr>
            <a:r>
              <a:rPr lang="en-US" b="1" dirty="0"/>
              <a:t>if statement: </a:t>
            </a:r>
            <a:r>
              <a:rPr lang="en-IN" dirty="0"/>
              <a:t>If a certain condition is true then a block of statement is executed otherwise not.</a:t>
            </a:r>
          </a:p>
          <a:p>
            <a:r>
              <a:rPr lang="en-IN" dirty="0"/>
              <a:t>Example:</a:t>
            </a:r>
          </a:p>
          <a:p>
            <a:pPr>
              <a:buNone/>
            </a:pPr>
            <a:r>
              <a:rPr lang="en-US" dirty="0"/>
              <a:t>      if(10 || -20)</a:t>
            </a:r>
          </a:p>
          <a:p>
            <a:pPr>
              <a:buNone/>
            </a:pPr>
            <a:r>
              <a:rPr lang="en-US" dirty="0"/>
              <a:t>        {</a:t>
            </a:r>
          </a:p>
          <a:p>
            <a:pPr>
              <a:buNone/>
            </a:pPr>
            <a:r>
              <a:rPr lang="en-US" dirty="0"/>
              <a:t>          print "accepts all positive and negative values\n";</a:t>
            </a:r>
          </a:p>
          <a:p>
            <a:pPr>
              <a:buNone/>
            </a:pPr>
            <a:r>
              <a:rPr lang="en-US" dirty="0"/>
              <a:t>         }</a:t>
            </a:r>
          </a:p>
          <a:p>
            <a:pPr>
              <a:buNone/>
            </a:pPr>
            <a:r>
              <a:rPr lang="en-US" b="1" dirty="0"/>
              <a:t>if – else statement: </a:t>
            </a:r>
            <a:r>
              <a:rPr lang="en-IN" dirty="0"/>
              <a:t>The </a:t>
            </a:r>
            <a:r>
              <a:rPr lang="en-IN" b="1" dirty="0"/>
              <a:t>if</a:t>
            </a:r>
            <a:r>
              <a:rPr lang="en-IN" dirty="0"/>
              <a:t> statement evaluates the code if the condition is true but what if the condition is not true, here comes the </a:t>
            </a:r>
            <a:r>
              <a:rPr lang="en-IN" b="1" dirty="0"/>
              <a:t>else</a:t>
            </a:r>
            <a:r>
              <a:rPr lang="en-IN" dirty="0"/>
              <a:t> statement. It tells the code what to do when the if condition is false.</a:t>
            </a:r>
          </a:p>
          <a:p>
            <a:r>
              <a:rPr lang="en-IN" dirty="0"/>
              <a:t>Example:</a:t>
            </a:r>
          </a:p>
          <a:p>
            <a:pPr>
              <a:buNone/>
            </a:pPr>
            <a:r>
              <a:rPr lang="en-US" dirty="0"/>
              <a:t>      if(0 or '0' || "" or !(1) || () or $a || not(2,3))</a:t>
            </a:r>
          </a:p>
          <a:p>
            <a:pPr>
              <a:buNone/>
            </a:pPr>
            <a:r>
              <a:rPr lang="en-US" dirty="0"/>
              <a:t>       {</a:t>
            </a:r>
          </a:p>
          <a:p>
            <a:pPr>
              <a:buNone/>
            </a:pPr>
            <a:r>
              <a:rPr lang="en-US" dirty="0"/>
              <a:t>         print "It is false in </a:t>
            </a:r>
            <a:r>
              <a:rPr lang="en-US" dirty="0" err="1"/>
              <a:t>boolean</a:t>
            </a:r>
            <a:r>
              <a:rPr lang="en-US" dirty="0"/>
              <a:t>\n";</a:t>
            </a:r>
          </a:p>
          <a:p>
            <a:pPr>
              <a:buNone/>
            </a:pPr>
            <a:r>
              <a:rPr lang="en-US" dirty="0"/>
              <a:t>       }</a:t>
            </a:r>
          </a:p>
          <a:p>
            <a:pPr>
              <a:buNone/>
            </a:pPr>
            <a:r>
              <a:rPr lang="en-US" dirty="0"/>
              <a:t>      else</a:t>
            </a:r>
          </a:p>
          <a:p>
            <a:pPr>
              <a:buNone/>
            </a:pPr>
            <a:r>
              <a:rPr lang="en-US" dirty="0"/>
              <a:t>       {</a:t>
            </a:r>
          </a:p>
          <a:p>
            <a:pPr>
              <a:buNone/>
            </a:pPr>
            <a:r>
              <a:rPr lang="en-US" dirty="0"/>
              <a:t>        print "It accepts remaining all values";  # It accepts remaining all values</a:t>
            </a:r>
          </a:p>
          <a:p>
            <a:pPr>
              <a:buNone/>
            </a:pPr>
            <a:r>
              <a:rPr lang="en-US" dirty="0"/>
              <a:t>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980728"/>
            <a:ext cx="9721080" cy="5734420"/>
          </a:xfrm>
        </p:spPr>
        <p:txBody>
          <a:bodyPr>
            <a:noAutofit/>
          </a:bodyPr>
          <a:lstStyle/>
          <a:p>
            <a:pPr>
              <a:buNone/>
            </a:pPr>
            <a:r>
              <a:rPr lang="en-US" b="1" dirty="0"/>
              <a:t>Nested- if statement:  </a:t>
            </a:r>
            <a:r>
              <a:rPr lang="en-IN" b="1" dirty="0"/>
              <a:t>if statement inside an if </a:t>
            </a:r>
            <a:r>
              <a:rPr lang="en-IN" dirty="0"/>
              <a:t>statement is known as nested if.</a:t>
            </a:r>
          </a:p>
          <a:p>
            <a:r>
              <a:rPr lang="en-IN" dirty="0"/>
              <a:t>Example:</a:t>
            </a:r>
          </a:p>
          <a:p>
            <a:pPr>
              <a:buNone/>
            </a:pPr>
            <a:r>
              <a:rPr lang="en-US" dirty="0"/>
              <a:t>      if(2||3)</a:t>
            </a:r>
          </a:p>
          <a:p>
            <a:pPr>
              <a:buNone/>
            </a:pPr>
            <a:r>
              <a:rPr lang="en-US" dirty="0"/>
              <a:t>       { print "hello ";            </a:t>
            </a:r>
          </a:p>
          <a:p>
            <a:pPr>
              <a:buNone/>
            </a:pPr>
            <a:r>
              <a:rPr lang="en-US" dirty="0"/>
              <a:t>        if(true)</a:t>
            </a:r>
          </a:p>
          <a:p>
            <a:pPr>
              <a:buNone/>
            </a:pPr>
            <a:r>
              <a:rPr lang="en-US" dirty="0"/>
              <a:t>         {print "world\n"; }</a:t>
            </a:r>
          </a:p>
          <a:p>
            <a:pPr>
              <a:buNone/>
            </a:pPr>
            <a:r>
              <a:rPr lang="en-US" dirty="0"/>
              <a:t>        }</a:t>
            </a:r>
          </a:p>
          <a:p>
            <a:r>
              <a:rPr lang="en-US" dirty="0"/>
              <a:t>output: hello world</a:t>
            </a:r>
          </a:p>
          <a:p>
            <a:pPr>
              <a:buNone/>
            </a:pPr>
            <a:endParaRPr lang="en-US" sz="1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28A6F2-34D3-4F88-B09B-57D858A89C5D}"/>
              </a:ext>
            </a:extLst>
          </p:cNvPr>
          <p:cNvSpPr>
            <a:spLocks noGrp="1"/>
          </p:cNvSpPr>
          <p:nvPr>
            <p:ph idx="1"/>
          </p:nvPr>
        </p:nvSpPr>
        <p:spPr>
          <a:xfrm>
            <a:off x="838200" y="548680"/>
            <a:ext cx="10515600" cy="5916315"/>
          </a:xfrm>
        </p:spPr>
        <p:txBody>
          <a:bodyPr>
            <a:normAutofit lnSpcReduction="10000"/>
          </a:bodyPr>
          <a:lstStyle/>
          <a:p>
            <a:pPr>
              <a:buNone/>
            </a:pPr>
            <a:r>
              <a:rPr lang="en-US" sz="2800" b="1" dirty="0"/>
              <a:t>if – </a:t>
            </a:r>
            <a:r>
              <a:rPr lang="en-US" sz="2800" b="1" dirty="0" err="1"/>
              <a:t>elsif</a:t>
            </a:r>
            <a:r>
              <a:rPr lang="en-US" sz="2800" b="1" dirty="0"/>
              <a:t> ladder statement: </a:t>
            </a:r>
            <a:r>
              <a:rPr lang="en-IN" sz="2800" b="1" dirty="0"/>
              <a:t>if</a:t>
            </a:r>
            <a:r>
              <a:rPr lang="en-IN" sz="2800" dirty="0"/>
              <a:t> is true, the statement associated with that get executed, and the rest of the ladder is bypassed. If none of the conditions is true, then the final </a:t>
            </a:r>
            <a:r>
              <a:rPr lang="en-IN" sz="2800" b="1" dirty="0"/>
              <a:t>else</a:t>
            </a:r>
            <a:r>
              <a:rPr lang="en-IN" sz="2800" dirty="0"/>
              <a:t> statement will be executed.</a:t>
            </a:r>
          </a:p>
          <a:p>
            <a:r>
              <a:rPr lang="en-IN" sz="2800" dirty="0"/>
              <a:t>Example:</a:t>
            </a:r>
          </a:p>
          <a:p>
            <a:pPr>
              <a:buNone/>
            </a:pPr>
            <a:r>
              <a:rPr lang="en-IN" sz="2800" dirty="0"/>
              <a:t>            </a:t>
            </a:r>
            <a:r>
              <a:rPr lang="en-US" sz="2800" dirty="0"/>
              <a:t>$a=10;</a:t>
            </a:r>
          </a:p>
          <a:p>
            <a:pPr>
              <a:buNone/>
            </a:pPr>
            <a:r>
              <a:rPr lang="en-US" sz="2800" dirty="0"/>
              <a:t>            $b=20;</a:t>
            </a:r>
          </a:p>
          <a:p>
            <a:pPr>
              <a:buNone/>
            </a:pPr>
            <a:r>
              <a:rPr lang="en-US" sz="2800" dirty="0"/>
              <a:t>            $c=40;</a:t>
            </a:r>
          </a:p>
          <a:p>
            <a:pPr>
              <a:buNone/>
            </a:pPr>
            <a:r>
              <a:rPr lang="en-US" sz="2800" dirty="0"/>
              <a:t>            if($a&gt;$b &amp;&amp; $a&gt;$c)</a:t>
            </a:r>
          </a:p>
          <a:p>
            <a:pPr>
              <a:buNone/>
            </a:pPr>
            <a:r>
              <a:rPr lang="en-US" sz="2800" dirty="0"/>
              <a:t>             { </a:t>
            </a:r>
            <a:r>
              <a:rPr lang="en-US" sz="2800" dirty="0" err="1"/>
              <a:t>print"a</a:t>
            </a:r>
            <a:r>
              <a:rPr lang="en-US" sz="2800" dirty="0"/>
              <a:t> is larger number";}</a:t>
            </a:r>
          </a:p>
          <a:p>
            <a:pPr>
              <a:buNone/>
            </a:pPr>
            <a:r>
              <a:rPr lang="en-US" sz="2800" dirty="0"/>
              <a:t>             </a:t>
            </a:r>
            <a:r>
              <a:rPr lang="en-US" sz="2800" dirty="0" err="1"/>
              <a:t>elsif</a:t>
            </a:r>
            <a:r>
              <a:rPr lang="en-US" sz="2800" dirty="0"/>
              <a:t>($b&gt;$c)</a:t>
            </a:r>
          </a:p>
          <a:p>
            <a:pPr>
              <a:buNone/>
            </a:pPr>
            <a:r>
              <a:rPr lang="en-US" sz="2800" dirty="0"/>
              <a:t>             {</a:t>
            </a:r>
            <a:r>
              <a:rPr lang="en-US" sz="2800" dirty="0" err="1"/>
              <a:t>print"B</a:t>
            </a:r>
            <a:r>
              <a:rPr lang="en-US" sz="2800" dirty="0"/>
              <a:t> is larger number"; }</a:t>
            </a:r>
          </a:p>
          <a:p>
            <a:pPr>
              <a:buNone/>
            </a:pPr>
            <a:r>
              <a:rPr lang="en-US" sz="2800" dirty="0"/>
              <a:t>             else</a:t>
            </a:r>
          </a:p>
          <a:p>
            <a:pPr>
              <a:buNone/>
            </a:pPr>
            <a:r>
              <a:rPr lang="en-US" sz="2800" dirty="0"/>
              <a:t>             {</a:t>
            </a:r>
            <a:r>
              <a:rPr lang="en-US" sz="2800" dirty="0" err="1"/>
              <a:t>print"c</a:t>
            </a:r>
            <a:r>
              <a:rPr lang="en-US" sz="2800" dirty="0"/>
              <a:t> is greater"; }       # c is greater</a:t>
            </a:r>
            <a:endParaRPr lang="en-IN" sz="2800" dirty="0"/>
          </a:p>
          <a:p>
            <a:endParaRPr lang="en-IN" dirty="0"/>
          </a:p>
        </p:txBody>
      </p:sp>
    </p:spTree>
    <p:extLst>
      <p:ext uri="{BB962C8B-B14F-4D97-AF65-F5344CB8AC3E}">
        <p14:creationId xmlns:p14="http://schemas.microsoft.com/office/powerpoint/2010/main" xmlns="" val="3913849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85000" lnSpcReduction="20000"/>
          </a:bodyPr>
          <a:lstStyle/>
          <a:p>
            <a:pPr>
              <a:buNone/>
            </a:pPr>
            <a:r>
              <a:rPr lang="en-US" b="1" dirty="0"/>
              <a:t>Unless statement:</a:t>
            </a:r>
            <a:r>
              <a:rPr lang="en-IN" b="1" dirty="0"/>
              <a:t> </a:t>
            </a:r>
            <a:r>
              <a:rPr lang="en-IN" dirty="0"/>
              <a:t>In this case if the condition is false then the statements will execute. </a:t>
            </a:r>
          </a:p>
          <a:p>
            <a:r>
              <a:rPr lang="en-IN" dirty="0"/>
              <a:t>Example:</a:t>
            </a:r>
          </a:p>
          <a:p>
            <a:pPr>
              <a:buNone/>
            </a:pPr>
            <a:r>
              <a:rPr lang="en-IN" dirty="0"/>
              <a:t>      </a:t>
            </a:r>
            <a:r>
              <a:rPr lang="en-US" dirty="0"/>
              <a:t>unless(( ))</a:t>
            </a:r>
          </a:p>
          <a:p>
            <a:pPr>
              <a:buNone/>
            </a:pPr>
            <a:r>
              <a:rPr lang="en-US" dirty="0"/>
              <a:t>      {print "It executes only if the condition is false\n";}</a:t>
            </a:r>
          </a:p>
          <a:p>
            <a:pPr>
              <a:buNone/>
            </a:pPr>
            <a:r>
              <a:rPr lang="en-US" b="1" dirty="0"/>
              <a:t>Unless – else statement:</a:t>
            </a:r>
            <a:r>
              <a:rPr lang="en-IN" dirty="0"/>
              <a:t> Unless statement can be followed by an optional else statement, which executes when the </a:t>
            </a:r>
            <a:r>
              <a:rPr lang="en-IN" dirty="0" err="1"/>
              <a:t>boolean</a:t>
            </a:r>
            <a:r>
              <a:rPr lang="en-IN" dirty="0"/>
              <a:t> expression is true.</a:t>
            </a:r>
          </a:p>
          <a:p>
            <a:r>
              <a:rPr lang="en-US" dirty="0"/>
              <a:t>Example:</a:t>
            </a:r>
          </a:p>
          <a:p>
            <a:pPr>
              <a:buNone/>
            </a:pPr>
            <a:r>
              <a:rPr lang="en-US" dirty="0"/>
              <a:t>       $a=10;</a:t>
            </a:r>
          </a:p>
          <a:p>
            <a:pPr>
              <a:buNone/>
            </a:pPr>
            <a:r>
              <a:rPr lang="en-US" dirty="0"/>
              <a:t>       unless(($a%2) !=0)</a:t>
            </a:r>
          </a:p>
          <a:p>
            <a:pPr>
              <a:buNone/>
            </a:pPr>
            <a:r>
              <a:rPr lang="en-US" dirty="0"/>
              <a:t>        {</a:t>
            </a:r>
          </a:p>
          <a:p>
            <a:pPr>
              <a:buNone/>
            </a:pPr>
            <a:r>
              <a:rPr lang="en-US" dirty="0"/>
              <a:t>         </a:t>
            </a:r>
            <a:r>
              <a:rPr lang="en-US" dirty="0" err="1"/>
              <a:t>print"number</a:t>
            </a:r>
            <a:r>
              <a:rPr lang="en-US" dirty="0"/>
              <a:t> is even";       output: number is even</a:t>
            </a:r>
          </a:p>
          <a:p>
            <a:pPr>
              <a:buNone/>
            </a:pPr>
            <a:r>
              <a:rPr lang="en-US" dirty="0"/>
              <a:t>        }</a:t>
            </a:r>
          </a:p>
          <a:p>
            <a:pPr>
              <a:buNone/>
            </a:pPr>
            <a:r>
              <a:rPr lang="en-US" dirty="0"/>
              <a:t>       else</a:t>
            </a:r>
          </a:p>
          <a:p>
            <a:pPr>
              <a:buNone/>
            </a:pPr>
            <a:r>
              <a:rPr lang="en-US" dirty="0"/>
              <a:t>        {</a:t>
            </a:r>
          </a:p>
          <a:p>
            <a:pPr>
              <a:buNone/>
            </a:pPr>
            <a:r>
              <a:rPr lang="en-US" dirty="0"/>
              <a:t>        </a:t>
            </a:r>
            <a:r>
              <a:rPr lang="en-US" dirty="0" err="1"/>
              <a:t>print"number</a:t>
            </a:r>
            <a:r>
              <a:rPr lang="en-US" dirty="0"/>
              <a:t> is odd";</a:t>
            </a:r>
          </a:p>
          <a:p>
            <a:pPr>
              <a:buNone/>
            </a:pPr>
            <a:r>
              <a:rPr lang="en-US"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Autofit/>
          </a:bodyPr>
          <a:lstStyle/>
          <a:p>
            <a:pPr lvl="0">
              <a:buNone/>
            </a:pPr>
            <a:r>
              <a:rPr lang="en-US" sz="2000" b="1" dirty="0"/>
              <a:t>7. Unless – </a:t>
            </a:r>
            <a:r>
              <a:rPr lang="en-US" sz="2000" b="1" dirty="0" err="1"/>
              <a:t>elsif</a:t>
            </a:r>
            <a:r>
              <a:rPr lang="en-US" sz="2000" b="1" dirty="0"/>
              <a:t> statement :</a:t>
            </a:r>
            <a:r>
              <a:rPr lang="en-IN" sz="2000" dirty="0"/>
              <a:t> The block of statements in </a:t>
            </a:r>
            <a:r>
              <a:rPr lang="en-IN" sz="2000" dirty="0" err="1"/>
              <a:t>elsif</a:t>
            </a:r>
            <a:r>
              <a:rPr lang="en-IN" sz="2000" dirty="0"/>
              <a:t> executes only when the condition is true and also the condition in unless must be true. Once an </a:t>
            </a:r>
            <a:r>
              <a:rPr lang="en-IN" sz="2000" dirty="0" err="1"/>
              <a:t>elsif</a:t>
            </a:r>
            <a:r>
              <a:rPr lang="en-IN" sz="2000" dirty="0"/>
              <a:t> succeeds, then none of remaining </a:t>
            </a:r>
            <a:r>
              <a:rPr lang="en-IN" sz="2000" dirty="0" err="1"/>
              <a:t>elsif’s</a:t>
            </a:r>
            <a:r>
              <a:rPr lang="en-IN" sz="2000" dirty="0"/>
              <a:t> or else’s will be tested.</a:t>
            </a:r>
          </a:p>
          <a:p>
            <a:r>
              <a:rPr lang="en-IN" sz="2000" dirty="0"/>
              <a:t>Example:</a:t>
            </a:r>
          </a:p>
          <a:p>
            <a:pPr>
              <a:buNone/>
            </a:pPr>
            <a:r>
              <a:rPr lang="en-US" sz="2000" dirty="0"/>
              <a:t>          $a=20;</a:t>
            </a:r>
          </a:p>
          <a:p>
            <a:pPr>
              <a:buNone/>
            </a:pPr>
            <a:r>
              <a:rPr lang="en-US" sz="2000" dirty="0"/>
              <a:t>          $b=5;</a:t>
            </a:r>
          </a:p>
          <a:p>
            <a:pPr>
              <a:buNone/>
            </a:pPr>
            <a:r>
              <a:rPr lang="en-US" sz="2000" dirty="0"/>
              <a:t>          # </a:t>
            </a:r>
            <a:r>
              <a:rPr lang="en-US" sz="2000" dirty="0" err="1"/>
              <a:t>ch</a:t>
            </a:r>
            <a:r>
              <a:rPr lang="en-US" sz="2000" dirty="0"/>
              <a:t>=0 -&gt; add and </a:t>
            </a:r>
            <a:r>
              <a:rPr lang="en-US" sz="2000" dirty="0" err="1"/>
              <a:t>ch</a:t>
            </a:r>
            <a:r>
              <a:rPr lang="en-US" sz="2000" dirty="0"/>
              <a:t>&gt;1 -&gt;sub</a:t>
            </a:r>
          </a:p>
          <a:p>
            <a:pPr>
              <a:buNone/>
            </a:pPr>
            <a:r>
              <a:rPr lang="en-US" sz="2000" dirty="0"/>
              <a:t>          </a:t>
            </a:r>
            <a:r>
              <a:rPr lang="en-US" sz="2000" dirty="0" err="1"/>
              <a:t>print"enter</a:t>
            </a:r>
            <a:r>
              <a:rPr lang="en-US" sz="2000" dirty="0"/>
              <a:t> the choice";</a:t>
            </a:r>
          </a:p>
          <a:p>
            <a:pPr>
              <a:buNone/>
            </a:pPr>
            <a:r>
              <a:rPr lang="en-US" sz="2000" dirty="0"/>
              <a:t>          $c=&lt;STDIN&gt;;</a:t>
            </a:r>
          </a:p>
          <a:p>
            <a:pPr>
              <a:buNone/>
            </a:pPr>
            <a:r>
              <a:rPr lang="en-US" sz="2000" dirty="0"/>
              <a:t>          unless($c)</a:t>
            </a:r>
          </a:p>
          <a:p>
            <a:pPr>
              <a:buNone/>
            </a:pPr>
            <a:r>
              <a:rPr lang="en-US" sz="2000" dirty="0"/>
              <a:t>           { </a:t>
            </a:r>
            <a:r>
              <a:rPr lang="en-US" sz="2000" dirty="0" err="1"/>
              <a:t>print"add</a:t>
            </a:r>
            <a:r>
              <a:rPr lang="en-US" sz="2000" dirty="0"/>
              <a:t> is " ,"$a+$b";  }</a:t>
            </a:r>
          </a:p>
          <a:p>
            <a:pPr>
              <a:buNone/>
            </a:pPr>
            <a:r>
              <a:rPr lang="en-US" sz="2000" dirty="0"/>
              <a:t>          </a:t>
            </a:r>
            <a:r>
              <a:rPr lang="en-US" sz="2000" dirty="0" err="1"/>
              <a:t>elsif</a:t>
            </a:r>
            <a:r>
              <a:rPr lang="en-US" sz="2000" dirty="0"/>
              <a:t>($c==1)</a:t>
            </a:r>
          </a:p>
          <a:p>
            <a:pPr>
              <a:buNone/>
            </a:pPr>
            <a:r>
              <a:rPr lang="en-US" sz="2000" dirty="0"/>
              <a:t>           { </a:t>
            </a:r>
            <a:r>
              <a:rPr lang="en-US" sz="2000" dirty="0" err="1"/>
              <a:t>print"sub</a:t>
            </a:r>
            <a:r>
              <a:rPr lang="en-US" sz="2000" dirty="0"/>
              <a:t> is ",$a-$b; }</a:t>
            </a:r>
          </a:p>
          <a:p>
            <a:pPr>
              <a:buNone/>
            </a:pPr>
            <a:r>
              <a:rPr lang="en-US" sz="2000" dirty="0"/>
              <a:t>          else</a:t>
            </a:r>
          </a:p>
          <a:p>
            <a:pPr>
              <a:buNone/>
            </a:pPr>
            <a:r>
              <a:rPr lang="en-US" sz="2000" dirty="0"/>
              <a:t>           { </a:t>
            </a:r>
            <a:r>
              <a:rPr lang="en-US" sz="2000" dirty="0" err="1"/>
              <a:t>print"invalid</a:t>
            </a:r>
            <a:r>
              <a:rPr lang="en-US" sz="2000" dirty="0"/>
              <a:t> choice"; }</a:t>
            </a:r>
          </a:p>
          <a:p>
            <a:pPr>
              <a:buNone/>
            </a:pPr>
            <a:endParaRPr lang="en-US" sz="1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42852"/>
            <a:ext cx="9793088" cy="6572296"/>
          </a:xfrm>
        </p:spPr>
        <p:txBody>
          <a:bodyPr>
            <a:normAutofit/>
          </a:bodyPr>
          <a:lstStyle/>
          <a:p>
            <a:r>
              <a:rPr lang="en-US" b="1" dirty="0"/>
              <a:t>? : </a:t>
            </a:r>
            <a:r>
              <a:rPr lang="en-US" b="1" dirty="0" err="1"/>
              <a:t>opertor</a:t>
            </a:r>
            <a:r>
              <a:rPr lang="en-US" b="1" dirty="0"/>
              <a:t> :</a:t>
            </a:r>
            <a:r>
              <a:rPr lang="en-US" dirty="0"/>
              <a:t>  </a:t>
            </a:r>
          </a:p>
          <a:p>
            <a:pPr>
              <a:buNone/>
            </a:pPr>
            <a:r>
              <a:rPr lang="en-US" dirty="0"/>
              <a:t>     </a:t>
            </a:r>
            <a:r>
              <a:rPr lang="en-US" b="1" dirty="0"/>
              <a:t>syntax: </a:t>
            </a:r>
            <a:r>
              <a:rPr lang="en-US" dirty="0"/>
              <a:t>Exp1 ? Exp2 : Exp3;</a:t>
            </a:r>
            <a:endParaRPr lang="en-US" b="1" dirty="0"/>
          </a:p>
          <a:p>
            <a:pPr>
              <a:buNone/>
            </a:pPr>
            <a:r>
              <a:rPr lang="en-US" dirty="0"/>
              <a:t>     Exp1 is evaluated. If it is true, then Exp2 is evaluated and becomes the value of the entire ? expression. If Exp1 is false, then Exp3 is evaluated and its value becomes the value of the expression.</a:t>
            </a:r>
          </a:p>
          <a:p>
            <a:endParaRPr lang="en-US" dirty="0"/>
          </a:p>
          <a:p>
            <a:r>
              <a:rPr lang="en-US" dirty="0"/>
              <a:t>Example: Largest of three numbers</a:t>
            </a:r>
          </a:p>
          <a:p>
            <a:pPr>
              <a:buNone/>
            </a:pPr>
            <a:r>
              <a:rPr lang="en-US" dirty="0"/>
              <a:t>          $a=&lt;STDIN&gt;;</a:t>
            </a:r>
          </a:p>
          <a:p>
            <a:pPr>
              <a:buNone/>
            </a:pPr>
            <a:r>
              <a:rPr lang="en-US" dirty="0"/>
              <a:t>          $b=&lt;STDIN&gt;;</a:t>
            </a:r>
          </a:p>
          <a:p>
            <a:pPr>
              <a:buNone/>
            </a:pPr>
            <a:r>
              <a:rPr lang="en-US" dirty="0"/>
              <a:t>          $c=&lt;STDIN&gt;;</a:t>
            </a:r>
          </a:p>
          <a:p>
            <a:pPr>
              <a:buNone/>
            </a:pPr>
            <a:r>
              <a:rPr lang="en-US" dirty="0"/>
              <a:t>          ($a&gt;$b)?(($a&gt;$c)?</a:t>
            </a:r>
            <a:r>
              <a:rPr lang="en-US" dirty="0" err="1"/>
              <a:t>print"a</a:t>
            </a:r>
            <a:r>
              <a:rPr lang="en-US" dirty="0"/>
              <a:t> is large":</a:t>
            </a:r>
            <a:r>
              <a:rPr lang="en-US" dirty="0" err="1"/>
              <a:t>print"c</a:t>
            </a:r>
            <a:r>
              <a:rPr lang="en-US" dirty="0"/>
              <a:t> is large"):(($b&gt;$c)?</a:t>
            </a:r>
            <a:r>
              <a:rPr lang="en-US" dirty="0" err="1"/>
              <a:t>print"b</a:t>
            </a:r>
            <a:r>
              <a:rPr lang="en-US" dirty="0"/>
              <a:t> is large":</a:t>
            </a:r>
            <a:r>
              <a:rPr lang="en-US" dirty="0" err="1"/>
              <a:t>print"c</a:t>
            </a:r>
            <a:r>
              <a:rPr lang="en-US" dirty="0"/>
              <a:t> is large");</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9793088" cy="939784"/>
          </a:xfrm>
        </p:spPr>
        <p:txBody>
          <a:bodyPr/>
          <a:lstStyle/>
          <a:p>
            <a:pPr algn="ctr"/>
            <a:r>
              <a:rPr lang="en-IN" b="1" dirty="0"/>
              <a:t>Loops </a:t>
            </a:r>
            <a:endParaRPr lang="en-US" b="1" dirty="0"/>
          </a:p>
        </p:txBody>
      </p:sp>
      <p:sp>
        <p:nvSpPr>
          <p:cNvPr id="3" name="Content Placeholder 2"/>
          <p:cNvSpPr>
            <a:spLocks noGrp="1"/>
          </p:cNvSpPr>
          <p:nvPr>
            <p:ph idx="1"/>
          </p:nvPr>
        </p:nvSpPr>
        <p:spPr>
          <a:xfrm>
            <a:off x="1199456" y="1142984"/>
            <a:ext cx="9793088" cy="5572164"/>
          </a:xfrm>
        </p:spPr>
        <p:txBody>
          <a:bodyPr>
            <a:normAutofit/>
          </a:bodyPr>
          <a:lstStyle/>
          <a:p>
            <a:r>
              <a:rPr lang="en-US" dirty="0"/>
              <a:t>A loop statement allows us to execute a statement or group of statements multiple times until the condition is true.</a:t>
            </a:r>
            <a:r>
              <a:rPr lang="en-IN" dirty="0"/>
              <a:t> Perl provides the different types of loop to handle the condition based situation in the program. The loops in Perl are : </a:t>
            </a:r>
            <a:r>
              <a:rPr lang="en-US" dirty="0"/>
              <a:t> </a:t>
            </a:r>
            <a:endParaRPr lang="en-IN" dirty="0"/>
          </a:p>
          <a:p>
            <a:pPr>
              <a:buNone/>
            </a:pPr>
            <a:r>
              <a:rPr lang="en-IN" dirty="0"/>
              <a:t>1. For</a:t>
            </a:r>
          </a:p>
          <a:p>
            <a:pPr>
              <a:buNone/>
            </a:pPr>
            <a:r>
              <a:rPr lang="en-IN" dirty="0"/>
              <a:t>2. Foreach</a:t>
            </a:r>
          </a:p>
          <a:p>
            <a:pPr>
              <a:buNone/>
            </a:pPr>
            <a:r>
              <a:rPr lang="en-IN" dirty="0"/>
              <a:t>3. While</a:t>
            </a:r>
          </a:p>
          <a:p>
            <a:pPr>
              <a:buNone/>
            </a:pPr>
            <a:r>
              <a:rPr lang="en-IN" dirty="0"/>
              <a:t>4. do…while</a:t>
            </a:r>
          </a:p>
          <a:p>
            <a:pPr>
              <a:buNone/>
            </a:pPr>
            <a:r>
              <a:rPr lang="en-IN" dirty="0"/>
              <a:t>5. Until</a:t>
            </a:r>
          </a:p>
          <a:p>
            <a:pPr>
              <a:buNone/>
            </a:pPr>
            <a:r>
              <a:rPr lang="en-IN" dirty="0"/>
              <a:t>6. Nested loops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42852"/>
            <a:ext cx="9793088" cy="6572296"/>
          </a:xfrm>
        </p:spPr>
        <p:txBody>
          <a:bodyPr>
            <a:normAutofit fontScale="85000" lnSpcReduction="20000"/>
          </a:bodyPr>
          <a:lstStyle/>
          <a:p>
            <a:pPr marL="0" indent="0">
              <a:buNone/>
            </a:pPr>
            <a:r>
              <a:rPr lang="en-US" b="1" dirty="0"/>
              <a:t>for loop:</a:t>
            </a:r>
          </a:p>
          <a:p>
            <a:pPr marL="514350" indent="-514350">
              <a:buNone/>
            </a:pPr>
            <a:r>
              <a:rPr lang="en-US" b="1" dirty="0"/>
              <a:t>       </a:t>
            </a:r>
            <a:r>
              <a:rPr lang="en-US" dirty="0"/>
              <a:t> A </a:t>
            </a:r>
            <a:r>
              <a:rPr lang="en-US" b="1" dirty="0"/>
              <a:t>for</a:t>
            </a:r>
            <a:r>
              <a:rPr lang="en-US" dirty="0"/>
              <a:t> statement consumes the initialization, condition and increment/decrement in one line thereby providing a shorter, easy to debug structure of looping.</a:t>
            </a:r>
          </a:p>
          <a:p>
            <a:pPr fontAlgn="base">
              <a:buNone/>
            </a:pPr>
            <a:r>
              <a:rPr lang="en-IN" b="1" dirty="0"/>
              <a:t>      Syntax:</a:t>
            </a:r>
            <a:r>
              <a:rPr lang="en-IN" dirty="0"/>
              <a:t/>
            </a:r>
            <a:br>
              <a:rPr lang="en-IN" dirty="0"/>
            </a:br>
            <a:r>
              <a:rPr lang="en-IN" dirty="0"/>
              <a:t>   for (</a:t>
            </a:r>
            <a:r>
              <a:rPr lang="en-IN" dirty="0" err="1"/>
              <a:t>init</a:t>
            </a:r>
            <a:r>
              <a:rPr lang="en-IN" dirty="0"/>
              <a:t> statement; condition; increment/decrement )</a:t>
            </a:r>
            <a:endParaRPr lang="en-US" dirty="0"/>
          </a:p>
          <a:p>
            <a:pPr fontAlgn="base">
              <a:buNone/>
            </a:pPr>
            <a:r>
              <a:rPr lang="en-IN" dirty="0"/>
              <a:t>        {    # Code to be Executed}</a:t>
            </a:r>
          </a:p>
          <a:p>
            <a:pPr fontAlgn="base"/>
            <a:r>
              <a:rPr lang="en-IN" dirty="0"/>
              <a:t>Example:</a:t>
            </a:r>
          </a:p>
          <a:p>
            <a:pPr fontAlgn="base">
              <a:buNone/>
            </a:pPr>
            <a:r>
              <a:rPr lang="en-US" dirty="0"/>
              <a:t>          print"\</a:t>
            </a:r>
            <a:r>
              <a:rPr lang="en-US" dirty="0" err="1"/>
              <a:t>nAdding</a:t>
            </a:r>
            <a:r>
              <a:rPr lang="en-US" dirty="0"/>
              <a:t> elements in an array using for loop\n";  </a:t>
            </a:r>
          </a:p>
          <a:p>
            <a:pPr fontAlgn="base">
              <a:buNone/>
            </a:pPr>
            <a:r>
              <a:rPr lang="en-US" dirty="0"/>
              <a:t>          @a2 = (2,5,3,7,4,8);</a:t>
            </a:r>
          </a:p>
          <a:p>
            <a:pPr fontAlgn="base">
              <a:buNone/>
            </a:pPr>
            <a:r>
              <a:rPr lang="en-US" dirty="0"/>
              <a:t>           $size = @a2;</a:t>
            </a:r>
          </a:p>
          <a:p>
            <a:pPr fontAlgn="base">
              <a:buNone/>
            </a:pPr>
            <a:r>
              <a:rPr lang="en-US" dirty="0"/>
              <a:t>           $sum=0;</a:t>
            </a:r>
          </a:p>
          <a:p>
            <a:pPr fontAlgn="base">
              <a:buNone/>
            </a:pPr>
            <a:r>
              <a:rPr lang="en-US" dirty="0"/>
              <a:t>           for($</a:t>
            </a:r>
            <a:r>
              <a:rPr lang="en-US" dirty="0" err="1"/>
              <a:t>i</a:t>
            </a:r>
            <a:r>
              <a:rPr lang="en-US" dirty="0"/>
              <a:t>=0;$</a:t>
            </a:r>
            <a:r>
              <a:rPr lang="en-US" dirty="0" err="1"/>
              <a:t>i</a:t>
            </a:r>
            <a:r>
              <a:rPr lang="en-US" dirty="0"/>
              <a:t>&lt;$size;$</a:t>
            </a:r>
            <a:r>
              <a:rPr lang="en-US" dirty="0" err="1"/>
              <a:t>i</a:t>
            </a:r>
            <a:r>
              <a:rPr lang="en-US" dirty="0"/>
              <a:t>++)</a:t>
            </a:r>
          </a:p>
          <a:p>
            <a:pPr fontAlgn="base">
              <a:buNone/>
            </a:pPr>
            <a:r>
              <a:rPr lang="en-US" dirty="0"/>
              <a:t>           {</a:t>
            </a:r>
          </a:p>
          <a:p>
            <a:pPr fontAlgn="base">
              <a:buNone/>
            </a:pPr>
            <a:r>
              <a:rPr lang="en-US" dirty="0"/>
              <a:t>	       $sum = $sum + $a2[$</a:t>
            </a:r>
            <a:r>
              <a:rPr lang="en-US" dirty="0" err="1"/>
              <a:t>i</a:t>
            </a:r>
            <a:r>
              <a:rPr lang="en-US" dirty="0"/>
              <a:t>];</a:t>
            </a:r>
          </a:p>
          <a:p>
            <a:pPr fontAlgn="base">
              <a:buNone/>
            </a:pPr>
            <a:r>
              <a:rPr lang="en-US" dirty="0"/>
              <a:t>           }</a:t>
            </a:r>
          </a:p>
          <a:p>
            <a:pPr fontAlgn="base">
              <a:buNone/>
            </a:pPr>
            <a:r>
              <a:rPr lang="en-US" dirty="0"/>
              <a:t>           print " the sum of the elements in array is $sum\n";</a:t>
            </a:r>
          </a:p>
          <a:p>
            <a:pPr fontAlgn="base">
              <a:buNone/>
            </a:pPr>
            <a:r>
              <a:rPr lang="en-US" dirty="0"/>
              <a:t>  #  the sum of the elements in array is 29.</a:t>
            </a:r>
          </a:p>
          <a:p>
            <a:pPr marL="514350" indent="-514350">
              <a:buAutoNum type="arabicPeriod"/>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77500" lnSpcReduction="20000"/>
          </a:bodyPr>
          <a:lstStyle/>
          <a:p>
            <a:pPr>
              <a:buNone/>
            </a:pPr>
            <a:r>
              <a:rPr lang="en-US" b="1" dirty="0"/>
              <a:t>foreach loop:</a:t>
            </a:r>
          </a:p>
          <a:p>
            <a:pPr>
              <a:buNone/>
            </a:pPr>
            <a:r>
              <a:rPr lang="en-US" b="1" dirty="0"/>
              <a:t>     </a:t>
            </a:r>
            <a:r>
              <a:rPr lang="en-IN" dirty="0"/>
              <a:t>A </a:t>
            </a:r>
            <a:r>
              <a:rPr lang="en-IN" b="1" dirty="0"/>
              <a:t>foreach</a:t>
            </a:r>
            <a:r>
              <a:rPr lang="en-IN" dirty="0"/>
              <a:t> loop is used to iterate over a list and the variable holds the value of the elements of the list one at a time. The process of iteration of each element is done automatically by the loop.</a:t>
            </a:r>
          </a:p>
          <a:p>
            <a:pPr>
              <a:buNone/>
            </a:pPr>
            <a:r>
              <a:rPr lang="en-IN" b="1" dirty="0"/>
              <a:t>Syntax:</a:t>
            </a:r>
          </a:p>
          <a:p>
            <a:pPr>
              <a:buNone/>
            </a:pPr>
            <a:r>
              <a:rPr lang="en-IN" b="1" dirty="0"/>
              <a:t>      </a:t>
            </a:r>
            <a:r>
              <a:rPr lang="en-US" dirty="0"/>
              <a:t>foreach var (list) { ... }</a:t>
            </a:r>
          </a:p>
          <a:p>
            <a:r>
              <a:rPr lang="en-IN" dirty="0"/>
              <a:t>Example:</a:t>
            </a:r>
          </a:p>
          <a:p>
            <a:pPr>
              <a:buNone/>
            </a:pPr>
            <a:r>
              <a:rPr lang="en-IN" dirty="0"/>
              <a:t>   %</a:t>
            </a:r>
            <a:r>
              <a:rPr lang="en-IN" dirty="0" err="1"/>
              <a:t>hash_stu</a:t>
            </a:r>
            <a:r>
              <a:rPr lang="en-IN" dirty="0"/>
              <a:t> =('</a:t>
            </a:r>
            <a:r>
              <a:rPr lang="en-IN" dirty="0" err="1"/>
              <a:t>roshini</a:t>
            </a:r>
            <a:r>
              <a:rPr lang="en-IN" dirty="0"/>
              <a:t>'=&gt; 5, </a:t>
            </a:r>
            <a:r>
              <a:rPr lang="en-IN" dirty="0" err="1"/>
              <a:t>kalyan</a:t>
            </a:r>
            <a:r>
              <a:rPr lang="en-IN" dirty="0"/>
              <a:t> =&gt; 9, "</a:t>
            </a:r>
            <a:r>
              <a:rPr lang="en-IN" dirty="0" err="1"/>
              <a:t>vinay</a:t>
            </a:r>
            <a:r>
              <a:rPr lang="en-IN" dirty="0"/>
              <a:t>"=&gt; 3,'farhana',2); </a:t>
            </a:r>
          </a:p>
          <a:p>
            <a:pPr>
              <a:buNone/>
            </a:pPr>
            <a:r>
              <a:rPr lang="en-IN" dirty="0"/>
              <a:t>    </a:t>
            </a:r>
            <a:r>
              <a:rPr lang="en-US" dirty="0"/>
              <a:t>foreach $a (keys %</a:t>
            </a:r>
            <a:r>
              <a:rPr lang="en-US" dirty="0" err="1"/>
              <a:t>hash_stu</a:t>
            </a:r>
            <a:r>
              <a:rPr lang="en-US" dirty="0"/>
              <a:t>)</a:t>
            </a:r>
          </a:p>
          <a:p>
            <a:pPr>
              <a:buNone/>
            </a:pPr>
            <a:r>
              <a:rPr lang="en-US" dirty="0"/>
              <a:t>    {</a:t>
            </a:r>
          </a:p>
          <a:p>
            <a:pPr>
              <a:buNone/>
            </a:pPr>
            <a:r>
              <a:rPr lang="en-US" dirty="0"/>
              <a:t>     print "value of a: $a\n";</a:t>
            </a:r>
          </a:p>
          <a:p>
            <a:pPr>
              <a:buNone/>
            </a:pPr>
            <a:r>
              <a:rPr lang="en-US" dirty="0"/>
              <a:t>     } </a:t>
            </a:r>
          </a:p>
          <a:p>
            <a:pPr>
              <a:buNone/>
            </a:pPr>
            <a:r>
              <a:rPr lang="en-US" dirty="0"/>
              <a:t>Output : value of a: </a:t>
            </a:r>
            <a:r>
              <a:rPr lang="en-US" dirty="0" err="1"/>
              <a:t>vinay</a:t>
            </a:r>
            <a:endParaRPr lang="en-US" dirty="0"/>
          </a:p>
          <a:p>
            <a:pPr>
              <a:buNone/>
            </a:pPr>
            <a:r>
              <a:rPr lang="en-US" dirty="0"/>
              <a:t>		value of a: </a:t>
            </a:r>
            <a:r>
              <a:rPr lang="en-US" dirty="0" err="1"/>
              <a:t>roshini</a:t>
            </a:r>
            <a:endParaRPr lang="en-US" dirty="0"/>
          </a:p>
          <a:p>
            <a:pPr>
              <a:buNone/>
            </a:pPr>
            <a:r>
              <a:rPr lang="en-US" dirty="0"/>
              <a:t>		value of a: </a:t>
            </a:r>
            <a:r>
              <a:rPr lang="en-US" dirty="0" err="1"/>
              <a:t>kalyan</a:t>
            </a:r>
            <a:endParaRPr lang="en-US" dirty="0"/>
          </a:p>
          <a:p>
            <a:pPr>
              <a:buNone/>
            </a:pPr>
            <a:r>
              <a:rPr lang="en-US" dirty="0"/>
              <a:t>		value of a: </a:t>
            </a:r>
            <a:r>
              <a:rPr lang="en-US" dirty="0" err="1"/>
              <a:t>farhana</a:t>
            </a:r>
            <a:endParaRPr lang="en-US" dirty="0"/>
          </a:p>
          <a:p>
            <a:r>
              <a:rPr lang="en-US" dirty="0"/>
              <a:t>In the above example, the scalar variable </a:t>
            </a:r>
            <a:r>
              <a:rPr lang="en-US" b="1" dirty="0"/>
              <a:t>a </a:t>
            </a:r>
            <a:r>
              <a:rPr lang="en-US" dirty="0"/>
              <a:t>holds the keys in the hash one at a time till the end of list.</a:t>
            </a:r>
            <a:r>
              <a:rPr lang="en-IN" dirty="0"/>
              <a:t/>
            </a:r>
            <a:br>
              <a:rPr lang="en-IN" dirty="0"/>
            </a:b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29DDC7-90EC-4506-AC8B-4E850EA87554}"/>
              </a:ext>
            </a:extLst>
          </p:cNvPr>
          <p:cNvSpPr>
            <a:spLocks noGrp="1"/>
          </p:cNvSpPr>
          <p:nvPr>
            <p:ph idx="1"/>
          </p:nvPr>
        </p:nvSpPr>
        <p:spPr>
          <a:xfrm>
            <a:off x="838200" y="245806"/>
            <a:ext cx="10515600" cy="5931157"/>
          </a:xfrm>
        </p:spPr>
        <p:txBody>
          <a:bodyPr>
            <a:normAutofit/>
          </a:bodyPr>
          <a:lstStyle/>
          <a:p>
            <a:pPr marL="0" indent="0">
              <a:buNone/>
            </a:pPr>
            <a:r>
              <a:rPr lang="en-US" sz="4400" b="1">
                <a:latin typeface="+mj-lt"/>
              </a:rPr>
              <a:t>Advantages </a:t>
            </a:r>
            <a:r>
              <a:rPr lang="en-US" sz="4000" b="1">
                <a:latin typeface="+mj-lt"/>
              </a:rPr>
              <a:t>:</a:t>
            </a:r>
          </a:p>
          <a:p>
            <a:r>
              <a:rPr lang="en-US"/>
              <a:t>It is very efficient in text-manipulation i.e. Regular Expression. It also provides the socket capability.</a:t>
            </a:r>
          </a:p>
          <a:p>
            <a:r>
              <a:rPr lang="en-US"/>
              <a:t>It is free and a Open Source software which is licensed under Artistic and GNU General Public License (GPL).</a:t>
            </a:r>
          </a:p>
          <a:p>
            <a:r>
              <a:rPr lang="en-US"/>
              <a:t>Easy to write powerful programs in a few lines of code.</a:t>
            </a:r>
          </a:p>
          <a:p>
            <a:endParaRPr lang="en-US"/>
          </a:p>
          <a:p>
            <a:pPr marL="0" indent="0">
              <a:buNone/>
            </a:pPr>
            <a:r>
              <a:rPr lang="en-US" sz="4000" b="1">
                <a:latin typeface="+mj-lt"/>
              </a:rPr>
              <a:t>Disadvantages :</a:t>
            </a:r>
          </a:p>
          <a:p>
            <a:r>
              <a:rPr lang="en-US"/>
              <a:t>Programs runs slowly and program needs to be interpreted each time when any changes are made.</a:t>
            </a:r>
          </a:p>
          <a:p>
            <a:r>
              <a:rPr lang="en-US"/>
              <a:t>Usability factor is lower when compared to other languages.</a:t>
            </a:r>
            <a:endParaRPr lang="en-IN"/>
          </a:p>
        </p:txBody>
      </p:sp>
    </p:spTree>
    <p:extLst>
      <p:ext uri="{BB962C8B-B14F-4D97-AF65-F5344CB8AC3E}">
        <p14:creationId xmlns:p14="http://schemas.microsoft.com/office/powerpoint/2010/main" xmlns="" val="3501430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77500" lnSpcReduction="20000"/>
          </a:bodyPr>
          <a:lstStyle/>
          <a:p>
            <a:pPr>
              <a:buNone/>
            </a:pPr>
            <a:r>
              <a:rPr lang="en-US" b="1" dirty="0"/>
              <a:t>While loop:</a:t>
            </a:r>
          </a:p>
          <a:p>
            <a:pPr>
              <a:buNone/>
            </a:pPr>
            <a:r>
              <a:rPr lang="en-IN" dirty="0"/>
              <a:t>    If the expression is True then the code within the body of while loop is executed.</a:t>
            </a:r>
            <a:r>
              <a:rPr lang="en-US" dirty="0"/>
              <a:t> When the condition is tested and the result is false, the loop body will be skipped and the first statement after the while loop will be executed.</a:t>
            </a:r>
          </a:p>
          <a:p>
            <a:pPr>
              <a:buNone/>
            </a:pPr>
            <a:r>
              <a:rPr lang="en-US" dirty="0"/>
              <a:t> </a:t>
            </a:r>
            <a:r>
              <a:rPr lang="en-US" b="1" dirty="0"/>
              <a:t>syntax:</a:t>
            </a:r>
            <a:r>
              <a:rPr lang="en-IN" dirty="0"/>
              <a:t> </a:t>
            </a:r>
            <a:r>
              <a:rPr lang="en-US" dirty="0"/>
              <a:t>while(condition) { statement(s); }</a:t>
            </a:r>
          </a:p>
          <a:p>
            <a:r>
              <a:rPr lang="en-US" dirty="0"/>
              <a:t>Example:</a:t>
            </a:r>
          </a:p>
          <a:p>
            <a:pPr>
              <a:buNone/>
            </a:pPr>
            <a:r>
              <a:rPr lang="en-US" dirty="0"/>
              <a:t>         </a:t>
            </a:r>
            <a:r>
              <a:rPr lang="en-US" dirty="0" err="1"/>
              <a:t>print"Accessing</a:t>
            </a:r>
            <a:r>
              <a:rPr lang="en-US" dirty="0"/>
              <a:t> elements from hashes using while loop\n";</a:t>
            </a:r>
          </a:p>
          <a:p>
            <a:pPr>
              <a:buNone/>
            </a:pPr>
            <a:r>
              <a:rPr lang="en-US" dirty="0"/>
              <a:t>         %</a:t>
            </a:r>
            <a:r>
              <a:rPr lang="en-US" dirty="0" err="1"/>
              <a:t>hash_stu</a:t>
            </a:r>
            <a:r>
              <a:rPr lang="en-US" dirty="0"/>
              <a:t> =('</a:t>
            </a:r>
            <a:r>
              <a:rPr lang="en-US" dirty="0" err="1"/>
              <a:t>roshini</a:t>
            </a:r>
            <a:r>
              <a:rPr lang="en-US" dirty="0"/>
              <a:t>'=&gt; 5, </a:t>
            </a:r>
            <a:r>
              <a:rPr lang="en-US" dirty="0" err="1"/>
              <a:t>kalyan</a:t>
            </a:r>
            <a:r>
              <a:rPr lang="en-US" dirty="0"/>
              <a:t> =&gt; 9, "</a:t>
            </a:r>
            <a:r>
              <a:rPr lang="en-US" dirty="0" err="1"/>
              <a:t>vinay</a:t>
            </a:r>
            <a:r>
              <a:rPr lang="en-US" dirty="0"/>
              <a:t>"=&gt; 3,'farhana',2);</a:t>
            </a:r>
          </a:p>
          <a:p>
            <a:pPr>
              <a:buNone/>
            </a:pPr>
            <a:r>
              <a:rPr lang="en-US" dirty="0"/>
              <a:t>         @names = keys %</a:t>
            </a:r>
            <a:r>
              <a:rPr lang="en-US" dirty="0" err="1"/>
              <a:t>hash_stu</a:t>
            </a:r>
            <a:r>
              <a:rPr lang="en-US" dirty="0"/>
              <a:t> ;</a:t>
            </a:r>
          </a:p>
          <a:p>
            <a:pPr>
              <a:buNone/>
            </a:pPr>
            <a:r>
              <a:rPr lang="en-US" dirty="0"/>
              <a:t>         @val = values %</a:t>
            </a:r>
            <a:r>
              <a:rPr lang="en-US" dirty="0" err="1"/>
              <a:t>hash_stu</a:t>
            </a:r>
            <a:r>
              <a:rPr lang="en-US" dirty="0"/>
              <a:t> ;</a:t>
            </a:r>
          </a:p>
          <a:p>
            <a:pPr>
              <a:buNone/>
            </a:pPr>
            <a:r>
              <a:rPr lang="en-US" dirty="0"/>
              <a:t>         $</a:t>
            </a:r>
            <a:r>
              <a:rPr lang="en-US" dirty="0" err="1"/>
              <a:t>hash_size</a:t>
            </a:r>
            <a:r>
              <a:rPr lang="en-US" dirty="0"/>
              <a:t>=@names;</a:t>
            </a:r>
          </a:p>
          <a:p>
            <a:pPr>
              <a:buNone/>
            </a:pPr>
            <a:r>
              <a:rPr lang="en-US" dirty="0"/>
              <a:t>         $j=0;</a:t>
            </a:r>
          </a:p>
          <a:p>
            <a:pPr>
              <a:buNone/>
            </a:pPr>
            <a:r>
              <a:rPr lang="en-US" dirty="0"/>
              <a:t>         while($j &lt; $</a:t>
            </a:r>
            <a:r>
              <a:rPr lang="en-US" dirty="0" err="1"/>
              <a:t>hash_size</a:t>
            </a:r>
            <a:r>
              <a:rPr lang="en-US" dirty="0"/>
              <a:t>)</a:t>
            </a:r>
          </a:p>
          <a:p>
            <a:pPr>
              <a:buNone/>
            </a:pPr>
            <a:r>
              <a:rPr lang="en-US" dirty="0"/>
              <a:t>         {</a:t>
            </a:r>
          </a:p>
          <a:p>
            <a:pPr>
              <a:buNone/>
            </a:pPr>
            <a:r>
              <a:rPr lang="en-US" dirty="0"/>
              <a:t>	    #print" $names[$j] : $</a:t>
            </a:r>
            <a:r>
              <a:rPr lang="en-US" dirty="0" err="1"/>
              <a:t>hash_stu</a:t>
            </a:r>
            <a:r>
              <a:rPr lang="en-US" dirty="0"/>
              <a:t>{$names[$j]}\n";</a:t>
            </a:r>
          </a:p>
          <a:p>
            <a:pPr>
              <a:buNone/>
            </a:pPr>
            <a:r>
              <a:rPr lang="en-US" dirty="0"/>
              <a:t>	     print" $names[$j] : $</a:t>
            </a:r>
            <a:r>
              <a:rPr lang="en-US" dirty="0" err="1"/>
              <a:t>val</a:t>
            </a:r>
            <a:r>
              <a:rPr lang="en-US" dirty="0"/>
              <a:t>[$j]\n";</a:t>
            </a:r>
          </a:p>
          <a:p>
            <a:pPr>
              <a:buNone/>
            </a:pPr>
            <a:r>
              <a:rPr lang="en-US" dirty="0"/>
              <a:t>	    $</a:t>
            </a:r>
            <a:r>
              <a:rPr lang="en-US" dirty="0" err="1"/>
              <a:t>j++</a:t>
            </a:r>
            <a:r>
              <a:rPr lang="en-US" dirty="0"/>
              <a:t>;</a:t>
            </a:r>
          </a:p>
          <a:p>
            <a:pPr>
              <a:buNone/>
            </a:pPr>
            <a:r>
              <a:rPr lang="en-US" dirty="0"/>
              <a:t>          }</a:t>
            </a:r>
          </a:p>
          <a:p>
            <a:pPr>
              <a:buNone/>
            </a:pPr>
            <a:endParaRPr lang="en-US" dirty="0"/>
          </a:p>
          <a:p>
            <a:pPr>
              <a:buNone/>
            </a:pPr>
            <a:endParaRPr lang="en-US" dirty="0"/>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70000" lnSpcReduction="20000"/>
          </a:bodyPr>
          <a:lstStyle/>
          <a:p>
            <a:pPr>
              <a:buNone/>
            </a:pPr>
            <a:r>
              <a:rPr lang="en-US" b="1" dirty="0"/>
              <a:t>do while loop:</a:t>
            </a:r>
            <a:r>
              <a:rPr lang="en-US" dirty="0"/>
              <a:t> </a:t>
            </a:r>
          </a:p>
          <a:p>
            <a:pPr>
              <a:buNone/>
            </a:pPr>
            <a:r>
              <a:rPr lang="en-US" dirty="0"/>
              <a:t>     </a:t>
            </a:r>
            <a:r>
              <a:rPr lang="en-US" b="1" dirty="0"/>
              <a:t>do...while</a:t>
            </a:r>
            <a:r>
              <a:rPr lang="en-US" dirty="0"/>
              <a:t> loop checks its condition at the bottom of the loop. A </a:t>
            </a:r>
            <a:r>
              <a:rPr lang="en-US" b="1" dirty="0"/>
              <a:t>do...while</a:t>
            </a:r>
            <a:r>
              <a:rPr lang="en-US" dirty="0"/>
              <a:t> loop is similar to a while loop, except that a do...while loop is guaranteed to execute at least one time.</a:t>
            </a:r>
          </a:p>
          <a:p>
            <a:pPr>
              <a:buNone/>
            </a:pPr>
            <a:r>
              <a:rPr lang="en-US" b="1" dirty="0"/>
              <a:t>Syntax:</a:t>
            </a:r>
            <a:r>
              <a:rPr lang="en-US" dirty="0"/>
              <a:t> </a:t>
            </a:r>
          </a:p>
          <a:p>
            <a:pPr>
              <a:buNone/>
            </a:pPr>
            <a:r>
              <a:rPr lang="en-US" dirty="0"/>
              <a:t>          do</a:t>
            </a:r>
          </a:p>
          <a:p>
            <a:pPr>
              <a:buNone/>
            </a:pPr>
            <a:r>
              <a:rPr lang="en-US" dirty="0"/>
              <a:t>          { statement(s); </a:t>
            </a:r>
          </a:p>
          <a:p>
            <a:pPr>
              <a:buNone/>
            </a:pPr>
            <a:r>
              <a:rPr lang="en-US" dirty="0"/>
              <a:t>          } while( condition );</a:t>
            </a:r>
          </a:p>
          <a:p>
            <a:pPr>
              <a:buNone/>
            </a:pPr>
            <a:r>
              <a:rPr lang="en-US" dirty="0"/>
              <a:t>Example:</a:t>
            </a:r>
          </a:p>
          <a:p>
            <a:pPr>
              <a:buNone/>
            </a:pPr>
            <a:r>
              <a:rPr lang="en-US" dirty="0"/>
              <a:t>print"\n using </a:t>
            </a:r>
            <a:r>
              <a:rPr lang="en-US" dirty="0" err="1"/>
              <a:t>do_while</a:t>
            </a:r>
            <a:r>
              <a:rPr lang="en-US" dirty="0"/>
              <a:t> loop\n";</a:t>
            </a:r>
          </a:p>
          <a:p>
            <a:pPr>
              <a:buNone/>
            </a:pPr>
            <a:r>
              <a:rPr lang="en-US" dirty="0"/>
              <a:t>@stu = ("</a:t>
            </a:r>
            <a:r>
              <a:rPr lang="en-US" dirty="0" err="1"/>
              <a:t>roshini</a:t>
            </a:r>
            <a:r>
              <a:rPr lang="en-US" dirty="0"/>
              <a:t>","</a:t>
            </a:r>
            <a:r>
              <a:rPr lang="en-US" dirty="0" err="1"/>
              <a:t>kalyan</a:t>
            </a:r>
            <a:r>
              <a:rPr lang="en-US" dirty="0"/>
              <a:t>","</a:t>
            </a:r>
            <a:r>
              <a:rPr lang="en-US" dirty="0" err="1"/>
              <a:t>farhana</a:t>
            </a:r>
            <a:r>
              <a:rPr lang="en-US" dirty="0"/>
              <a:t>","</a:t>
            </a:r>
            <a:r>
              <a:rPr lang="en-US" dirty="0" err="1"/>
              <a:t>vinay</a:t>
            </a:r>
            <a:r>
              <a:rPr lang="en-US" dirty="0"/>
              <a:t>");</a:t>
            </a:r>
          </a:p>
          <a:p>
            <a:pPr>
              <a:buNone/>
            </a:pPr>
            <a:r>
              <a:rPr lang="en-US" dirty="0"/>
              <a:t>$</a:t>
            </a:r>
            <a:r>
              <a:rPr lang="en-US" dirty="0" err="1"/>
              <a:t>i</a:t>
            </a:r>
            <a:r>
              <a:rPr lang="en-US" dirty="0"/>
              <a:t> =0;</a:t>
            </a:r>
          </a:p>
          <a:p>
            <a:pPr>
              <a:buNone/>
            </a:pPr>
            <a:r>
              <a:rPr lang="en-US" dirty="0"/>
              <a:t>$size = @stu;</a:t>
            </a:r>
          </a:p>
          <a:p>
            <a:pPr>
              <a:buNone/>
            </a:pPr>
            <a:r>
              <a:rPr lang="en-US" dirty="0"/>
              <a:t>do</a:t>
            </a:r>
          </a:p>
          <a:p>
            <a:pPr>
              <a:buNone/>
            </a:pPr>
            <a:r>
              <a:rPr lang="en-US" dirty="0"/>
              <a:t>{</a:t>
            </a:r>
          </a:p>
          <a:p>
            <a:pPr>
              <a:buNone/>
            </a:pPr>
            <a:endParaRPr lang="en-US" dirty="0"/>
          </a:p>
          <a:p>
            <a:pPr>
              <a:buNone/>
            </a:pPr>
            <a:r>
              <a:rPr lang="en-US" dirty="0"/>
              <a:t>print " $</a:t>
            </a:r>
            <a:r>
              <a:rPr lang="en-US" dirty="0" err="1"/>
              <a:t>stu</a:t>
            </a:r>
            <a:r>
              <a:rPr lang="en-US" dirty="0"/>
              <a:t>[$</a:t>
            </a:r>
            <a:r>
              <a:rPr lang="en-US" dirty="0" err="1"/>
              <a:t>i</a:t>
            </a:r>
            <a:r>
              <a:rPr lang="en-US" dirty="0"/>
              <a:t>]\n";</a:t>
            </a:r>
          </a:p>
          <a:p>
            <a:pPr>
              <a:buNone/>
            </a:pPr>
            <a:r>
              <a:rPr lang="en-US" dirty="0"/>
              <a:t>$</a:t>
            </a:r>
            <a:r>
              <a:rPr lang="en-US" dirty="0" err="1"/>
              <a:t>i</a:t>
            </a:r>
            <a:r>
              <a:rPr lang="en-US" dirty="0"/>
              <a:t>++;</a:t>
            </a:r>
          </a:p>
          <a:p>
            <a:pPr>
              <a:buNone/>
            </a:pPr>
            <a:r>
              <a:rPr lang="en-US" dirty="0"/>
              <a:t>}while($</a:t>
            </a:r>
            <a:r>
              <a:rPr lang="en-US" dirty="0" err="1"/>
              <a:t>i</a:t>
            </a:r>
            <a:r>
              <a:rPr lang="en-US" dirty="0"/>
              <a:t> &lt; $size);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lnSpcReduction="10000"/>
          </a:bodyPr>
          <a:lstStyle/>
          <a:p>
            <a:pPr>
              <a:buNone/>
            </a:pPr>
            <a:r>
              <a:rPr lang="en-US" b="1" dirty="0"/>
              <a:t>until loop:</a:t>
            </a:r>
          </a:p>
          <a:p>
            <a:pPr>
              <a:buNone/>
            </a:pPr>
            <a:r>
              <a:rPr lang="en-US" dirty="0"/>
              <a:t>    The loop iterates until the condition becomes true. When the condition becomes true, the program control passes to the line immediately following the loop.</a:t>
            </a:r>
          </a:p>
          <a:p>
            <a:pPr>
              <a:buNone/>
            </a:pPr>
            <a:r>
              <a:rPr lang="en-US" b="1" dirty="0"/>
              <a:t>Syntax: </a:t>
            </a:r>
            <a:r>
              <a:rPr lang="en-US" dirty="0"/>
              <a:t>until(condition) { statement(s); }</a:t>
            </a:r>
          </a:p>
          <a:p>
            <a:pPr>
              <a:buNone/>
            </a:pPr>
            <a:r>
              <a:rPr lang="en-US" dirty="0"/>
              <a:t>Examples:</a:t>
            </a:r>
          </a:p>
          <a:p>
            <a:pPr>
              <a:buNone/>
            </a:pPr>
            <a:r>
              <a:rPr lang="en-US" dirty="0"/>
              <a:t>      @a1 =('a',1,"abc");</a:t>
            </a:r>
          </a:p>
          <a:p>
            <a:pPr>
              <a:buNone/>
            </a:pPr>
            <a:r>
              <a:rPr lang="en-US" dirty="0"/>
              <a:t>       $</a:t>
            </a:r>
            <a:r>
              <a:rPr lang="en-US" dirty="0" err="1"/>
              <a:t>arr_size</a:t>
            </a:r>
            <a:r>
              <a:rPr lang="en-US" dirty="0"/>
              <a:t> = @a1;</a:t>
            </a:r>
          </a:p>
          <a:p>
            <a:pPr>
              <a:buNone/>
            </a:pPr>
            <a:r>
              <a:rPr lang="en-US" dirty="0"/>
              <a:t>       $k=0;</a:t>
            </a:r>
          </a:p>
          <a:p>
            <a:pPr>
              <a:buNone/>
            </a:pPr>
            <a:r>
              <a:rPr lang="en-US" dirty="0"/>
              <a:t>        until($k&gt;=$</a:t>
            </a:r>
            <a:r>
              <a:rPr lang="en-US" dirty="0" err="1"/>
              <a:t>arr_size</a:t>
            </a:r>
            <a:r>
              <a:rPr lang="en-US" dirty="0"/>
              <a:t>)</a:t>
            </a:r>
          </a:p>
          <a:p>
            <a:pPr>
              <a:buNone/>
            </a:pPr>
            <a:r>
              <a:rPr lang="en-US" dirty="0"/>
              <a:t>        {</a:t>
            </a:r>
          </a:p>
          <a:p>
            <a:pPr>
              <a:buNone/>
            </a:pPr>
            <a:r>
              <a:rPr lang="en-US" dirty="0"/>
              <a:t>         print"$a1[$k]\n";</a:t>
            </a:r>
          </a:p>
          <a:p>
            <a:pPr>
              <a:buNone/>
            </a:pPr>
            <a:r>
              <a:rPr lang="en-US" dirty="0"/>
              <a:t>        $k++;</a:t>
            </a:r>
          </a:p>
          <a:p>
            <a:pPr>
              <a:buNone/>
            </a:pP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lnSpcReduction="10000"/>
          </a:bodyPr>
          <a:lstStyle/>
          <a:p>
            <a:pPr>
              <a:buNone/>
            </a:pPr>
            <a:r>
              <a:rPr lang="en-US" sz="2000" b="1" dirty="0"/>
              <a:t>6. Nested loop:</a:t>
            </a:r>
          </a:p>
          <a:p>
            <a:pPr>
              <a:buNone/>
            </a:pPr>
            <a:r>
              <a:rPr lang="en-US" sz="2000" dirty="0"/>
              <a:t>    A nested loop is a loop inside a loop. Nested loops are also supported by Perl Programming</a:t>
            </a:r>
          </a:p>
          <a:p>
            <a:pPr marL="514350" indent="-514350">
              <a:buAutoNum type="alphaLcParenR"/>
            </a:pPr>
            <a:r>
              <a:rPr lang="en-US" sz="2000" b="1" dirty="0"/>
              <a:t>nested for loop:</a:t>
            </a:r>
          </a:p>
          <a:p>
            <a:pPr marL="514350" indent="-514350">
              <a:buNone/>
            </a:pPr>
            <a:r>
              <a:rPr lang="en-US" sz="2000" b="1" dirty="0"/>
              <a:t>     syntax:</a:t>
            </a:r>
            <a:r>
              <a:rPr lang="en-US" sz="2000" dirty="0"/>
              <a:t> for ( </a:t>
            </a:r>
            <a:r>
              <a:rPr lang="en-US" sz="2000" dirty="0" err="1"/>
              <a:t>init</a:t>
            </a:r>
            <a:r>
              <a:rPr lang="en-US" sz="2000" dirty="0"/>
              <a:t>; condition; increment ) </a:t>
            </a:r>
          </a:p>
          <a:p>
            <a:pPr marL="514350" indent="-514350">
              <a:buNone/>
            </a:pPr>
            <a:r>
              <a:rPr lang="en-US" sz="2000" dirty="0"/>
              <a:t>                    {for ( </a:t>
            </a:r>
            <a:r>
              <a:rPr lang="en-US" sz="2000" dirty="0" err="1"/>
              <a:t>init</a:t>
            </a:r>
            <a:r>
              <a:rPr lang="en-US" sz="2000" dirty="0"/>
              <a:t>; condition; increment ) </a:t>
            </a:r>
          </a:p>
          <a:p>
            <a:pPr marL="514350" indent="-514350">
              <a:buNone/>
            </a:pPr>
            <a:r>
              <a:rPr lang="en-US" sz="2000" dirty="0"/>
              <a:t>                       { statement(s); }</a:t>
            </a:r>
          </a:p>
          <a:p>
            <a:pPr marL="514350" indent="-514350">
              <a:buNone/>
            </a:pPr>
            <a:r>
              <a:rPr lang="en-US" sz="2000" dirty="0"/>
              <a:t>                       statement(s); } </a:t>
            </a:r>
          </a:p>
          <a:p>
            <a:pPr marL="514350" indent="-514350">
              <a:buNone/>
            </a:pPr>
            <a:r>
              <a:rPr lang="en-US" sz="2000" b="1" dirty="0"/>
              <a:t>b) nested while loop:</a:t>
            </a:r>
          </a:p>
          <a:p>
            <a:pPr marL="514350" indent="-514350">
              <a:buNone/>
            </a:pPr>
            <a:r>
              <a:rPr lang="en-US" sz="2000" b="1" dirty="0"/>
              <a:t>       syntax:</a:t>
            </a:r>
            <a:r>
              <a:rPr lang="en-US" sz="2000" dirty="0"/>
              <a:t> while(condition)</a:t>
            </a:r>
          </a:p>
          <a:p>
            <a:pPr marL="514350" indent="-514350">
              <a:buNone/>
            </a:pPr>
            <a:r>
              <a:rPr lang="en-US" sz="2000" dirty="0"/>
              <a:t>                     { while(condition)</a:t>
            </a:r>
          </a:p>
          <a:p>
            <a:pPr marL="514350" indent="-514350">
              <a:buNone/>
            </a:pPr>
            <a:r>
              <a:rPr lang="en-US" sz="2000" dirty="0"/>
              <a:t>                         { statement(s); }</a:t>
            </a:r>
          </a:p>
          <a:p>
            <a:pPr marL="514350" indent="-514350">
              <a:buNone/>
            </a:pPr>
            <a:r>
              <a:rPr lang="en-US" sz="2000" dirty="0"/>
              <a:t>                         statement(s); }</a:t>
            </a:r>
          </a:p>
          <a:p>
            <a:pPr marL="514350" indent="-514350">
              <a:buNone/>
            </a:pPr>
            <a:r>
              <a:rPr lang="en-US" sz="2000" b="1" dirty="0"/>
              <a:t>c) nested do...while loop:</a:t>
            </a:r>
          </a:p>
          <a:p>
            <a:pPr marL="514350" indent="-514350">
              <a:buNone/>
            </a:pPr>
            <a:r>
              <a:rPr lang="en-US" sz="2000" b="1" dirty="0"/>
              <a:t>       Syntax:</a:t>
            </a:r>
            <a:r>
              <a:rPr lang="en-US" sz="2000" dirty="0"/>
              <a:t> do{ statement(s); </a:t>
            </a:r>
          </a:p>
          <a:p>
            <a:pPr marL="514350" indent="-514350">
              <a:buNone/>
            </a:pPr>
            <a:r>
              <a:rPr lang="en-US" sz="2000" dirty="0"/>
              <a:t>                            do{ statement(s); </a:t>
            </a:r>
          </a:p>
          <a:p>
            <a:pPr marL="514350" indent="-514350">
              <a:buNone/>
            </a:pPr>
            <a:r>
              <a:rPr lang="en-US" sz="2000" dirty="0"/>
              <a:t>                             }while( condition );</a:t>
            </a:r>
          </a:p>
          <a:p>
            <a:pPr marL="514350" indent="-514350">
              <a:buNone/>
            </a:pPr>
            <a:r>
              <a:rPr lang="en-US" sz="2000" dirty="0"/>
              <a:t>                          }while( condition );</a:t>
            </a:r>
            <a:endParaRPr lang="en-US" sz="20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lstStyle/>
          <a:p>
            <a:pPr>
              <a:buNone/>
            </a:pPr>
            <a:r>
              <a:rPr lang="en-US" b="1" dirty="0"/>
              <a:t>d) nested until loop:</a:t>
            </a:r>
          </a:p>
          <a:p>
            <a:pPr>
              <a:buNone/>
            </a:pPr>
            <a:r>
              <a:rPr lang="en-US" b="1" dirty="0"/>
              <a:t>Syntax: </a:t>
            </a:r>
            <a:r>
              <a:rPr lang="en-US" dirty="0"/>
              <a:t>until(condition)</a:t>
            </a:r>
          </a:p>
          <a:p>
            <a:pPr>
              <a:buNone/>
            </a:pPr>
            <a:r>
              <a:rPr lang="en-US" dirty="0"/>
              <a:t>               { until(condition)</a:t>
            </a:r>
          </a:p>
          <a:p>
            <a:pPr>
              <a:buNone/>
            </a:pPr>
            <a:r>
              <a:rPr lang="en-US" dirty="0"/>
              <a:t>               { statement(s); }</a:t>
            </a:r>
          </a:p>
          <a:p>
            <a:pPr>
              <a:buNone/>
            </a:pPr>
            <a:r>
              <a:rPr lang="en-US" dirty="0"/>
              <a:t>                statement(s); }</a:t>
            </a:r>
          </a:p>
          <a:p>
            <a:pPr>
              <a:buNone/>
            </a:pPr>
            <a:r>
              <a:rPr lang="en-US" b="1" dirty="0"/>
              <a:t>e) nested foreach loop:</a:t>
            </a:r>
            <a:r>
              <a:rPr lang="en-US" dirty="0"/>
              <a:t> </a:t>
            </a:r>
          </a:p>
          <a:p>
            <a:pPr>
              <a:buNone/>
            </a:pPr>
            <a:r>
              <a:rPr lang="en-US" b="1" dirty="0"/>
              <a:t>Syntax: </a:t>
            </a:r>
            <a:r>
              <a:rPr lang="en-US" dirty="0"/>
              <a:t>foreach $a (@listA)</a:t>
            </a:r>
          </a:p>
          <a:p>
            <a:pPr>
              <a:buNone/>
            </a:pPr>
            <a:r>
              <a:rPr lang="en-US" dirty="0"/>
              <a:t>              { foreach $b (@listB)</a:t>
            </a:r>
          </a:p>
          <a:p>
            <a:pPr>
              <a:buNone/>
            </a:pPr>
            <a:r>
              <a:rPr lang="en-US" dirty="0"/>
              <a:t>              { statement(s); }</a:t>
            </a:r>
          </a:p>
          <a:p>
            <a:pPr>
              <a:buNone/>
            </a:pPr>
            <a:r>
              <a:rPr lang="en-US" dirty="0"/>
              <a:t>               statement(s); }</a:t>
            </a: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332656"/>
            <a:ext cx="9721080" cy="6264696"/>
          </a:xfrm>
        </p:spPr>
        <p:txBody>
          <a:bodyPr>
            <a:noAutofit/>
          </a:bodyPr>
          <a:lstStyle/>
          <a:p>
            <a:r>
              <a:rPr lang="en-US" sz="1800" dirty="0"/>
              <a:t>Example:</a:t>
            </a:r>
          </a:p>
          <a:p>
            <a:pPr>
              <a:buNone/>
            </a:pPr>
            <a:r>
              <a:rPr lang="en-US" sz="1800" dirty="0"/>
              <a:t> print"\n sorting using nested while loop\n";</a:t>
            </a:r>
          </a:p>
          <a:p>
            <a:pPr>
              <a:buNone/>
            </a:pPr>
            <a:r>
              <a:rPr lang="en-US" sz="1800" dirty="0"/>
              <a:t>@unsorted_arr = (4, 2, 8, 5, 9, 3);</a:t>
            </a:r>
          </a:p>
          <a:p>
            <a:pPr>
              <a:buNone/>
            </a:pPr>
            <a:r>
              <a:rPr lang="en-US" sz="1800" dirty="0"/>
              <a:t>$size = @unsorted_arr;</a:t>
            </a:r>
          </a:p>
          <a:p>
            <a:pPr>
              <a:buNone/>
            </a:pPr>
            <a:r>
              <a:rPr lang="en-US" sz="1800" dirty="0"/>
              <a:t>$</a:t>
            </a:r>
            <a:r>
              <a:rPr lang="en-US" sz="1800" dirty="0" err="1"/>
              <a:t>i</a:t>
            </a:r>
            <a:r>
              <a:rPr lang="en-US" sz="1800" dirty="0"/>
              <a:t>=0;</a:t>
            </a:r>
          </a:p>
          <a:p>
            <a:pPr>
              <a:buNone/>
            </a:pPr>
            <a:r>
              <a:rPr lang="en-US" sz="1800" dirty="0"/>
              <a:t>while($</a:t>
            </a:r>
            <a:r>
              <a:rPr lang="en-US" sz="1800" dirty="0" err="1"/>
              <a:t>i</a:t>
            </a:r>
            <a:r>
              <a:rPr lang="en-US" sz="1800" dirty="0"/>
              <a:t> &lt; $size){</a:t>
            </a:r>
          </a:p>
          <a:p>
            <a:pPr>
              <a:buNone/>
            </a:pPr>
            <a:r>
              <a:rPr lang="en-US" sz="1800" dirty="0"/>
              <a:t>$j = $i+1;</a:t>
            </a:r>
          </a:p>
          <a:p>
            <a:pPr>
              <a:buNone/>
            </a:pPr>
            <a:r>
              <a:rPr lang="en-US" sz="1800" dirty="0"/>
              <a:t>	while($j &lt; $size){</a:t>
            </a:r>
          </a:p>
          <a:p>
            <a:pPr>
              <a:buNone/>
            </a:pPr>
            <a:r>
              <a:rPr lang="en-US" sz="1800" dirty="0"/>
              <a:t>		if($</a:t>
            </a:r>
            <a:r>
              <a:rPr lang="en-US" sz="1800" dirty="0" err="1"/>
              <a:t>unsorted_arr</a:t>
            </a:r>
            <a:r>
              <a:rPr lang="en-US" sz="1800" dirty="0"/>
              <a:t>[$j] &lt; $</a:t>
            </a:r>
            <a:r>
              <a:rPr lang="en-US" sz="1800" dirty="0" err="1"/>
              <a:t>unsorted_arr</a:t>
            </a:r>
            <a:r>
              <a:rPr lang="en-US" sz="1800" dirty="0"/>
              <a:t>[$</a:t>
            </a:r>
            <a:r>
              <a:rPr lang="en-US" sz="1800" dirty="0" err="1"/>
              <a:t>i</a:t>
            </a:r>
            <a:r>
              <a:rPr lang="en-US" sz="1800" dirty="0"/>
              <a:t>]){</a:t>
            </a:r>
          </a:p>
          <a:p>
            <a:pPr>
              <a:buNone/>
            </a:pPr>
            <a:r>
              <a:rPr lang="en-US" sz="1800" dirty="0"/>
              <a:t>			$temp = $</a:t>
            </a:r>
            <a:r>
              <a:rPr lang="en-US" sz="1800" dirty="0" err="1"/>
              <a:t>unsorted_arr</a:t>
            </a:r>
            <a:r>
              <a:rPr lang="en-US" sz="1800" dirty="0"/>
              <a:t>[$</a:t>
            </a:r>
            <a:r>
              <a:rPr lang="en-US" sz="1800" dirty="0" err="1"/>
              <a:t>i</a:t>
            </a:r>
            <a:r>
              <a:rPr lang="en-US" sz="1800" dirty="0"/>
              <a:t>];</a:t>
            </a:r>
          </a:p>
          <a:p>
            <a:pPr>
              <a:buNone/>
            </a:pPr>
            <a:r>
              <a:rPr lang="en-US" sz="1800" dirty="0"/>
              <a:t>			$</a:t>
            </a:r>
            <a:r>
              <a:rPr lang="en-US" sz="1800" dirty="0" err="1"/>
              <a:t>unsorted_arr</a:t>
            </a:r>
            <a:r>
              <a:rPr lang="en-US" sz="1800" dirty="0"/>
              <a:t>[$</a:t>
            </a:r>
            <a:r>
              <a:rPr lang="en-US" sz="1800" dirty="0" err="1"/>
              <a:t>i</a:t>
            </a:r>
            <a:r>
              <a:rPr lang="en-US" sz="1800" dirty="0"/>
              <a:t>] = $</a:t>
            </a:r>
            <a:r>
              <a:rPr lang="en-US" sz="1800" dirty="0" err="1"/>
              <a:t>unsorted_arr</a:t>
            </a:r>
            <a:r>
              <a:rPr lang="en-US" sz="1800" dirty="0"/>
              <a:t>[$j];</a:t>
            </a:r>
          </a:p>
          <a:p>
            <a:pPr>
              <a:buNone/>
            </a:pPr>
            <a:r>
              <a:rPr lang="en-US" sz="1800" dirty="0"/>
              <a:t>			$</a:t>
            </a:r>
            <a:r>
              <a:rPr lang="en-US" sz="1800" dirty="0" err="1"/>
              <a:t>unsorted_arr</a:t>
            </a:r>
            <a:r>
              <a:rPr lang="en-US" sz="1800" dirty="0"/>
              <a:t>[$j] = $temp;</a:t>
            </a:r>
          </a:p>
          <a:p>
            <a:pPr>
              <a:buNone/>
            </a:pPr>
            <a:r>
              <a:rPr lang="en-US" sz="1800" dirty="0"/>
              <a:t>		}$</a:t>
            </a:r>
            <a:r>
              <a:rPr lang="en-US" sz="1800" dirty="0" err="1"/>
              <a:t>j++</a:t>
            </a:r>
            <a:r>
              <a:rPr lang="en-US" sz="1800" dirty="0"/>
              <a:t>;</a:t>
            </a:r>
          </a:p>
          <a:p>
            <a:pPr>
              <a:buNone/>
            </a:pPr>
            <a:r>
              <a:rPr lang="en-US" sz="1800" dirty="0"/>
              <a:t>	}$</a:t>
            </a:r>
            <a:r>
              <a:rPr lang="en-US" sz="1800" dirty="0" err="1"/>
              <a:t>i</a:t>
            </a:r>
            <a:r>
              <a:rPr lang="en-US" sz="1800" dirty="0"/>
              <a:t>++;</a:t>
            </a:r>
          </a:p>
          <a:p>
            <a:pPr>
              <a:buNone/>
            </a:pPr>
            <a:r>
              <a:rPr lang="en-US" sz="1800" dirty="0"/>
              <a:t>}</a:t>
            </a:r>
          </a:p>
          <a:p>
            <a:pPr>
              <a:buNone/>
            </a:pPr>
            <a:r>
              <a:rPr lang="en-US" sz="1800" dirty="0"/>
              <a:t>print" sorted array is @unsorted_arr\n";</a:t>
            </a:r>
          </a:p>
          <a:p>
            <a:pPr>
              <a:buNone/>
            </a:pP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Operators</a:t>
            </a:r>
            <a:endParaRPr lang="en-US" b="1" dirty="0"/>
          </a:p>
        </p:txBody>
      </p:sp>
      <p:sp>
        <p:nvSpPr>
          <p:cNvPr id="3" name="Content Placeholder 2"/>
          <p:cNvSpPr>
            <a:spLocks noGrp="1"/>
          </p:cNvSpPr>
          <p:nvPr>
            <p:ph idx="1"/>
          </p:nvPr>
        </p:nvSpPr>
        <p:spPr>
          <a:xfrm>
            <a:off x="1199456" y="1643050"/>
            <a:ext cx="9773344" cy="5072098"/>
          </a:xfrm>
        </p:spPr>
        <p:txBody>
          <a:bodyPr/>
          <a:lstStyle/>
          <a:p>
            <a:pPr marL="514350" lvl="0" indent="-514350">
              <a:buFont typeface="+mj-lt"/>
              <a:buAutoNum type="arabicPeriod"/>
            </a:pPr>
            <a:r>
              <a:rPr lang="en-IN" dirty="0"/>
              <a:t>Arithmetic Operators</a:t>
            </a:r>
            <a:endParaRPr lang="en-US" dirty="0"/>
          </a:p>
          <a:p>
            <a:pPr marL="514350" lvl="0" indent="-514350">
              <a:buFont typeface="+mj-lt"/>
              <a:buAutoNum type="arabicPeriod"/>
            </a:pPr>
            <a:r>
              <a:rPr lang="en-IN" dirty="0"/>
              <a:t>Equality Operators</a:t>
            </a:r>
            <a:endParaRPr lang="en-US" dirty="0"/>
          </a:p>
          <a:p>
            <a:pPr marL="514350" lvl="0" indent="-514350">
              <a:buFont typeface="+mj-lt"/>
              <a:buAutoNum type="arabicPeriod"/>
            </a:pPr>
            <a:r>
              <a:rPr lang="en-IN" dirty="0"/>
              <a:t>Logical Operators</a:t>
            </a:r>
            <a:endParaRPr lang="en-US" dirty="0"/>
          </a:p>
          <a:p>
            <a:pPr marL="514350" lvl="0" indent="-514350">
              <a:buFont typeface="+mj-lt"/>
              <a:buAutoNum type="arabicPeriod"/>
            </a:pPr>
            <a:r>
              <a:rPr lang="en-IN" dirty="0"/>
              <a:t>Assignment Operators</a:t>
            </a:r>
            <a:endParaRPr lang="en-US" dirty="0"/>
          </a:p>
          <a:p>
            <a:pPr marL="514350" lvl="0" indent="-514350">
              <a:buFont typeface="+mj-lt"/>
              <a:buAutoNum type="arabicPeriod"/>
            </a:pPr>
            <a:r>
              <a:rPr lang="en-IN" dirty="0"/>
              <a:t>Bitwise Operators</a:t>
            </a:r>
            <a:endParaRPr lang="en-US" dirty="0"/>
          </a:p>
          <a:p>
            <a:pPr marL="514350" lvl="0" indent="-514350">
              <a:buFont typeface="+mj-lt"/>
              <a:buAutoNum type="arabicPeriod"/>
            </a:pPr>
            <a:r>
              <a:rPr lang="en-IN" dirty="0"/>
              <a:t>Quote-like Operators</a:t>
            </a:r>
            <a:endParaRPr lang="en-US" dirty="0"/>
          </a:p>
          <a:p>
            <a:pPr marL="514350" lvl="0" indent="-514350">
              <a:buFont typeface="+mj-lt"/>
              <a:buAutoNum type="arabicPeriod"/>
            </a:pPr>
            <a:r>
              <a:rPr lang="en-IN" dirty="0"/>
              <a:t>Miscellaneous Operators</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52"/>
            <a:ext cx="10563948" cy="6572296"/>
          </a:xfrm>
        </p:spPr>
        <p:txBody>
          <a:bodyPr>
            <a:normAutofit/>
          </a:bodyPr>
          <a:lstStyle/>
          <a:p>
            <a:pPr marL="514350" indent="-514350">
              <a:buAutoNum type="arabicPeriod"/>
            </a:pPr>
            <a:r>
              <a:rPr lang="en-IN" b="1" dirty="0"/>
              <a:t>Arithmetic Operators:</a:t>
            </a:r>
            <a:endParaRPr lang="en-US" b="1" dirty="0"/>
          </a:p>
          <a:p>
            <a:pPr marL="514350" indent="-514350">
              <a:buNone/>
            </a:pPr>
            <a:r>
              <a:rPr lang="en-US" dirty="0"/>
              <a:t>Examples:</a:t>
            </a:r>
          </a:p>
          <a:p>
            <a:pPr marL="514350" indent="-514350">
              <a:buNone/>
            </a:pPr>
            <a:r>
              <a:rPr lang="en-IN" dirty="0"/>
              <a:t>print"1.Arithematic_operators\n";</a:t>
            </a:r>
          </a:p>
          <a:p>
            <a:pPr marL="514350" indent="-514350">
              <a:buNone/>
            </a:pPr>
            <a:r>
              <a:rPr lang="en-IN" dirty="0" err="1"/>
              <a:t>print"enter</a:t>
            </a:r>
            <a:r>
              <a:rPr lang="en-IN" dirty="0"/>
              <a:t> the two elements\n";</a:t>
            </a:r>
          </a:p>
          <a:p>
            <a:pPr marL="514350" indent="-514350">
              <a:buNone/>
            </a:pPr>
            <a:r>
              <a:rPr lang="en-IN" dirty="0"/>
              <a:t>$a=&lt;STDIN&gt;;</a:t>
            </a:r>
          </a:p>
          <a:p>
            <a:pPr marL="514350" indent="-514350">
              <a:buNone/>
            </a:pPr>
            <a:r>
              <a:rPr lang="en-IN" dirty="0"/>
              <a:t>$b=&lt;STDIN&gt;;</a:t>
            </a:r>
          </a:p>
          <a:p>
            <a:pPr marL="514350" indent="-514350">
              <a:buNone/>
            </a:pPr>
            <a:r>
              <a:rPr lang="en-IN" dirty="0" err="1"/>
              <a:t>print"addition</a:t>
            </a:r>
            <a:r>
              <a:rPr lang="en-IN" dirty="0"/>
              <a:t>:",$a+$b,"\n";</a:t>
            </a:r>
          </a:p>
          <a:p>
            <a:pPr marL="514350" indent="-514350">
              <a:buNone/>
            </a:pPr>
            <a:r>
              <a:rPr lang="en-IN" dirty="0" err="1"/>
              <a:t>print"subtraction</a:t>
            </a:r>
            <a:r>
              <a:rPr lang="en-IN" dirty="0"/>
              <a:t>:",$a-$b,"\n";</a:t>
            </a:r>
          </a:p>
          <a:p>
            <a:pPr marL="514350" indent="-514350">
              <a:buNone/>
            </a:pPr>
            <a:r>
              <a:rPr lang="en-IN" dirty="0" err="1"/>
              <a:t>print"multiplication</a:t>
            </a:r>
            <a:r>
              <a:rPr lang="en-IN" dirty="0"/>
              <a:t>:",$a*$b,"\n";</a:t>
            </a:r>
          </a:p>
          <a:p>
            <a:pPr marL="514350" indent="-514350">
              <a:buNone/>
            </a:pPr>
            <a:r>
              <a:rPr lang="en-IN" dirty="0" err="1"/>
              <a:t>print"division</a:t>
            </a:r>
            <a:r>
              <a:rPr lang="en-IN" dirty="0"/>
              <a:t>:",$a/$b,"\n";  #quotient</a:t>
            </a:r>
          </a:p>
          <a:p>
            <a:pPr marL="514350" indent="-514350">
              <a:buNone/>
            </a:pPr>
            <a:r>
              <a:rPr lang="en-IN" dirty="0" err="1"/>
              <a:t>print"modules</a:t>
            </a:r>
            <a:r>
              <a:rPr lang="en-IN" dirty="0"/>
              <a:t>:",$a%$b,"\n"; #remainder</a:t>
            </a:r>
          </a:p>
          <a:p>
            <a:pPr marL="514350" indent="-514350">
              <a:buNone/>
            </a:pPr>
            <a:r>
              <a:rPr lang="en-IN" dirty="0" err="1"/>
              <a:t>print"Exponent</a:t>
            </a:r>
            <a:r>
              <a:rPr lang="en-IN" dirty="0"/>
              <a:t>:",$a**$b,"\n"; # a power b</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42852"/>
            <a:ext cx="9793088" cy="6572296"/>
          </a:xfrm>
        </p:spPr>
        <p:txBody>
          <a:bodyPr>
            <a:normAutofit fontScale="62500" lnSpcReduction="20000"/>
          </a:bodyPr>
          <a:lstStyle/>
          <a:p>
            <a:pPr>
              <a:buNone/>
            </a:pPr>
            <a:r>
              <a:rPr lang="en-US" b="1" dirty="0"/>
              <a:t>2. Equality operators:</a:t>
            </a:r>
          </a:p>
          <a:p>
            <a:pPr>
              <a:buNone/>
            </a:pPr>
            <a:r>
              <a:rPr lang="en-US" dirty="0"/>
              <a:t>These are also called relational operators.</a:t>
            </a:r>
          </a:p>
          <a:p>
            <a:pPr>
              <a:buNone/>
            </a:pPr>
            <a:r>
              <a:rPr lang="en-US" b="1" dirty="0"/>
              <a:t>a)   == , != , &lt;=&gt; , &gt; , &lt; , &gt;= and &lt;= </a:t>
            </a:r>
            <a:r>
              <a:rPr lang="en-US" dirty="0"/>
              <a:t>are the relational operators applicable only for numbers but not for strings.</a:t>
            </a:r>
          </a:p>
          <a:p>
            <a:pPr>
              <a:buNone/>
            </a:pPr>
            <a:r>
              <a:rPr lang="en-US" b="1" dirty="0"/>
              <a:t>1. </a:t>
            </a:r>
            <a:r>
              <a:rPr lang="en-US" b="1" dirty="0">
                <a:sym typeface="Wingdings" pitchFamily="2" charset="2"/>
              </a:rPr>
              <a:t>&lt;=&gt;</a:t>
            </a:r>
          </a:p>
          <a:p>
            <a:r>
              <a:rPr lang="en-US" dirty="0"/>
              <a:t>If left operand is less than right operand then it returns -1, if equal returns 0 ,else returns 1.</a:t>
            </a:r>
          </a:p>
          <a:p>
            <a:r>
              <a:rPr lang="en-US" dirty="0"/>
              <a:t>Example:</a:t>
            </a:r>
          </a:p>
          <a:p>
            <a:pPr>
              <a:buNone/>
            </a:pPr>
            <a:r>
              <a:rPr lang="en-US" dirty="0"/>
              <a:t>          $c=&lt;STDIN&gt;;</a:t>
            </a:r>
          </a:p>
          <a:p>
            <a:pPr>
              <a:buNone/>
            </a:pPr>
            <a:r>
              <a:rPr lang="en-US" dirty="0"/>
              <a:t>          $d=&lt;STDIN&gt;;</a:t>
            </a:r>
          </a:p>
          <a:p>
            <a:pPr>
              <a:buNone/>
            </a:pPr>
            <a:r>
              <a:rPr lang="en-US" dirty="0"/>
              <a:t>           print ($c&lt;=&gt;$d),"\n";</a:t>
            </a:r>
          </a:p>
          <a:p>
            <a:pPr>
              <a:buNone/>
            </a:pPr>
            <a:r>
              <a:rPr lang="en-US" b="1" dirty="0"/>
              <a:t>2. == (equal to) , !=(not equal) , &gt;(greater than), &lt;(less than), &gt;=(greater than equal to) , &lt;=(less than equal to)</a:t>
            </a:r>
            <a:endParaRPr lang="en-US" dirty="0"/>
          </a:p>
          <a:p>
            <a:r>
              <a:rPr lang="en-US" dirty="0"/>
              <a:t>Checks if the value of two operands are satisfies above condition are not, if yes then condition becomes true(returns 1), else returns nothing(false).</a:t>
            </a:r>
          </a:p>
          <a:p>
            <a:r>
              <a:rPr lang="en-US" dirty="0"/>
              <a:t>Example </a:t>
            </a:r>
          </a:p>
          <a:p>
            <a:pPr>
              <a:buNone/>
            </a:pPr>
            <a:r>
              <a:rPr lang="en-US" dirty="0"/>
              <a:t>      $a=10;</a:t>
            </a:r>
          </a:p>
          <a:p>
            <a:pPr>
              <a:buNone/>
            </a:pPr>
            <a:r>
              <a:rPr lang="en-US" dirty="0"/>
              <a:t>      $b=20;</a:t>
            </a:r>
          </a:p>
          <a:p>
            <a:pPr>
              <a:buNone/>
            </a:pPr>
            <a:r>
              <a:rPr lang="en-US" dirty="0"/>
              <a:t>      if($a == $b) </a:t>
            </a:r>
          </a:p>
          <a:p>
            <a:pPr>
              <a:buNone/>
            </a:pPr>
            <a:r>
              <a:rPr lang="en-US" dirty="0"/>
              <a:t>      {print “both are equal”;}</a:t>
            </a:r>
          </a:p>
          <a:p>
            <a:pPr>
              <a:buNone/>
            </a:pPr>
            <a:r>
              <a:rPr lang="en-US" dirty="0"/>
              <a:t>      print ($a&lt;=$b);       # 1</a:t>
            </a:r>
          </a:p>
          <a:p>
            <a:pPr>
              <a:buNone/>
            </a:pPr>
            <a:endParaRPr lang="en-US" dirty="0"/>
          </a:p>
          <a:p>
            <a:endParaRPr lang="en-US"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42852"/>
            <a:ext cx="9793088" cy="6572296"/>
          </a:xfrm>
        </p:spPr>
        <p:txBody>
          <a:bodyPr>
            <a:noAutofit/>
          </a:bodyPr>
          <a:lstStyle/>
          <a:p>
            <a:pPr>
              <a:buNone/>
            </a:pPr>
            <a:r>
              <a:rPr lang="en-US" sz="1800" b="1" dirty="0"/>
              <a:t>b) String equality operators: </a:t>
            </a:r>
            <a:r>
              <a:rPr lang="en-US" sz="1800" b="1" dirty="0" err="1"/>
              <a:t>lt</a:t>
            </a:r>
            <a:r>
              <a:rPr lang="en-US" sz="1800" b="1" dirty="0"/>
              <a:t> , </a:t>
            </a:r>
            <a:r>
              <a:rPr lang="en-US" sz="1800" b="1" dirty="0" err="1"/>
              <a:t>gt</a:t>
            </a:r>
            <a:r>
              <a:rPr lang="en-US" sz="1800" b="1" dirty="0"/>
              <a:t> , </a:t>
            </a:r>
            <a:r>
              <a:rPr lang="en-US" sz="1800" b="1" dirty="0" err="1"/>
              <a:t>ge</a:t>
            </a:r>
            <a:r>
              <a:rPr lang="en-US" sz="1800" b="1" dirty="0"/>
              <a:t> , le , </a:t>
            </a:r>
            <a:r>
              <a:rPr lang="en-US" sz="1800" b="1" dirty="0" err="1"/>
              <a:t>cmp</a:t>
            </a:r>
            <a:r>
              <a:rPr lang="en-US" sz="1800" b="1" dirty="0"/>
              <a:t> , eq and ne </a:t>
            </a:r>
            <a:r>
              <a:rPr lang="en-US" sz="1800" dirty="0"/>
              <a:t>these are the operators for strings.</a:t>
            </a:r>
          </a:p>
          <a:p>
            <a:pPr>
              <a:buNone/>
            </a:pPr>
            <a:r>
              <a:rPr lang="en-US" sz="1800" dirty="0"/>
              <a:t>1.</a:t>
            </a:r>
            <a:r>
              <a:rPr lang="en-US" sz="1800" b="1" dirty="0"/>
              <a:t> </a:t>
            </a:r>
            <a:r>
              <a:rPr lang="en-US" sz="1800" b="1" dirty="0" err="1"/>
              <a:t>cmp</a:t>
            </a:r>
            <a:endParaRPr lang="en-US" sz="1800" dirty="0"/>
          </a:p>
          <a:p>
            <a:r>
              <a:rPr lang="en-US" sz="1800" dirty="0"/>
              <a:t>Returns -1, 0, or 1 depending on whether the left argument is </a:t>
            </a:r>
            <a:r>
              <a:rPr lang="en-US" sz="1800" dirty="0" err="1"/>
              <a:t>stringwise</a:t>
            </a:r>
            <a:r>
              <a:rPr lang="en-US" sz="1800" dirty="0"/>
              <a:t> less than, equal to, or greater than the right argument. </a:t>
            </a:r>
            <a:r>
              <a:rPr lang="en-US" sz="1800" dirty="0" err="1"/>
              <a:t>Stringwise</a:t>
            </a:r>
            <a:r>
              <a:rPr lang="en-US" sz="1800" dirty="0"/>
              <a:t> means based on ascii values of the characters.</a:t>
            </a:r>
          </a:p>
          <a:p>
            <a:r>
              <a:rPr lang="en-US" sz="1800" dirty="0"/>
              <a:t>Example:         $c=&lt;STDIN&gt;;</a:t>
            </a:r>
          </a:p>
          <a:p>
            <a:pPr>
              <a:buNone/>
            </a:pPr>
            <a:r>
              <a:rPr lang="en-US" sz="1800" dirty="0"/>
              <a:t>                                $d=&lt;STDIN&gt;;</a:t>
            </a:r>
          </a:p>
          <a:p>
            <a:pPr>
              <a:buNone/>
            </a:pPr>
            <a:r>
              <a:rPr lang="en-US" sz="1800" dirty="0"/>
              <a:t>                              </a:t>
            </a:r>
            <a:r>
              <a:rPr lang="pt-BR" sz="1800" dirty="0"/>
              <a:t> $e=$c cmp $d;</a:t>
            </a:r>
          </a:p>
          <a:p>
            <a:pPr>
              <a:buNone/>
            </a:pPr>
            <a:r>
              <a:rPr lang="pt-BR" sz="1800" dirty="0"/>
              <a:t>                                print"$e\n";</a:t>
            </a:r>
          </a:p>
          <a:p>
            <a:pPr>
              <a:buNone/>
            </a:pPr>
            <a:r>
              <a:rPr lang="pt-BR" sz="1800" dirty="0"/>
              <a:t>2. </a:t>
            </a:r>
            <a:r>
              <a:rPr lang="pt-BR" sz="1800" b="1" dirty="0"/>
              <a:t>Lt </a:t>
            </a:r>
            <a:r>
              <a:rPr lang="pt-BR" sz="1800" dirty="0"/>
              <a:t>(less than), </a:t>
            </a:r>
            <a:r>
              <a:rPr lang="pt-BR" sz="1800" b="1" dirty="0"/>
              <a:t>gt</a:t>
            </a:r>
            <a:r>
              <a:rPr lang="pt-BR" sz="1800" dirty="0"/>
              <a:t> (greater than), </a:t>
            </a:r>
            <a:r>
              <a:rPr lang="pt-BR" sz="1800" b="1" dirty="0"/>
              <a:t>le</a:t>
            </a:r>
            <a:r>
              <a:rPr lang="pt-BR" sz="1800" dirty="0"/>
              <a:t>(less than equal to), </a:t>
            </a:r>
            <a:r>
              <a:rPr lang="pt-BR" sz="1800" b="1" dirty="0"/>
              <a:t>ge</a:t>
            </a:r>
            <a:r>
              <a:rPr lang="pt-BR" sz="1800" dirty="0"/>
              <a:t>(greater than and equal to), </a:t>
            </a:r>
            <a:r>
              <a:rPr lang="pt-BR" sz="1800" b="1" dirty="0"/>
              <a:t>eq</a:t>
            </a:r>
            <a:r>
              <a:rPr lang="pt-BR" sz="1800" dirty="0"/>
              <a:t>(equal to), </a:t>
            </a:r>
            <a:r>
              <a:rPr lang="pt-BR" sz="1800" b="1" dirty="0"/>
              <a:t>ne</a:t>
            </a:r>
            <a:r>
              <a:rPr lang="pt-BR" sz="1800" dirty="0"/>
              <a:t>(not equal)</a:t>
            </a:r>
          </a:p>
          <a:p>
            <a:r>
              <a:rPr lang="pt-BR" sz="1800" dirty="0"/>
              <a:t>The above  returns 1(True), if the condition is true and else returns nothing(false) ,if the condition is false.</a:t>
            </a:r>
          </a:p>
          <a:p>
            <a:r>
              <a:rPr lang="pt-BR" sz="1800" dirty="0"/>
              <a:t>Example:          </a:t>
            </a:r>
            <a:r>
              <a:rPr lang="en-US" sz="1800" dirty="0"/>
              <a:t> if($c eq $d)</a:t>
            </a:r>
          </a:p>
          <a:p>
            <a:pPr>
              <a:buNone/>
            </a:pPr>
            <a:r>
              <a:rPr lang="en-US" sz="1800" dirty="0"/>
              <a:t>                                  {  print"\$c and \$d are equal\n";  }</a:t>
            </a:r>
          </a:p>
          <a:p>
            <a:pPr>
              <a:buNone/>
            </a:pPr>
            <a:r>
              <a:rPr lang="en-US" sz="1800" dirty="0"/>
              <a:t>	                            print ($c </a:t>
            </a:r>
            <a:r>
              <a:rPr lang="en-US" sz="1800" dirty="0" err="1"/>
              <a:t>ge</a:t>
            </a:r>
            <a:r>
              <a:rPr lang="en-US" sz="1800" dirty="0"/>
              <a:t> $d);</a:t>
            </a:r>
          </a:p>
          <a:p>
            <a:pPr>
              <a:buNone/>
            </a:pPr>
            <a:r>
              <a:rPr lang="en-US" sz="1800" dirty="0"/>
              <a:t>	                             if($c ne $d)</a:t>
            </a:r>
          </a:p>
          <a:p>
            <a:pPr>
              <a:buNone/>
            </a:pPr>
            <a:r>
              <a:rPr lang="en-US" sz="1800" dirty="0"/>
              <a:t>                                    {print"\$c and \$d are not equal\n“;}</a:t>
            </a:r>
          </a:p>
          <a:p>
            <a:pPr lvl="1">
              <a:buNone/>
            </a:pPr>
            <a:r>
              <a:rPr lang="en-US" sz="1800" dirty="0"/>
              <a:t>                          $e=$c </a:t>
            </a:r>
            <a:r>
              <a:rPr lang="en-US" sz="1800" dirty="0" err="1"/>
              <a:t>cmp</a:t>
            </a:r>
            <a:r>
              <a:rPr lang="en-US" sz="1800" dirty="0"/>
              <a:t> $d;</a:t>
            </a:r>
          </a:p>
          <a:p>
            <a:pPr lvl="1">
              <a:buNone/>
            </a:pPr>
            <a:r>
              <a:rPr lang="en-US" sz="1800" dirty="0"/>
              <a:t>                           </a:t>
            </a:r>
            <a:r>
              <a:rPr lang="en-US" sz="1800" dirty="0" err="1"/>
              <a:t>print"$e</a:t>
            </a:r>
            <a:r>
              <a:rPr lang="en-US" sz="1800" dirty="0"/>
              <a:t>\n";</a:t>
            </a:r>
          </a:p>
          <a:p>
            <a:pPr>
              <a:buNone/>
            </a:pPr>
            <a:r>
              <a:rPr lang="en-US" sz="1800" dirty="0"/>
              <a:t> </a:t>
            </a:r>
            <a:endParaRPr lang="en-US"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5F6E8-5116-4261-8346-EECC075E4A33}"/>
              </a:ext>
            </a:extLst>
          </p:cNvPr>
          <p:cNvSpPr>
            <a:spLocks noGrp="1"/>
          </p:cNvSpPr>
          <p:nvPr>
            <p:ph type="title"/>
          </p:nvPr>
        </p:nvSpPr>
        <p:spPr>
          <a:xfrm>
            <a:off x="781665" y="394622"/>
            <a:ext cx="10515600" cy="1325563"/>
          </a:xfrm>
        </p:spPr>
        <p:txBody>
          <a:bodyPr/>
          <a:lstStyle/>
          <a:p>
            <a:r>
              <a:rPr lang="en-US" b="1"/>
              <a:t>Applications:</a:t>
            </a:r>
            <a:endParaRPr lang="en-IN" b="1"/>
          </a:p>
        </p:txBody>
      </p:sp>
      <p:sp>
        <p:nvSpPr>
          <p:cNvPr id="3" name="Content Placeholder 2">
            <a:extLst>
              <a:ext uri="{FF2B5EF4-FFF2-40B4-BE49-F238E27FC236}">
                <a16:creationId xmlns:a16="http://schemas.microsoft.com/office/drawing/2014/main" xmlns="" id="{520C3D0A-0D82-49DD-B402-B4ABFD894A61}"/>
              </a:ext>
            </a:extLst>
          </p:cNvPr>
          <p:cNvSpPr>
            <a:spLocks noGrp="1"/>
          </p:cNvSpPr>
          <p:nvPr>
            <p:ph idx="1"/>
          </p:nvPr>
        </p:nvSpPr>
        <p:spPr>
          <a:xfrm>
            <a:off x="838200" y="1825625"/>
            <a:ext cx="10744200" cy="4351338"/>
          </a:xfrm>
        </p:spPr>
        <p:txBody>
          <a:bodyPr/>
          <a:lstStyle/>
          <a:p>
            <a:r>
              <a:rPr lang="en-US"/>
              <a:t>One of the major application of Perl language is to processing of text files and analysis of the strings.</a:t>
            </a:r>
          </a:p>
          <a:p>
            <a:r>
              <a:rPr lang="en-US"/>
              <a:t>Used in web development, GUI(Graphical User Interface) development.</a:t>
            </a:r>
          </a:p>
          <a:p>
            <a:endParaRPr lang="en-IN"/>
          </a:p>
          <a:p>
            <a:endParaRPr lang="en-IN"/>
          </a:p>
        </p:txBody>
      </p:sp>
    </p:spTree>
    <p:extLst>
      <p:ext uri="{BB962C8B-B14F-4D97-AF65-F5344CB8AC3E}">
        <p14:creationId xmlns:p14="http://schemas.microsoft.com/office/powerpoint/2010/main" xmlns="" val="894250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72296"/>
          </a:xfrm>
        </p:spPr>
        <p:txBody>
          <a:bodyPr>
            <a:normAutofit fontScale="77500" lnSpcReduction="20000"/>
          </a:bodyPr>
          <a:lstStyle/>
          <a:p>
            <a:pPr>
              <a:buNone/>
            </a:pPr>
            <a:r>
              <a:rPr lang="en-US" b="1" dirty="0"/>
              <a:t>3. Logical operators:</a:t>
            </a:r>
          </a:p>
          <a:p>
            <a:pPr>
              <a:buNone/>
            </a:pPr>
            <a:r>
              <a:rPr lang="en-US" dirty="0"/>
              <a:t>    These operators are used to combine two or more conditions /constraints.</a:t>
            </a:r>
          </a:p>
          <a:p>
            <a:pPr marL="514350" indent="-514350">
              <a:buAutoNum type="alphaLcParenR"/>
            </a:pPr>
            <a:r>
              <a:rPr lang="en-US" b="1" dirty="0"/>
              <a:t>Logical AND (&amp;&amp; , and):</a:t>
            </a:r>
          </a:p>
          <a:p>
            <a:pPr marL="514350" indent="-514350">
              <a:buNone/>
            </a:pPr>
            <a:r>
              <a:rPr lang="en-US" dirty="0"/>
              <a:t>      If both the operands are true then the condition becomes true.</a:t>
            </a:r>
          </a:p>
          <a:p>
            <a:pPr marL="514350" indent="-514350"/>
            <a:r>
              <a:rPr lang="en-US" dirty="0"/>
              <a:t>Example:</a:t>
            </a:r>
          </a:p>
          <a:p>
            <a:pPr marL="514350" indent="-514350">
              <a:buNone/>
            </a:pPr>
            <a:r>
              <a:rPr lang="en-US" dirty="0"/>
              <a:t>         unless( ""&amp;&amp;1 and "pink"&amp;&amp;(1,2))</a:t>
            </a:r>
          </a:p>
          <a:p>
            <a:pPr marL="514350" indent="-514350">
              <a:buNone/>
            </a:pPr>
            <a:r>
              <a:rPr lang="en-US" dirty="0"/>
              <a:t>         { </a:t>
            </a:r>
            <a:r>
              <a:rPr lang="en-US" dirty="0" err="1"/>
              <a:t>print"Logical</a:t>
            </a:r>
            <a:r>
              <a:rPr lang="en-US" dirty="0"/>
              <a:t> and operator \n"; }</a:t>
            </a:r>
          </a:p>
          <a:p>
            <a:pPr marL="514350" indent="-514350">
              <a:buNone/>
            </a:pPr>
            <a:r>
              <a:rPr lang="en-US" b="1" dirty="0"/>
              <a:t>b) Logical OR  (or , ||):</a:t>
            </a:r>
          </a:p>
          <a:p>
            <a:pPr marL="514350" indent="-514350">
              <a:buNone/>
            </a:pPr>
            <a:r>
              <a:rPr lang="en-US" b="1" dirty="0"/>
              <a:t>     </a:t>
            </a:r>
            <a:r>
              <a:rPr lang="en-US" dirty="0"/>
              <a:t> If both the operands are false then the condition becomes false.</a:t>
            </a:r>
          </a:p>
          <a:p>
            <a:pPr marL="514350" indent="-514350"/>
            <a:r>
              <a:rPr lang="en-US" dirty="0"/>
              <a:t>Example:</a:t>
            </a:r>
          </a:p>
          <a:p>
            <a:pPr marL="514350" indent="-514350">
              <a:buNone/>
            </a:pPr>
            <a:r>
              <a:rPr lang="en-US" dirty="0"/>
              <a:t>          if( "" || 0 or "pink"  || ())</a:t>
            </a:r>
          </a:p>
          <a:p>
            <a:pPr marL="514350" indent="-514350">
              <a:buNone/>
            </a:pPr>
            <a:r>
              <a:rPr lang="en-US" dirty="0"/>
              <a:t>         { </a:t>
            </a:r>
            <a:r>
              <a:rPr lang="en-US" dirty="0" err="1"/>
              <a:t>print"logical</a:t>
            </a:r>
            <a:r>
              <a:rPr lang="en-US" dirty="0"/>
              <a:t> or operator\n"; }</a:t>
            </a:r>
          </a:p>
          <a:p>
            <a:pPr marL="514350" indent="-514350">
              <a:buNone/>
            </a:pPr>
            <a:r>
              <a:rPr lang="en-US" b="1" dirty="0"/>
              <a:t>c) Logical NOT (not): </a:t>
            </a:r>
          </a:p>
          <a:p>
            <a:pPr marL="514350" indent="-514350">
              <a:buNone/>
            </a:pPr>
            <a:r>
              <a:rPr lang="en-US" b="1" dirty="0"/>
              <a:t>        </a:t>
            </a:r>
            <a:r>
              <a:rPr lang="en-US" dirty="0"/>
              <a:t>It is used to reverses the logical state of its operand. If a condition is true then Logical NOT operator will make false.</a:t>
            </a:r>
            <a:endParaRPr lang="en-US" b="1" dirty="0"/>
          </a:p>
          <a:p>
            <a:pPr marL="514350" indent="-514350"/>
            <a:r>
              <a:rPr lang="en-US" dirty="0"/>
              <a:t>Example:</a:t>
            </a:r>
          </a:p>
          <a:p>
            <a:pPr marL="514350" indent="-514350">
              <a:buNone/>
            </a:pPr>
            <a:r>
              <a:rPr lang="en-US" dirty="0"/>
              <a:t>           if( not($a and $b))</a:t>
            </a:r>
          </a:p>
          <a:p>
            <a:pPr marL="514350" indent="-514350">
              <a:buNone/>
            </a:pPr>
            <a:r>
              <a:rPr lang="en-US" dirty="0"/>
              <a:t>           { </a:t>
            </a:r>
            <a:r>
              <a:rPr lang="en-US" dirty="0" err="1"/>
              <a:t>print"not</a:t>
            </a:r>
            <a:r>
              <a:rPr lang="en-US" dirty="0"/>
              <a:t> operator";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42852"/>
            <a:ext cx="9721080" cy="6500858"/>
          </a:xfrm>
        </p:spPr>
        <p:txBody>
          <a:bodyPr>
            <a:normAutofit fontScale="85000" lnSpcReduction="20000"/>
          </a:bodyPr>
          <a:lstStyle/>
          <a:p>
            <a:pPr>
              <a:buNone/>
            </a:pPr>
            <a:r>
              <a:rPr lang="en-US" b="1" dirty="0"/>
              <a:t>4. Assignment operator:</a:t>
            </a:r>
            <a:endParaRPr lang="en-US" dirty="0"/>
          </a:p>
          <a:p>
            <a:pPr>
              <a:buNone/>
            </a:pPr>
            <a:r>
              <a:rPr lang="en-US" dirty="0"/>
              <a:t>      Assignment operators are used to assigning a value to a variable. The left side operand of the assignment operator is a variable and right side operand of the assignment operator is a value. </a:t>
            </a:r>
          </a:p>
          <a:p>
            <a:pPr>
              <a:buNone/>
            </a:pPr>
            <a:endParaRPr lang="en-US" dirty="0"/>
          </a:p>
          <a:p>
            <a:pPr marL="514350" indent="-514350" fontAlgn="base">
              <a:buAutoNum type="alphaLcParenR"/>
            </a:pPr>
            <a:r>
              <a:rPr lang="en-US" b="1" dirty="0"/>
              <a:t>“=”(Simple Assignment)</a:t>
            </a:r>
            <a:r>
              <a:rPr lang="en-US" dirty="0"/>
              <a:t> : This is the simplest assignment operator. This operator is used to assign the value on the right to the variable on the left. </a:t>
            </a:r>
            <a:br>
              <a:rPr lang="en-US" dirty="0"/>
            </a:br>
            <a:r>
              <a:rPr lang="en-US" dirty="0"/>
              <a:t>Example :    $a = 10; $b = 20;</a:t>
            </a:r>
          </a:p>
          <a:p>
            <a:pPr marL="514350" indent="-514350" fontAlgn="base">
              <a:buAutoNum type="alphaLcParenR"/>
            </a:pPr>
            <a:endParaRPr lang="en-US" dirty="0"/>
          </a:p>
          <a:p>
            <a:pPr marL="514350" indent="-514350" fontAlgn="base">
              <a:buAutoNum type="alphaLcParenR"/>
            </a:pPr>
            <a:r>
              <a:rPr lang="en-US" dirty="0"/>
              <a:t> </a:t>
            </a:r>
            <a:r>
              <a:rPr lang="en-US" b="1" dirty="0"/>
              <a:t>“+=” , “-=”, “*=” , “/=” , “%=” and “**=” :</a:t>
            </a:r>
          </a:p>
          <a:p>
            <a:pPr marL="514350" indent="-514350" fontAlgn="base">
              <a:buNone/>
            </a:pPr>
            <a:r>
              <a:rPr lang="en-US" dirty="0"/>
              <a:t>      In this operators, first operation is performed on the current value of the variable on left to the value of the variable on the right and then assigns the result to the variable on the left.</a:t>
            </a:r>
          </a:p>
          <a:p>
            <a:pPr marL="514350" indent="-514350" fontAlgn="base"/>
            <a:r>
              <a:rPr lang="en-US" dirty="0"/>
              <a:t>Example:</a:t>
            </a:r>
          </a:p>
          <a:p>
            <a:pPr marL="514350" indent="-514350" fontAlgn="base">
              <a:buNone/>
            </a:pPr>
            <a:r>
              <a:rPr lang="en-US" dirty="0"/>
              <a:t>                         </a:t>
            </a:r>
            <a:r>
              <a:rPr lang="pt-BR" dirty="0"/>
              <a:t>$a=&lt;STDIN&gt;;</a:t>
            </a:r>
          </a:p>
          <a:p>
            <a:pPr marL="514350" indent="-514350" fontAlgn="base">
              <a:buNone/>
            </a:pPr>
            <a:r>
              <a:rPr lang="pt-BR" dirty="0"/>
              <a:t>                         $b=&lt;STDIN&gt;;</a:t>
            </a:r>
          </a:p>
          <a:p>
            <a:pPr marL="514350" indent="-514350" fontAlgn="base">
              <a:buNone/>
            </a:pPr>
            <a:r>
              <a:rPr lang="pt-BR" dirty="0"/>
              <a:t>                         print $a+=$b,"\n";</a:t>
            </a:r>
          </a:p>
          <a:p>
            <a:pPr marL="514350" indent="-514350" fontAlgn="base">
              <a:buNone/>
            </a:pPr>
            <a:r>
              <a:rPr lang="pt-BR" dirty="0"/>
              <a:t>                         print $a**=$b,"\n";</a:t>
            </a:r>
            <a:r>
              <a:rPr lang="en-US"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42852"/>
            <a:ext cx="10801200" cy="6572296"/>
          </a:xfrm>
        </p:spPr>
        <p:txBody>
          <a:bodyPr>
            <a:normAutofit fontScale="92500"/>
          </a:bodyPr>
          <a:lstStyle/>
          <a:p>
            <a:pPr>
              <a:buNone/>
            </a:pPr>
            <a:r>
              <a:rPr lang="en-US" b="1" dirty="0"/>
              <a:t>5. Bitwise operators:</a:t>
            </a:r>
            <a:endParaRPr lang="en-US" dirty="0"/>
          </a:p>
          <a:p>
            <a:pPr>
              <a:buNone/>
            </a:pPr>
            <a:r>
              <a:rPr lang="en-US" dirty="0"/>
              <a:t>    Bitwise operator works on bits and perform bit by bit operation.</a:t>
            </a:r>
          </a:p>
          <a:p>
            <a:pPr marL="514350" indent="-514350">
              <a:buAutoNum type="alphaLcParenR"/>
            </a:pPr>
            <a:r>
              <a:rPr lang="en-US" b="1" dirty="0"/>
              <a:t>&amp; (bitwise AND):</a:t>
            </a:r>
            <a:r>
              <a:rPr lang="en-US" dirty="0"/>
              <a:t> Takes two numbers as operands and does AND on every bit of two numbers. The result of AND is 1 only if both bits are 1.</a:t>
            </a:r>
          </a:p>
          <a:p>
            <a:pPr marL="514350" indent="-514350"/>
            <a:r>
              <a:rPr lang="en-US" dirty="0"/>
              <a:t>Example:</a:t>
            </a:r>
          </a:p>
          <a:p>
            <a:pPr marL="514350" indent="-514350">
              <a:buNone/>
            </a:pPr>
            <a:r>
              <a:rPr lang="pt-BR" dirty="0"/>
              <a:t>               $a=60;</a:t>
            </a:r>
          </a:p>
          <a:p>
            <a:pPr marL="514350" indent="-514350">
              <a:buNone/>
            </a:pPr>
            <a:r>
              <a:rPr lang="pt-BR" dirty="0"/>
              <a:t>               $b=13;</a:t>
            </a:r>
          </a:p>
          <a:p>
            <a:pPr marL="514350" indent="-514350">
              <a:buNone/>
            </a:pPr>
            <a:r>
              <a:rPr lang="pt-BR" dirty="0"/>
              <a:t>               print $a&amp;$b,"\n"; #12</a:t>
            </a:r>
          </a:p>
          <a:p>
            <a:pPr marL="514350" indent="-514350">
              <a:buNone/>
            </a:pPr>
            <a:r>
              <a:rPr lang="pt-BR" b="1" dirty="0"/>
              <a:t>b)</a:t>
            </a:r>
            <a:r>
              <a:rPr lang="en-US" b="1" dirty="0"/>
              <a:t> | (bitwise OR):</a:t>
            </a:r>
            <a:r>
              <a:rPr lang="en-US" dirty="0"/>
              <a:t> Takes two numbers as operands and does OR on every bit of two numbers. The result of OR is 1 any of the two bits is 1.</a:t>
            </a:r>
          </a:p>
          <a:p>
            <a:pPr marL="514350" indent="-514350"/>
            <a:r>
              <a:rPr lang="en-US" dirty="0"/>
              <a:t>Example:</a:t>
            </a:r>
          </a:p>
          <a:p>
            <a:pPr marL="514350" indent="-514350">
              <a:buNone/>
            </a:pPr>
            <a:r>
              <a:rPr lang="pt-BR" dirty="0"/>
              <a:t>               $a=60;</a:t>
            </a:r>
          </a:p>
          <a:p>
            <a:pPr marL="514350" indent="-514350">
              <a:buNone/>
            </a:pPr>
            <a:r>
              <a:rPr lang="pt-BR" dirty="0"/>
              <a:t>               $b=13;</a:t>
            </a:r>
          </a:p>
          <a:p>
            <a:pPr marL="514350" indent="-514350">
              <a:buNone/>
            </a:pPr>
            <a:r>
              <a:rPr lang="pt-BR" dirty="0"/>
              <a:t>               print $a|$b,"\n"; #61</a:t>
            </a:r>
          </a:p>
          <a:p>
            <a:pPr marL="514350" indent="-514350">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424" y="142852"/>
            <a:ext cx="10441160" cy="6572296"/>
          </a:xfrm>
        </p:spPr>
        <p:txBody>
          <a:bodyPr>
            <a:normAutofit fontScale="92500" lnSpcReduction="10000"/>
          </a:bodyPr>
          <a:lstStyle/>
          <a:p>
            <a:pPr fontAlgn="base">
              <a:buNone/>
            </a:pPr>
            <a:r>
              <a:rPr lang="en-US" b="1" dirty="0"/>
              <a:t>c) ^ (bitwise XOR):</a:t>
            </a:r>
            <a:r>
              <a:rPr lang="en-US" dirty="0"/>
              <a:t> Takes two numbers as operands . The result of XOR is 1 if the two bits are different. </a:t>
            </a:r>
          </a:p>
          <a:p>
            <a:pPr fontAlgn="base"/>
            <a:r>
              <a:rPr lang="en-US" dirty="0"/>
              <a:t> Example</a:t>
            </a:r>
          </a:p>
          <a:p>
            <a:pPr>
              <a:buNone/>
            </a:pPr>
            <a:r>
              <a:rPr lang="en-US" dirty="0"/>
              <a:t>     $a = 13; # 1101</a:t>
            </a:r>
          </a:p>
          <a:p>
            <a:pPr>
              <a:buNone/>
            </a:pPr>
            <a:r>
              <a:rPr lang="en-US" dirty="0"/>
              <a:t>     $b = 5;   # 0101 </a:t>
            </a:r>
          </a:p>
          <a:p>
            <a:pPr>
              <a:buNone/>
            </a:pPr>
            <a:r>
              <a:rPr lang="en-US" dirty="0"/>
              <a:t>     $c = $b ^ $a;</a:t>
            </a:r>
          </a:p>
          <a:p>
            <a:pPr>
              <a:buNone/>
            </a:pPr>
            <a:r>
              <a:rPr lang="en-US" dirty="0"/>
              <a:t>     print $c;  # Output will be 9</a:t>
            </a:r>
          </a:p>
          <a:p>
            <a:pPr>
              <a:buNone/>
            </a:pPr>
            <a:r>
              <a:rPr lang="en-US" b="1" dirty="0"/>
              <a:t>d) (&lt;&lt;) Binary Left Shift Operator: </a:t>
            </a:r>
            <a:r>
              <a:rPr lang="en-US" dirty="0"/>
              <a:t>It will takes two numbers, left shifts the bits of the first operand, the second operand decides the number of places to shift. It performs multiplication of the left operand by the number of times specified by the right operand. </a:t>
            </a:r>
          </a:p>
          <a:p>
            <a:r>
              <a:rPr lang="en-US" dirty="0"/>
              <a:t> Example:</a:t>
            </a:r>
          </a:p>
          <a:p>
            <a:pPr>
              <a:buNone/>
            </a:pPr>
            <a:r>
              <a:rPr lang="en-US" dirty="0"/>
              <a:t>         $a = 60;   # 0011 1100</a:t>
            </a:r>
          </a:p>
          <a:p>
            <a:pPr>
              <a:buNone/>
            </a:pPr>
            <a:r>
              <a:rPr lang="en-US" dirty="0"/>
              <a:t>         $c = $a &lt;&lt; 2; #1111 0000</a:t>
            </a:r>
          </a:p>
          <a:p>
            <a:pPr>
              <a:buNone/>
            </a:pPr>
            <a:r>
              <a:rPr lang="en-US" dirty="0"/>
              <a:t>          print $c; # Output: 240</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42852"/>
            <a:ext cx="10801200" cy="6572296"/>
          </a:xfrm>
        </p:spPr>
        <p:txBody>
          <a:bodyPr>
            <a:normAutofit/>
          </a:bodyPr>
          <a:lstStyle/>
          <a:p>
            <a:pPr>
              <a:buNone/>
            </a:pPr>
            <a:r>
              <a:rPr lang="en-US" b="1" dirty="0"/>
              <a:t>e) (&gt;&gt;)Binary Right Shift Operator</a:t>
            </a:r>
            <a:r>
              <a:rPr lang="en-US" dirty="0"/>
              <a:t> : It will take two numbers, right shifts the bits of the first operand, the second operand decides the number of places to shift. It performs division of the left operand by the number of times specified by right operand.</a:t>
            </a:r>
          </a:p>
          <a:p>
            <a:r>
              <a:rPr lang="en-US" dirty="0"/>
              <a:t>Example:</a:t>
            </a:r>
          </a:p>
          <a:p>
            <a:pPr>
              <a:buNone/>
            </a:pPr>
            <a:r>
              <a:rPr lang="en-US" dirty="0"/>
              <a:t>           $a = 60;   # 0011 1100</a:t>
            </a:r>
          </a:p>
          <a:p>
            <a:pPr>
              <a:buNone/>
            </a:pPr>
            <a:r>
              <a:rPr lang="en-US" dirty="0"/>
              <a:t>            $c = $a &gt;&gt; 2; #0000 1111</a:t>
            </a:r>
          </a:p>
          <a:p>
            <a:pPr>
              <a:buNone/>
            </a:pPr>
            <a:r>
              <a:rPr lang="en-US" dirty="0"/>
              <a:t>             print $c;  # Output: 15</a:t>
            </a:r>
          </a:p>
          <a:p>
            <a:pPr>
              <a:buNone/>
            </a:pPr>
            <a:r>
              <a:rPr lang="en-US" b="1" dirty="0"/>
              <a:t>f) ~ (Complement Operator): </a:t>
            </a:r>
            <a:r>
              <a:rPr lang="en-US" dirty="0"/>
              <a:t>It’s work is to reverse the bits and gives result using 2’s complement form due to a signed binary number.</a:t>
            </a:r>
            <a:endParaRPr lang="en-US" b="1" dirty="0"/>
          </a:p>
          <a:p>
            <a:pPr fontAlgn="base"/>
            <a:r>
              <a:rPr lang="en-US" dirty="0"/>
              <a:t>Example:</a:t>
            </a:r>
          </a:p>
          <a:p>
            <a:pPr fontAlgn="base">
              <a:buNone/>
            </a:pPr>
            <a:r>
              <a:rPr lang="en-US" dirty="0"/>
              <a:t>      $a = 60; </a:t>
            </a:r>
            <a:br>
              <a:rPr lang="en-US" dirty="0"/>
            </a:br>
            <a:r>
              <a:rPr lang="en-US" dirty="0"/>
              <a:t>  $result = ~$a;</a:t>
            </a:r>
          </a:p>
          <a:p>
            <a:pPr fontAlgn="base">
              <a:buNone/>
            </a:pPr>
            <a:r>
              <a:rPr lang="en-US" dirty="0"/>
              <a:t>      print "Bitwise Complement: ", $result, "\n"; #-61</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424" y="142852"/>
            <a:ext cx="10441160" cy="6572296"/>
          </a:xfrm>
        </p:spPr>
        <p:txBody>
          <a:bodyPr>
            <a:normAutofit lnSpcReduction="10000"/>
          </a:bodyPr>
          <a:lstStyle/>
          <a:p>
            <a:pPr>
              <a:buNone/>
            </a:pPr>
            <a:r>
              <a:rPr lang="en-US" b="1"/>
              <a:t>6) Quoted like operator:</a:t>
            </a:r>
          </a:p>
          <a:p>
            <a:pPr>
              <a:buNone/>
            </a:pPr>
            <a:r>
              <a:rPr lang="en-US" b="1"/>
              <a:t>a) q{ }</a:t>
            </a:r>
            <a:endParaRPr lang="en-US"/>
          </a:p>
          <a:p>
            <a:r>
              <a:rPr lang="en-US"/>
              <a:t>Encloses a string with-in single quotes</a:t>
            </a:r>
          </a:p>
          <a:p>
            <a:pPr>
              <a:buNone/>
            </a:pPr>
            <a:r>
              <a:rPr lang="en-US" b="1"/>
              <a:t>b) qq{ }</a:t>
            </a:r>
            <a:endParaRPr lang="en-US"/>
          </a:p>
          <a:p>
            <a:r>
              <a:rPr lang="en-US"/>
              <a:t>Encloses a string with-in double quotes</a:t>
            </a:r>
          </a:p>
          <a:p>
            <a:pPr>
              <a:buNone/>
            </a:pPr>
            <a:r>
              <a:rPr lang="en-US" b="1"/>
              <a:t>c) qx{ }</a:t>
            </a:r>
            <a:endParaRPr lang="en-US"/>
          </a:p>
          <a:p>
            <a:r>
              <a:rPr lang="en-US"/>
              <a:t>Encloses a string with-in invert quotes</a:t>
            </a:r>
          </a:p>
          <a:p>
            <a:r>
              <a:rPr lang="en-US"/>
              <a:t>Example:</a:t>
            </a:r>
          </a:p>
          <a:p>
            <a:pPr>
              <a:buNone/>
            </a:pPr>
            <a:r>
              <a:rPr lang="en-US"/>
              <a:t>         $a=10;</a:t>
            </a:r>
          </a:p>
          <a:p>
            <a:pPr>
              <a:buNone/>
            </a:pPr>
            <a:r>
              <a:rPr lang="en-US"/>
              <a:t>         $b= qq{a=$a};</a:t>
            </a:r>
          </a:p>
          <a:p>
            <a:pPr>
              <a:buNone/>
            </a:pPr>
            <a:r>
              <a:rPr lang="en-US"/>
              <a:t>          print q{a=$a}.qq{\n}; # a=$a</a:t>
            </a:r>
          </a:p>
          <a:p>
            <a:pPr>
              <a:buNone/>
            </a:pPr>
            <a:r>
              <a:rPr lang="en-US"/>
              <a:t>          print $b,"\n";               # a=10</a:t>
            </a:r>
          </a:p>
          <a:p>
            <a:pPr>
              <a:buNone/>
            </a:pPr>
            <a:r>
              <a:rPr lang="en-US"/>
              <a:t>           print qx{cd},"\n";        #perl_start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42852"/>
            <a:ext cx="10081120" cy="6554815"/>
          </a:xfrm>
        </p:spPr>
        <p:txBody>
          <a:bodyPr>
            <a:normAutofit fontScale="77500" lnSpcReduction="20000"/>
          </a:bodyPr>
          <a:lstStyle/>
          <a:p>
            <a:pPr>
              <a:buNone/>
            </a:pPr>
            <a:r>
              <a:rPr lang="en-US" b="1" dirty="0"/>
              <a:t>7) Miscellaneous Operators:</a:t>
            </a:r>
          </a:p>
          <a:p>
            <a:pPr fontAlgn="t">
              <a:buNone/>
            </a:pPr>
            <a:r>
              <a:rPr lang="en-US" b="1" dirty="0"/>
              <a:t>a) .</a:t>
            </a:r>
            <a:endParaRPr lang="en-US" dirty="0"/>
          </a:p>
          <a:p>
            <a:pPr fontAlgn="t"/>
            <a:r>
              <a:rPr lang="en-US" dirty="0"/>
              <a:t>Binary operator dot (.) concatenates two strings.</a:t>
            </a:r>
          </a:p>
          <a:p>
            <a:pPr fontAlgn="t"/>
            <a:r>
              <a:rPr lang="en-US" b="1" dirty="0"/>
              <a:t>Example</a:t>
            </a:r>
            <a:r>
              <a:rPr lang="en-US" dirty="0"/>
              <a:t> :</a:t>
            </a:r>
          </a:p>
          <a:p>
            <a:pPr fontAlgn="t">
              <a:buNone/>
            </a:pPr>
            <a:r>
              <a:rPr lang="en-US" dirty="0"/>
              <a:t>           $a = "</a:t>
            </a:r>
            <a:r>
              <a:rPr lang="en-US" dirty="0" err="1"/>
              <a:t>abc</a:t>
            </a:r>
            <a:r>
              <a:rPr lang="en-US" dirty="0"/>
              <a:t>";</a:t>
            </a:r>
          </a:p>
          <a:p>
            <a:pPr fontAlgn="t">
              <a:buNone/>
            </a:pPr>
            <a:r>
              <a:rPr lang="en-US" dirty="0"/>
              <a:t>            $b = "def" ; </a:t>
            </a:r>
          </a:p>
          <a:p>
            <a:pPr fontAlgn="t">
              <a:buNone/>
            </a:pPr>
            <a:r>
              <a:rPr lang="en-US" dirty="0"/>
              <a:t>            Print $</a:t>
            </a:r>
            <a:r>
              <a:rPr lang="en-US" dirty="0" err="1"/>
              <a:t>a.$b</a:t>
            </a:r>
            <a:r>
              <a:rPr lang="en-US" dirty="0"/>
              <a:t>; # </a:t>
            </a:r>
            <a:r>
              <a:rPr lang="en-US" dirty="0" err="1"/>
              <a:t>abcdef</a:t>
            </a:r>
            <a:endParaRPr lang="en-US" dirty="0"/>
          </a:p>
          <a:p>
            <a:pPr fontAlgn="t">
              <a:buNone/>
            </a:pPr>
            <a:r>
              <a:rPr lang="en-US" b="1" dirty="0"/>
              <a:t>b) x</a:t>
            </a:r>
            <a:endParaRPr lang="en-US" dirty="0"/>
          </a:p>
          <a:p>
            <a:pPr fontAlgn="t"/>
            <a:r>
              <a:rPr lang="en-US" dirty="0"/>
              <a:t>The repetition operator x returns a string consisting of the left operand repeated the number of times specified by the right operand.</a:t>
            </a:r>
          </a:p>
          <a:p>
            <a:r>
              <a:rPr lang="en-US" dirty="0"/>
              <a:t>Example:</a:t>
            </a:r>
          </a:p>
          <a:p>
            <a:pPr>
              <a:buNone/>
            </a:pPr>
            <a:r>
              <a:rPr lang="pt-BR" dirty="0"/>
              <a:t>        print "abd" x 3,"\n"; #abdabdabd</a:t>
            </a:r>
          </a:p>
          <a:p>
            <a:pPr>
              <a:buNone/>
            </a:pPr>
            <a:r>
              <a:rPr lang="pt-BR" b="1" dirty="0"/>
              <a:t>c) ++(increment),--(decrement)</a:t>
            </a:r>
          </a:p>
          <a:p>
            <a:r>
              <a:rPr lang="pt-BR" dirty="0"/>
              <a:t>Example:</a:t>
            </a:r>
          </a:p>
          <a:p>
            <a:pPr lvl="1">
              <a:buNone/>
            </a:pPr>
            <a:r>
              <a:rPr lang="pt-BR" dirty="0"/>
              <a:t>$a=10;</a:t>
            </a:r>
          </a:p>
          <a:p>
            <a:pPr lvl="1">
              <a:buNone/>
            </a:pPr>
            <a:r>
              <a:rPr lang="pt-BR" dirty="0"/>
              <a:t>print  ++$a,"\n";#11</a:t>
            </a:r>
          </a:p>
          <a:p>
            <a:pPr lvl="1">
              <a:buNone/>
            </a:pPr>
            <a:r>
              <a:rPr lang="pt-BR" dirty="0"/>
              <a:t>print  $a--,"\n";#11</a:t>
            </a:r>
          </a:p>
          <a:p>
            <a:pPr lvl="1">
              <a:buNone/>
            </a:pPr>
            <a:r>
              <a:rPr lang="pt-BR" dirty="0"/>
              <a:t>print  $a,"\n"; #10	</a:t>
            </a:r>
          </a:p>
          <a:p>
            <a:pPr>
              <a:buNone/>
            </a:pPr>
            <a:r>
              <a:rPr lang="en-US" b="1" dirty="0"/>
              <a:t>       </a:t>
            </a:r>
            <a:r>
              <a:rPr lang="pt-BR" dirty="0"/>
              <a:t>print ++$a + $a++ - $a-- - --$a; #1</a:t>
            </a:r>
            <a:endParaRPr lang="en-US"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Autofit/>
          </a:bodyPr>
          <a:lstStyle/>
          <a:p>
            <a:r>
              <a:rPr lang="en-US" sz="4400" b="1" dirty="0"/>
              <a:t>Date and time</a:t>
            </a:r>
          </a:p>
        </p:txBody>
      </p:sp>
      <p:sp>
        <p:nvSpPr>
          <p:cNvPr id="3" name="Subtitle 2"/>
          <p:cNvSpPr>
            <a:spLocks noGrp="1"/>
          </p:cNvSpPr>
          <p:nvPr>
            <p:ph type="subTitle" idx="1"/>
          </p:nvPr>
        </p:nvSpPr>
        <p:spPr>
          <a:xfrm>
            <a:off x="1271464" y="1142984"/>
            <a:ext cx="9721080" cy="5572164"/>
          </a:xfrm>
        </p:spPr>
        <p:txBody>
          <a:bodyPr>
            <a:normAutofit/>
          </a:bodyPr>
          <a:lstStyle/>
          <a:p>
            <a:pPr marL="342900" indent="-342900" algn="l">
              <a:buFont typeface="Arial" panose="020B0604020202020204" pitchFamily="34" charset="0"/>
              <a:buChar char="•"/>
            </a:pPr>
            <a:r>
              <a:rPr lang="en-US" sz="2800" dirty="0"/>
              <a:t>Date and Time in Perl can be handled by using a predefined module of Perl called </a:t>
            </a:r>
            <a:r>
              <a:rPr lang="en-US" sz="2800" dirty="0" err="1"/>
              <a:t>DateTime</a:t>
            </a:r>
            <a:r>
              <a:rPr lang="en-US" sz="2800" dirty="0"/>
              <a:t> module. </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err="1"/>
              <a:t>DateTime</a:t>
            </a:r>
            <a:r>
              <a:rPr lang="en-US" sz="2800" dirty="0"/>
              <a:t> is a class for the representation of various combinations of dates and times.</a:t>
            </a:r>
          </a:p>
          <a:p>
            <a:pPr marL="342900" indent="-342900" algn="l">
              <a:buFont typeface="Arial" panose="020B0604020202020204" pitchFamily="34" charset="0"/>
              <a:buChar char="•"/>
            </a:pPr>
            <a:endParaRPr lang="en-US" sz="2800" dirty="0"/>
          </a:p>
          <a:p>
            <a:pPr algn="l"/>
            <a:r>
              <a:rPr lang="en-US" sz="2800" i="1" dirty="0"/>
              <a:t>	        </a:t>
            </a:r>
            <a:r>
              <a:rPr lang="en-US" sz="2800" dirty="0"/>
              <a:t>Module: use </a:t>
            </a:r>
            <a:r>
              <a:rPr lang="en-US" sz="2800" dirty="0" err="1"/>
              <a:t>DateTime</a:t>
            </a:r>
            <a:r>
              <a:rPr lang="en-US" sz="2800" i="1" dirty="0"/>
              <a:t>;</a:t>
            </a:r>
          </a:p>
          <a:p>
            <a:pPr marL="342900" indent="-342900" algn="l">
              <a:buFont typeface="Arial" panose="020B0604020202020204" pitchFamily="34" charset="0"/>
              <a:buChar char="•"/>
            </a:pPr>
            <a:endParaRPr lang="en-US" sz="2800" i="1" dirty="0"/>
          </a:p>
          <a:p>
            <a:pPr marL="342900" indent="-342900" algn="l">
              <a:buFont typeface="Arial" panose="020B0604020202020204" pitchFamily="34" charset="0"/>
              <a:buChar char="•"/>
            </a:pPr>
            <a:r>
              <a:rPr lang="en-US" sz="2800" dirty="0" err="1"/>
              <a:t>localtime</a:t>
            </a:r>
            <a:r>
              <a:rPr lang="en-US" sz="2800" dirty="0"/>
              <a:t>() function in </a:t>
            </a:r>
            <a:r>
              <a:rPr lang="en-US" sz="2800" dirty="0" err="1"/>
              <a:t>perl</a:t>
            </a:r>
            <a:r>
              <a:rPr lang="en-US" sz="2800" dirty="0"/>
              <a:t> returns the current date and time of the system, if called without passing any argument.</a:t>
            </a:r>
          </a:p>
          <a:p>
            <a:pPr marL="342900" indent="-342900" algn="l"/>
            <a:r>
              <a:rPr lang="en-US" sz="1600" dirty="0"/>
              <a:t>        </a:t>
            </a:r>
          </a:p>
          <a:p>
            <a:pPr marL="342900" indent="-342900" algn="l"/>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3D099A6-A61B-4496-BC9C-4B964B0A054A}"/>
              </a:ext>
            </a:extLst>
          </p:cNvPr>
          <p:cNvSpPr>
            <a:spLocks noGrp="1"/>
          </p:cNvSpPr>
          <p:nvPr>
            <p:ph idx="1"/>
          </p:nvPr>
        </p:nvSpPr>
        <p:spPr>
          <a:xfrm>
            <a:off x="1271464" y="332656"/>
            <a:ext cx="9721080" cy="5844307"/>
          </a:xfrm>
        </p:spPr>
        <p:txBody>
          <a:bodyPr/>
          <a:lstStyle/>
          <a:p>
            <a:pPr marL="342900" indent="-342900" algn="l"/>
            <a:r>
              <a:rPr lang="en-US" sz="2800" dirty="0"/>
              <a:t>Following is the 9-element list returned by the </a:t>
            </a:r>
            <a:r>
              <a:rPr lang="en-US" sz="2800" b="1" dirty="0" err="1"/>
              <a:t>localtime</a:t>
            </a:r>
            <a:r>
              <a:rPr lang="en-US" sz="2800" dirty="0"/>
              <a:t> function while using in list context .</a:t>
            </a:r>
          </a:p>
          <a:p>
            <a:pPr marL="0" indent="0" algn="l">
              <a:buNone/>
            </a:pPr>
            <a:r>
              <a:rPr lang="en-US" dirty="0"/>
              <a:t>		</a:t>
            </a:r>
            <a:r>
              <a:rPr lang="en-US" sz="2800" dirty="0"/>
              <a:t>sec, # seconds of minutes from 0 to 61 </a:t>
            </a:r>
          </a:p>
          <a:p>
            <a:pPr marL="0" indent="0" algn="l">
              <a:buNone/>
            </a:pPr>
            <a:r>
              <a:rPr lang="en-US" sz="2800" dirty="0"/>
              <a:t>		min, # minutes of hour from 0 to 59 </a:t>
            </a:r>
          </a:p>
          <a:p>
            <a:pPr marL="0" indent="0" algn="l">
              <a:buNone/>
            </a:pPr>
            <a:r>
              <a:rPr lang="en-US" sz="2800" dirty="0"/>
              <a:t>		hour, # hours of day from 0 to 24 </a:t>
            </a:r>
          </a:p>
          <a:p>
            <a:pPr marL="0" indent="0" algn="l">
              <a:buNone/>
            </a:pPr>
            <a:r>
              <a:rPr lang="en-US" sz="2800" dirty="0"/>
              <a:t>		</a:t>
            </a:r>
            <a:r>
              <a:rPr lang="en-US" sz="2800" dirty="0" err="1"/>
              <a:t>mday</a:t>
            </a:r>
            <a:r>
              <a:rPr lang="en-US" sz="2800" dirty="0"/>
              <a:t>, # day of month from 1 to 31 </a:t>
            </a:r>
          </a:p>
          <a:p>
            <a:pPr marL="0" indent="0" algn="l">
              <a:buNone/>
            </a:pPr>
            <a:r>
              <a:rPr lang="en-US" sz="2800" dirty="0"/>
              <a:t>		</a:t>
            </a:r>
            <a:r>
              <a:rPr lang="en-US" sz="2800" dirty="0" err="1"/>
              <a:t>mon</a:t>
            </a:r>
            <a:r>
              <a:rPr lang="en-US" sz="2800" dirty="0"/>
              <a:t>, # month of year from 0 to 11 </a:t>
            </a:r>
          </a:p>
          <a:p>
            <a:pPr marL="0" indent="0" algn="l">
              <a:buNone/>
            </a:pPr>
            <a:r>
              <a:rPr lang="en-US" sz="2800" dirty="0"/>
              <a:t>		year, # year since 1900 </a:t>
            </a:r>
          </a:p>
          <a:p>
            <a:pPr marL="0" indent="0" algn="l">
              <a:buNone/>
            </a:pPr>
            <a:r>
              <a:rPr lang="en-US" sz="2800" dirty="0"/>
              <a:t>		</a:t>
            </a:r>
            <a:r>
              <a:rPr lang="en-US" sz="2800" dirty="0" err="1"/>
              <a:t>wday</a:t>
            </a:r>
            <a:r>
              <a:rPr lang="en-US" sz="2800" dirty="0"/>
              <a:t>, # days since </a:t>
            </a:r>
            <a:r>
              <a:rPr lang="en-US" sz="2800" dirty="0" err="1"/>
              <a:t>sunday</a:t>
            </a:r>
            <a:r>
              <a:rPr lang="en-US" sz="2800" dirty="0"/>
              <a:t> </a:t>
            </a:r>
          </a:p>
          <a:p>
            <a:pPr marL="0" indent="0" algn="l">
              <a:buNone/>
            </a:pPr>
            <a:r>
              <a:rPr lang="en-US" sz="2800" dirty="0"/>
              <a:t>		</a:t>
            </a:r>
            <a:r>
              <a:rPr lang="en-US" sz="2800" dirty="0" err="1"/>
              <a:t>yday</a:t>
            </a:r>
            <a:r>
              <a:rPr lang="en-US" sz="2800" dirty="0"/>
              <a:t>, # days since January 1st </a:t>
            </a:r>
          </a:p>
          <a:p>
            <a:pPr marL="0" indent="0" algn="l">
              <a:buNone/>
            </a:pPr>
            <a:r>
              <a:rPr lang="en-US" sz="2800" dirty="0"/>
              <a:t>		</a:t>
            </a:r>
            <a:r>
              <a:rPr lang="en-US" sz="2800" dirty="0" err="1"/>
              <a:t>isdst</a:t>
            </a:r>
            <a:r>
              <a:rPr lang="en-US" sz="2800" dirty="0"/>
              <a:t> # hours of daylight savings time</a:t>
            </a:r>
          </a:p>
          <a:p>
            <a:pPr marL="0" indent="0" algn="l">
              <a:buNone/>
            </a:pPr>
            <a:endParaRPr lang="en-IN" dirty="0"/>
          </a:p>
        </p:txBody>
      </p:sp>
    </p:spTree>
    <p:extLst>
      <p:ext uri="{BB962C8B-B14F-4D97-AF65-F5344CB8AC3E}">
        <p14:creationId xmlns:p14="http://schemas.microsoft.com/office/powerpoint/2010/main" xmlns="" val="1014192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4000" b="1" dirty="0"/>
              <a:t>Date and time</a:t>
            </a:r>
          </a:p>
        </p:txBody>
      </p:sp>
      <p:sp>
        <p:nvSpPr>
          <p:cNvPr id="3" name="Subtitle 2"/>
          <p:cNvSpPr>
            <a:spLocks noGrp="1"/>
          </p:cNvSpPr>
          <p:nvPr>
            <p:ph type="subTitle" idx="1"/>
          </p:nvPr>
        </p:nvSpPr>
        <p:spPr>
          <a:xfrm>
            <a:off x="1271464" y="1142984"/>
            <a:ext cx="9721080" cy="5572164"/>
          </a:xfrm>
        </p:spPr>
        <p:txBody>
          <a:bodyPr>
            <a:normAutofit/>
          </a:bodyPr>
          <a:lstStyle/>
          <a:p>
            <a:pPr marL="342900" indent="-342900" algn="l"/>
            <a:r>
              <a:rPr lang="en-US" b="1" dirty="0"/>
              <a:t>Code : </a:t>
            </a:r>
          </a:p>
          <a:p>
            <a:pPr marL="342900" indent="-342900" algn="l"/>
            <a:r>
              <a:rPr lang="en-US" dirty="0"/>
              <a:t>	If you will use </a:t>
            </a:r>
            <a:r>
              <a:rPr lang="en-US" dirty="0" err="1"/>
              <a:t>localtime</a:t>
            </a:r>
            <a:r>
              <a:rPr lang="en-US" dirty="0"/>
              <a:t>() function in scalar context, then it will return date and time from the current time zone set in the system.</a:t>
            </a:r>
          </a:p>
          <a:p>
            <a:pPr marL="342900" indent="-342900" algn="l"/>
            <a:r>
              <a:rPr lang="en-US" dirty="0"/>
              <a:t>		$datetime = </a:t>
            </a:r>
            <a:r>
              <a:rPr lang="en-US" dirty="0" err="1"/>
              <a:t>localtime</a:t>
            </a:r>
            <a:r>
              <a:rPr lang="en-US" dirty="0"/>
              <a:t>();  </a:t>
            </a:r>
          </a:p>
          <a:p>
            <a:pPr algn="l" fontAlgn="base"/>
            <a:r>
              <a:rPr lang="en-US" dirty="0"/>
              <a:t>	print "Local Time of the System : $datetime\n";</a:t>
            </a:r>
          </a:p>
          <a:p>
            <a:pPr marL="342900" indent="-342900" algn="l"/>
            <a:endParaRPr lang="en-US" dirty="0"/>
          </a:p>
          <a:p>
            <a:pPr marL="342900" indent="-342900" algn="l"/>
            <a:r>
              <a:rPr lang="en-US" b="1" dirty="0"/>
              <a:t>Code :</a:t>
            </a:r>
          </a:p>
          <a:p>
            <a:pPr marL="342900" indent="-342900" algn="l"/>
            <a:r>
              <a:rPr lang="en-US" dirty="0"/>
              <a:t>	@months = </a:t>
            </a:r>
            <a:r>
              <a:rPr lang="en-US" dirty="0" err="1"/>
              <a:t>qw</a:t>
            </a:r>
            <a:r>
              <a:rPr lang="en-US" dirty="0"/>
              <a:t>( Jan Feb Mar Apr May Jun Jul Aug Sep Oct Nov Dec ); </a:t>
            </a:r>
          </a:p>
          <a:p>
            <a:pPr marL="342900" indent="-342900" algn="l"/>
            <a:r>
              <a:rPr lang="en-US" dirty="0"/>
              <a:t>	@days = </a:t>
            </a:r>
            <a:r>
              <a:rPr lang="en-US" dirty="0" err="1"/>
              <a:t>qw</a:t>
            </a:r>
            <a:r>
              <a:rPr lang="en-US" dirty="0"/>
              <a:t>(Sun Mon Tue Wed Thu Fri Sat Sun); </a:t>
            </a:r>
          </a:p>
          <a:p>
            <a:pPr marL="342900" indent="-342900" algn="l"/>
            <a:r>
              <a:rPr lang="en-US" dirty="0"/>
              <a:t>	</a:t>
            </a:r>
          </a:p>
          <a:p>
            <a:pPr marL="342900" indent="-342900" algn="l"/>
            <a:r>
              <a:rPr lang="en-US" dirty="0"/>
              <a:t>	($sec,$min,$hour,$</a:t>
            </a:r>
            <a:r>
              <a:rPr lang="en-US" dirty="0" err="1"/>
              <a:t>mday</a:t>
            </a:r>
            <a:r>
              <a:rPr lang="en-US" dirty="0"/>
              <a:t>,$</a:t>
            </a:r>
            <a:r>
              <a:rPr lang="en-US" dirty="0" err="1"/>
              <a:t>mon</a:t>
            </a:r>
            <a:r>
              <a:rPr lang="en-US" dirty="0"/>
              <a:t>,$year,$</a:t>
            </a:r>
            <a:r>
              <a:rPr lang="en-US" dirty="0" err="1"/>
              <a:t>wday</a:t>
            </a:r>
            <a:r>
              <a:rPr lang="en-US" dirty="0"/>
              <a:t>,$</a:t>
            </a:r>
            <a:r>
              <a:rPr lang="en-US" dirty="0" err="1"/>
              <a:t>yday</a:t>
            </a:r>
            <a:r>
              <a:rPr lang="en-US" dirty="0"/>
              <a:t>,$</a:t>
            </a:r>
            <a:r>
              <a:rPr lang="en-US" dirty="0" err="1"/>
              <a:t>isdst</a:t>
            </a:r>
            <a:r>
              <a:rPr lang="en-US" dirty="0"/>
              <a:t>) = </a:t>
            </a:r>
            <a:r>
              <a:rPr lang="en-US" dirty="0" err="1"/>
              <a:t>localtime</a:t>
            </a:r>
            <a:r>
              <a:rPr lang="en-US" dirty="0"/>
              <a:t>(); </a:t>
            </a:r>
          </a:p>
          <a:p>
            <a:pPr marL="342900" indent="-342900" algn="l"/>
            <a:r>
              <a:rPr lang="en-US" dirty="0"/>
              <a:t>	print "$</a:t>
            </a:r>
            <a:r>
              <a:rPr lang="en-US" dirty="0" err="1"/>
              <a:t>mday</a:t>
            </a:r>
            <a:r>
              <a:rPr lang="en-US" dirty="0"/>
              <a:t> $months[$</a:t>
            </a:r>
            <a:r>
              <a:rPr lang="en-US" dirty="0" err="1"/>
              <a:t>mon</a:t>
            </a:r>
            <a:r>
              <a:rPr lang="en-US" dirty="0"/>
              <a:t>] $days[$</a:t>
            </a:r>
            <a:r>
              <a:rPr lang="en-US" dirty="0" err="1"/>
              <a:t>wday</a:t>
            </a:r>
            <a:r>
              <a:rPr lang="en-US" dirty="0"/>
              <a:t>]\n";</a:t>
            </a:r>
          </a:p>
          <a:p>
            <a:pPr marL="342900" indent="-342900" algn="l"/>
            <a:endParaRPr lang="en-US" dirty="0"/>
          </a:p>
          <a:p>
            <a:pPr marL="342900" indent="-342900" algn="l"/>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9395E2-19F6-44A4-B016-88BDF7667783}"/>
              </a:ext>
            </a:extLst>
          </p:cNvPr>
          <p:cNvSpPr>
            <a:spLocks noGrp="1"/>
          </p:cNvSpPr>
          <p:nvPr>
            <p:ph idx="1"/>
          </p:nvPr>
        </p:nvSpPr>
        <p:spPr>
          <a:xfrm>
            <a:off x="651387" y="432619"/>
            <a:ext cx="10515600" cy="5036421"/>
          </a:xfrm>
        </p:spPr>
        <p:txBody>
          <a:bodyPr/>
          <a:lstStyle/>
          <a:p>
            <a:r>
              <a:rPr lang="en-US"/>
              <a:t>A scripting language is a programming language that executes tasks within a special run-time environment by an interpreter instead of a compiler.</a:t>
            </a:r>
          </a:p>
          <a:p>
            <a:endParaRPr lang="en-IN"/>
          </a:p>
          <a:p>
            <a:endParaRPr lang="en-IN"/>
          </a:p>
          <a:p>
            <a:endParaRPr lang="en-IN"/>
          </a:p>
          <a:p>
            <a:endParaRPr lang="en-IN"/>
          </a:p>
          <a:p>
            <a:endParaRPr lang="en-IN"/>
          </a:p>
          <a:p>
            <a:endParaRPr lang="en-IN"/>
          </a:p>
        </p:txBody>
      </p:sp>
      <p:pic>
        <p:nvPicPr>
          <p:cNvPr id="4" name="Content Placeholder 3">
            <a:extLst>
              <a:ext uri="{FF2B5EF4-FFF2-40B4-BE49-F238E27FC236}">
                <a16:creationId xmlns:a16="http://schemas.microsoft.com/office/drawing/2014/main" xmlns="" id="{71C34D23-929A-4A6E-90C3-30E9426EB7B4}"/>
              </a:ext>
            </a:extLst>
          </p:cNvPr>
          <p:cNvPicPr>
            <a:picLocks noChangeAspect="1"/>
          </p:cNvPicPr>
          <p:nvPr/>
        </p:nvPicPr>
        <p:blipFill>
          <a:blip r:embed="rId2"/>
          <a:stretch>
            <a:fillRect/>
          </a:stretch>
        </p:blipFill>
        <p:spPr>
          <a:xfrm>
            <a:off x="1800978" y="1681144"/>
            <a:ext cx="7704856" cy="2088232"/>
          </a:xfrm>
          <a:prstGeom prst="rect">
            <a:avLst/>
          </a:prstGeom>
        </p:spPr>
      </p:pic>
      <p:pic>
        <p:nvPicPr>
          <p:cNvPr id="5" name="Picture 4">
            <a:extLst>
              <a:ext uri="{FF2B5EF4-FFF2-40B4-BE49-F238E27FC236}">
                <a16:creationId xmlns:a16="http://schemas.microsoft.com/office/drawing/2014/main" xmlns="" id="{B50C7167-B952-4967-B9D7-855E87973CDF}"/>
              </a:ext>
            </a:extLst>
          </p:cNvPr>
          <p:cNvPicPr>
            <a:picLocks noChangeAspect="1"/>
          </p:cNvPicPr>
          <p:nvPr/>
        </p:nvPicPr>
        <p:blipFill>
          <a:blip r:embed="rId3"/>
          <a:stretch>
            <a:fillRect/>
          </a:stretch>
        </p:blipFill>
        <p:spPr>
          <a:xfrm>
            <a:off x="1908990" y="4080653"/>
            <a:ext cx="7488832" cy="2636912"/>
          </a:xfrm>
          <a:prstGeom prst="rect">
            <a:avLst/>
          </a:prstGeom>
        </p:spPr>
      </p:pic>
    </p:spTree>
    <p:extLst>
      <p:ext uri="{BB962C8B-B14F-4D97-AF65-F5344CB8AC3E}">
        <p14:creationId xmlns:p14="http://schemas.microsoft.com/office/powerpoint/2010/main" xmlns="" val="273937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4000" b="1" dirty="0"/>
              <a:t>Date and time</a:t>
            </a:r>
          </a:p>
        </p:txBody>
      </p:sp>
      <p:sp>
        <p:nvSpPr>
          <p:cNvPr id="3" name="Subtitle 2"/>
          <p:cNvSpPr>
            <a:spLocks noGrp="1"/>
          </p:cNvSpPr>
          <p:nvPr>
            <p:ph type="subTitle" idx="1"/>
          </p:nvPr>
        </p:nvSpPr>
        <p:spPr>
          <a:xfrm>
            <a:off x="1199456" y="1142984"/>
            <a:ext cx="9793088" cy="5572164"/>
          </a:xfrm>
        </p:spPr>
        <p:txBody>
          <a:bodyPr>
            <a:normAutofit fontScale="70000" lnSpcReduction="20000"/>
          </a:bodyPr>
          <a:lstStyle/>
          <a:p>
            <a:pPr marL="342900" indent="-342900" algn="l"/>
            <a:r>
              <a:rPr lang="en-US" sz="2600" b="1" dirty="0"/>
              <a:t>GMT Time:</a:t>
            </a:r>
          </a:p>
          <a:p>
            <a:pPr marL="342900" indent="-342900" algn="l">
              <a:buFont typeface="Arial" panose="020B0604020202020204" pitchFamily="34" charset="0"/>
              <a:buChar char="•"/>
            </a:pPr>
            <a:r>
              <a:rPr lang="en-US" dirty="0"/>
              <a:t>GMT stands for Greenwich Mean Time, which is the mean solar time at the Royal Observatory in Greenwich, London. </a:t>
            </a:r>
          </a:p>
          <a:p>
            <a:pPr algn="l"/>
            <a:endParaRPr lang="en-US" dirty="0"/>
          </a:p>
          <a:p>
            <a:pPr marL="342900" indent="-342900" algn="l">
              <a:buFont typeface="Arial" panose="020B0604020202020204" pitchFamily="34" charset="0"/>
              <a:buChar char="•"/>
            </a:pPr>
            <a:r>
              <a:rPr lang="en-US" dirty="0"/>
              <a:t>GMT is the same during all the year and is not affected by Daylight Saving Time(Summer Time) clock changes.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Perl provides a predefined function for calculation and representation of GMT, which is </a:t>
            </a:r>
            <a:r>
              <a:rPr lang="en-US" b="1" dirty="0" err="1"/>
              <a:t>gmtime</a:t>
            </a:r>
            <a:r>
              <a:rPr lang="en-US" b="1" dirty="0"/>
              <a:t>()</a:t>
            </a:r>
            <a:r>
              <a:rPr lang="en-US" dirty="0"/>
              <a:t>.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function works similar to </a:t>
            </a:r>
            <a:r>
              <a:rPr lang="en-US" b="1" dirty="0" err="1"/>
              <a:t>localtime</a:t>
            </a:r>
            <a:r>
              <a:rPr lang="en-US" b="1" dirty="0"/>
              <a:t>()</a:t>
            </a:r>
            <a:r>
              <a:rPr lang="en-US" dirty="0"/>
              <a:t> function but the only difference is that the time values are localized for the Greenwich time zone only.</a:t>
            </a:r>
          </a:p>
          <a:p>
            <a:pPr marL="342900" indent="-342900" algn="l">
              <a:buFont typeface="Arial" panose="020B0604020202020204" pitchFamily="34" charset="0"/>
              <a:buChar char="•"/>
            </a:pPr>
            <a:r>
              <a:rPr lang="en-US" dirty="0"/>
              <a:t>Code:</a:t>
            </a:r>
          </a:p>
          <a:p>
            <a:pPr algn="l"/>
            <a:r>
              <a:rPr lang="en-US" dirty="0"/>
              <a:t>		$</a:t>
            </a:r>
            <a:r>
              <a:rPr lang="en-US" dirty="0" err="1"/>
              <a:t>datestring</a:t>
            </a:r>
            <a:r>
              <a:rPr lang="en-US" dirty="0"/>
              <a:t> = </a:t>
            </a:r>
            <a:r>
              <a:rPr lang="en-US" dirty="0" err="1"/>
              <a:t>gmtime</a:t>
            </a:r>
            <a:r>
              <a:rPr lang="en-US" dirty="0"/>
              <a:t>();</a:t>
            </a:r>
          </a:p>
          <a:p>
            <a:pPr algn="l"/>
            <a:r>
              <a:rPr lang="en-US" dirty="0"/>
              <a:t>		print "Date and time in GMT: $</a:t>
            </a:r>
            <a:r>
              <a:rPr lang="en-US" dirty="0" err="1"/>
              <a:t>datestring</a:t>
            </a:r>
            <a:r>
              <a:rPr lang="en-US" dirty="0"/>
              <a:t>\n";</a:t>
            </a:r>
          </a:p>
          <a:p>
            <a:pPr algn="l"/>
            <a:r>
              <a:rPr lang="en-US" dirty="0"/>
              <a:t>		$loc = </a:t>
            </a:r>
            <a:r>
              <a:rPr lang="en-US" dirty="0" err="1"/>
              <a:t>localtime</a:t>
            </a:r>
            <a:r>
              <a:rPr lang="en-US" dirty="0"/>
              <a:t>();</a:t>
            </a:r>
          </a:p>
          <a:p>
            <a:pPr algn="l"/>
            <a:r>
              <a:rPr lang="en-US" dirty="0"/>
              <a:t>		print " Date and time in local  : $loc";</a:t>
            </a:r>
          </a:p>
          <a:p>
            <a:pPr marL="342900" indent="-342900" algn="l">
              <a:buFont typeface="Arial" panose="020B0604020202020204" pitchFamily="34" charset="0"/>
              <a:buChar char="•"/>
            </a:pPr>
            <a:r>
              <a:rPr lang="en-US" dirty="0"/>
              <a:t>Output : 	Date and time in GMT: Mon Nov 22 11:25:22 2021</a:t>
            </a:r>
          </a:p>
          <a:p>
            <a:pPr algn="l"/>
            <a:r>
              <a:rPr lang="en-US" dirty="0"/>
              <a:t>		 Date and time in local  : Mon Nov 22 16:55:22 2021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Date and time</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b="1" dirty="0"/>
              <a:t>Formatting Date and Time:</a:t>
            </a:r>
          </a:p>
          <a:p>
            <a:pPr marL="342900" indent="-342900" algn="l">
              <a:buAutoNum type="arabicPeriod"/>
            </a:pPr>
            <a:r>
              <a:rPr lang="en-US" b="1" dirty="0" err="1"/>
              <a:t>localtime</a:t>
            </a:r>
            <a:r>
              <a:rPr lang="en-US" b="1" dirty="0"/>
              <a:t>()</a:t>
            </a:r>
            <a:r>
              <a:rPr lang="en-US" dirty="0"/>
              <a:t> function can also be used to print date and time in various formats as per the user’s requirement.</a:t>
            </a:r>
          </a:p>
          <a:p>
            <a:pPr marL="342900" indent="-342900" algn="l">
              <a:buAutoNum type="arabicPeriod"/>
            </a:pPr>
            <a:r>
              <a:rPr lang="en-US" dirty="0"/>
              <a:t>This formatting can be easily done by using </a:t>
            </a:r>
            <a:r>
              <a:rPr lang="en-US" b="1" dirty="0" err="1"/>
              <a:t>printf</a:t>
            </a:r>
            <a:r>
              <a:rPr lang="en-US" b="1" dirty="0"/>
              <a:t>()</a:t>
            </a:r>
            <a:r>
              <a:rPr lang="en-US" dirty="0"/>
              <a:t> function.</a:t>
            </a:r>
          </a:p>
          <a:p>
            <a:pPr marL="342900" indent="-342900" algn="l"/>
            <a:endParaRPr lang="en-US" b="1" dirty="0"/>
          </a:p>
          <a:p>
            <a:pPr marL="342900" indent="-342900" algn="l"/>
            <a:r>
              <a:rPr lang="en-US" dirty="0"/>
              <a:t>Code:</a:t>
            </a:r>
          </a:p>
          <a:p>
            <a:pPr marL="342900" indent="-342900" algn="l"/>
            <a:r>
              <a:rPr lang="en-US" dirty="0"/>
              <a:t>	($</a:t>
            </a:r>
            <a:r>
              <a:rPr lang="en-US" dirty="0" err="1"/>
              <a:t>sec,$min,$hour,$mday,$mon,$year,$wday,$yday,$isdst</a:t>
            </a:r>
            <a:r>
              <a:rPr lang="en-US" dirty="0"/>
              <a:t>) = </a:t>
            </a:r>
            <a:r>
              <a:rPr lang="en-US" dirty="0" err="1"/>
              <a:t>localtime</a:t>
            </a:r>
            <a:r>
              <a:rPr lang="en-US" dirty="0"/>
              <a:t>();</a:t>
            </a:r>
          </a:p>
          <a:p>
            <a:pPr marL="342900" indent="-342900" algn="l"/>
            <a:r>
              <a:rPr lang="en-US" dirty="0"/>
              <a:t>		</a:t>
            </a:r>
            <a:r>
              <a:rPr lang="en-US" dirty="0" err="1"/>
              <a:t>printf</a:t>
            </a:r>
            <a:r>
              <a:rPr lang="en-US" dirty="0"/>
              <a:t>("Time Format - HH:MM:SS\n");</a:t>
            </a:r>
          </a:p>
          <a:p>
            <a:pPr marL="342900" indent="-342900" algn="l"/>
            <a:r>
              <a:rPr lang="en-US" dirty="0"/>
              <a:t>		</a:t>
            </a:r>
            <a:r>
              <a:rPr lang="en-US" dirty="0" err="1"/>
              <a:t>printf</a:t>
            </a:r>
            <a:r>
              <a:rPr lang="en-US" dirty="0"/>
              <a:t>("%02d:%02d:%02d\n", $hour, $min, $sec);</a:t>
            </a:r>
          </a:p>
          <a:p>
            <a:pPr marL="342900" indent="-342900" algn="l"/>
            <a:endParaRPr lang="en-US"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BAAEE1-3B35-49F5-B2CD-8F63A7CB48EC}"/>
              </a:ext>
            </a:extLst>
          </p:cNvPr>
          <p:cNvSpPr>
            <a:spLocks noGrp="1"/>
          </p:cNvSpPr>
          <p:nvPr>
            <p:ph idx="1"/>
          </p:nvPr>
        </p:nvSpPr>
        <p:spPr>
          <a:xfrm>
            <a:off x="838200" y="548680"/>
            <a:ext cx="10515600" cy="5628283"/>
          </a:xfrm>
        </p:spPr>
        <p:txBody>
          <a:bodyPr>
            <a:normAutofit fontScale="92500" lnSpcReduction="10000"/>
          </a:bodyPr>
          <a:lstStyle/>
          <a:p>
            <a:pPr marL="342900" indent="-342900" algn="l"/>
            <a:r>
              <a:rPr lang="en-US" sz="2800" b="1" dirty="0"/>
              <a:t>Epoch Time:</a:t>
            </a:r>
          </a:p>
          <a:p>
            <a:pPr marL="342900" indent="-342900" algn="l">
              <a:buAutoNum type="arabicPeriod"/>
            </a:pPr>
            <a:r>
              <a:rPr lang="en-US" sz="2800" dirty="0"/>
              <a:t>Epoch time refers to the number of seconds passed after a specific date and time. </a:t>
            </a:r>
          </a:p>
          <a:p>
            <a:pPr marL="342900" indent="-342900" algn="l">
              <a:buAutoNum type="arabicPeriod"/>
            </a:pPr>
            <a:r>
              <a:rPr lang="en-US" sz="2800" dirty="0"/>
              <a:t>The specific date and time used to calculate epoch time vary from OS to OS. </a:t>
            </a:r>
          </a:p>
          <a:p>
            <a:pPr marL="342900" indent="-342900" algn="l">
              <a:buAutoNum type="arabicPeriod"/>
            </a:pPr>
            <a:r>
              <a:rPr lang="en-US" sz="2800" dirty="0"/>
              <a:t>For example, for POSIX or UNIX systems, this date is January 1, 1970.</a:t>
            </a:r>
          </a:p>
          <a:p>
            <a:pPr marL="342900" indent="-342900" algn="l">
              <a:buAutoNum type="arabicPeriod"/>
            </a:pPr>
            <a:r>
              <a:rPr lang="en-US" sz="2800" dirty="0"/>
              <a:t>Since this time varies from system to system, one cannot assume epoch time for any system.</a:t>
            </a:r>
          </a:p>
          <a:p>
            <a:pPr marL="342900" indent="-342900" algn="l">
              <a:buAutoNum type="arabicPeriod"/>
            </a:pPr>
            <a:endParaRPr lang="en-US" sz="2800" b="1" dirty="0"/>
          </a:p>
          <a:p>
            <a:pPr marL="342900" indent="-342900" algn="l"/>
            <a:r>
              <a:rPr lang="en-US" sz="2800" b="1" dirty="0"/>
              <a:t>Code:</a:t>
            </a:r>
          </a:p>
          <a:p>
            <a:pPr marL="0" indent="0" algn="l">
              <a:buNone/>
            </a:pPr>
            <a:r>
              <a:rPr lang="en-US" sz="2800" b="1" dirty="0"/>
              <a:t>		</a:t>
            </a:r>
            <a:r>
              <a:rPr lang="en-US" sz="2800" dirty="0"/>
              <a:t># Calculating epoch time</a:t>
            </a:r>
          </a:p>
          <a:p>
            <a:pPr marL="0" indent="0" algn="l">
              <a:buNone/>
            </a:pPr>
            <a:r>
              <a:rPr lang="en-US" sz="2800" dirty="0"/>
              <a:t>		$epoch = time();  </a:t>
            </a:r>
          </a:p>
          <a:p>
            <a:pPr marL="0" indent="0" algn="l">
              <a:buNone/>
            </a:pPr>
            <a:r>
              <a:rPr lang="en-US" sz="2800" dirty="0"/>
              <a:t>		print "$epoch\n";  </a:t>
            </a:r>
          </a:p>
          <a:p>
            <a:endParaRPr lang="en-IN" dirty="0"/>
          </a:p>
        </p:txBody>
      </p:sp>
    </p:spTree>
    <p:extLst>
      <p:ext uri="{BB962C8B-B14F-4D97-AF65-F5344CB8AC3E}">
        <p14:creationId xmlns:p14="http://schemas.microsoft.com/office/powerpoint/2010/main" xmlns="" val="28868176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600" b="1" dirty="0"/>
              <a:t>Subroutines</a:t>
            </a:r>
          </a:p>
        </p:txBody>
      </p:sp>
      <p:sp>
        <p:nvSpPr>
          <p:cNvPr id="3" name="Subtitle 2"/>
          <p:cNvSpPr>
            <a:spLocks noGrp="1"/>
          </p:cNvSpPr>
          <p:nvPr>
            <p:ph type="subTitle" idx="1"/>
          </p:nvPr>
        </p:nvSpPr>
        <p:spPr>
          <a:xfrm>
            <a:off x="1199456" y="1000108"/>
            <a:ext cx="9793088" cy="5357850"/>
          </a:xfrm>
        </p:spPr>
        <p:txBody>
          <a:bodyPr>
            <a:normAutofit fontScale="92500" lnSpcReduction="20000"/>
          </a:bodyPr>
          <a:lstStyle/>
          <a:p>
            <a:pPr marL="342900" indent="-342900" algn="l"/>
            <a:r>
              <a:rPr lang="en-US" sz="2200" b="1" dirty="0"/>
              <a:t>Subroutine:</a:t>
            </a:r>
          </a:p>
          <a:p>
            <a:pPr marL="342900" indent="-342900" algn="l">
              <a:buAutoNum type="arabicPeriod"/>
            </a:pPr>
            <a:r>
              <a:rPr lang="en-US" sz="2200" dirty="0"/>
              <a:t>A Perl function or subroutine is a group of statements that together perform a specific task.</a:t>
            </a:r>
          </a:p>
          <a:p>
            <a:pPr marL="342900" indent="-342900" algn="l">
              <a:buAutoNum type="arabicPeriod"/>
            </a:pPr>
            <a:r>
              <a:rPr lang="en-US" sz="2200" dirty="0"/>
              <a:t>Whenever there is a call to the function, Perl stop executing all its program and jumps to the function to execute it and then returns back to the section of code that it was running earlier. </a:t>
            </a:r>
          </a:p>
          <a:p>
            <a:pPr marL="342900" indent="-342900" algn="l">
              <a:buAutoNum type="arabicPeriod"/>
            </a:pPr>
            <a:r>
              <a:rPr lang="en-US" sz="2200" dirty="0"/>
              <a:t>One can avoid using the return statement.</a:t>
            </a:r>
          </a:p>
          <a:p>
            <a:pPr marL="342900" indent="-342900" algn="l">
              <a:buAutoNum type="arabicPeriod"/>
            </a:pPr>
            <a:r>
              <a:rPr lang="en-US" sz="2200" dirty="0"/>
              <a:t>We can define a function either before or after the function call.</a:t>
            </a:r>
          </a:p>
          <a:p>
            <a:pPr marL="342900" indent="-342900" algn="l"/>
            <a:r>
              <a:rPr lang="en-US" sz="2200" b="1" dirty="0"/>
              <a:t>Defining Subroutines:</a:t>
            </a:r>
          </a:p>
          <a:p>
            <a:pPr marL="342900" indent="-342900" algn="l"/>
            <a:r>
              <a:rPr lang="en-US" sz="2200" b="1" dirty="0"/>
              <a:t>		</a:t>
            </a:r>
            <a:r>
              <a:rPr lang="en-US" sz="2200" dirty="0"/>
              <a:t>sub </a:t>
            </a:r>
            <a:r>
              <a:rPr lang="en-US" sz="2200" dirty="0" err="1"/>
              <a:t>subroutine_name</a:t>
            </a:r>
            <a:r>
              <a:rPr lang="en-US" sz="2200" dirty="0"/>
              <a:t> { </a:t>
            </a:r>
          </a:p>
          <a:p>
            <a:pPr marL="342900" indent="-342900" algn="l"/>
            <a:r>
              <a:rPr lang="en-US" sz="2200" dirty="0"/>
              <a:t>			# body of method or subroutine </a:t>
            </a:r>
          </a:p>
          <a:p>
            <a:pPr marL="342900" indent="-342900" algn="l"/>
            <a:r>
              <a:rPr lang="en-US" sz="2200" dirty="0"/>
              <a:t>		}</a:t>
            </a:r>
          </a:p>
          <a:p>
            <a:pPr marL="342900" indent="-342900" algn="l"/>
            <a:r>
              <a:rPr lang="en-US" sz="2200" b="1" dirty="0"/>
              <a:t>Calling Subroutines:</a:t>
            </a:r>
          </a:p>
          <a:p>
            <a:pPr marL="342900" indent="-342900" algn="l"/>
            <a:r>
              <a:rPr lang="en-US" sz="2200" b="1" dirty="0"/>
              <a:t>		</a:t>
            </a:r>
            <a:r>
              <a:rPr lang="en-US" sz="2200" dirty="0" err="1"/>
              <a:t>subroutine_name</a:t>
            </a:r>
            <a:r>
              <a:rPr lang="en-US" sz="2200" dirty="0"/>
              <a:t>(</a:t>
            </a:r>
            <a:r>
              <a:rPr lang="en-US" sz="2200" dirty="0" err="1"/>
              <a:t>aruguments_list</a:t>
            </a:r>
            <a:r>
              <a:rPr lang="en-US" sz="2200" dirty="0"/>
              <a:t>);</a:t>
            </a:r>
          </a:p>
          <a:p>
            <a:pPr marL="342900" indent="-342900" algn="l"/>
            <a:r>
              <a:rPr lang="en-US" sz="2200" dirty="0"/>
              <a:t>			or</a:t>
            </a:r>
          </a:p>
          <a:p>
            <a:pPr marL="342900" indent="-342900" algn="l"/>
            <a:r>
              <a:rPr lang="en-US" sz="2200" dirty="0"/>
              <a:t>		&amp;</a:t>
            </a:r>
            <a:r>
              <a:rPr lang="en-US" sz="2200" dirty="0" err="1"/>
              <a:t>subroutine_name</a:t>
            </a:r>
            <a:r>
              <a:rPr lang="en-US" sz="2200" dirty="0"/>
              <a:t>(</a:t>
            </a:r>
            <a:r>
              <a:rPr lang="en-US" sz="2200" dirty="0" err="1"/>
              <a:t>aruguments_list</a:t>
            </a:r>
            <a:r>
              <a:rPr lang="en-US" sz="2200" dirty="0"/>
              <a:t>);</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Subroutines</a:t>
            </a:r>
            <a:endParaRPr lang="en-US" sz="3200" b="1" dirty="0"/>
          </a:p>
        </p:txBody>
      </p:sp>
      <p:sp>
        <p:nvSpPr>
          <p:cNvPr id="3" name="Subtitle 2"/>
          <p:cNvSpPr>
            <a:spLocks noGrp="1"/>
          </p:cNvSpPr>
          <p:nvPr>
            <p:ph type="subTitle" idx="1"/>
          </p:nvPr>
        </p:nvSpPr>
        <p:spPr>
          <a:xfrm>
            <a:off x="1271464" y="1000108"/>
            <a:ext cx="9721080" cy="5741260"/>
          </a:xfrm>
        </p:spPr>
        <p:txBody>
          <a:bodyPr>
            <a:normAutofit fontScale="25000" lnSpcReduction="20000"/>
          </a:bodyPr>
          <a:lstStyle/>
          <a:p>
            <a:pPr marL="342900" indent="-342900" algn="l"/>
            <a:r>
              <a:rPr lang="en-US" sz="8000" dirty="0"/>
              <a:t>Code:</a:t>
            </a:r>
          </a:p>
          <a:p>
            <a:pPr marL="342900" indent="-342900" algn="l"/>
            <a:r>
              <a:rPr lang="en-US" sz="8000" dirty="0"/>
              <a:t>		print"\</a:t>
            </a:r>
            <a:r>
              <a:rPr lang="en-US" sz="8000" dirty="0" err="1"/>
              <a:t>nCALLING</a:t>
            </a:r>
            <a:r>
              <a:rPr lang="en-US" sz="8000" dirty="0"/>
              <a:t> AND DEFINE A SUBROUTINE\n";</a:t>
            </a:r>
          </a:p>
          <a:p>
            <a:pPr marL="342900" indent="-342900" algn="l"/>
            <a:r>
              <a:rPr lang="en-US" sz="8000" dirty="0"/>
              <a:t>		sub hello	</a:t>
            </a:r>
          </a:p>
          <a:p>
            <a:pPr marL="342900" indent="-342900" algn="l"/>
            <a:r>
              <a:rPr lang="en-US" sz="8000" dirty="0"/>
              <a:t>		{</a:t>
            </a:r>
          </a:p>
          <a:p>
            <a:pPr marL="342900" indent="-342900" algn="l"/>
            <a:r>
              <a:rPr lang="en-US" sz="8000" dirty="0"/>
              <a:t>			</a:t>
            </a:r>
            <a:r>
              <a:rPr lang="en-US" sz="8000" dirty="0" err="1"/>
              <a:t>print"welcome</a:t>
            </a:r>
            <a:r>
              <a:rPr lang="en-US" sz="8000" dirty="0"/>
              <a:t>, Hello\n";    # welcome, Hello</a:t>
            </a:r>
          </a:p>
          <a:p>
            <a:pPr marL="342900" indent="-342900" algn="l"/>
            <a:r>
              <a:rPr lang="en-US" sz="8000" dirty="0"/>
              <a:t>		}</a:t>
            </a:r>
          </a:p>
          <a:p>
            <a:pPr marL="342900" indent="-342900" algn="l"/>
            <a:endParaRPr lang="en-US" sz="8000" dirty="0"/>
          </a:p>
          <a:p>
            <a:pPr marL="342900" indent="-342900" algn="l"/>
            <a:r>
              <a:rPr lang="en-US" sz="8000" dirty="0"/>
              <a:t>		hello();</a:t>
            </a:r>
          </a:p>
          <a:p>
            <a:pPr marL="342900" indent="-342900" algn="l"/>
            <a:r>
              <a:rPr lang="en-US" sz="8000" b="1" dirty="0"/>
              <a:t>Passing  Arguments to functions:</a:t>
            </a:r>
          </a:p>
          <a:p>
            <a:pPr marL="342900" indent="-342900" algn="l"/>
            <a:r>
              <a:rPr lang="en-US" sz="8000" dirty="0"/>
              <a:t>		sub area {</a:t>
            </a:r>
          </a:p>
          <a:p>
            <a:pPr marL="342900" indent="-342900" algn="l"/>
            <a:r>
              <a:rPr lang="en-US" sz="8000" dirty="0"/>
              <a:t>			 # passing argument    </a:t>
            </a:r>
          </a:p>
          <a:p>
            <a:pPr marL="342900" indent="-342900" algn="l"/>
            <a:r>
              <a:rPr lang="en-US" sz="8000" dirty="0"/>
              <a:t>			$side = $_[0];</a:t>
            </a:r>
          </a:p>
          <a:p>
            <a:pPr marL="342900" indent="-342900" algn="l"/>
            <a:r>
              <a:rPr lang="en-US" sz="8000" dirty="0"/>
              <a:t>			return ($side * $side);</a:t>
            </a:r>
          </a:p>
          <a:p>
            <a:pPr marL="342900" indent="-342900" algn="l"/>
            <a:r>
              <a:rPr lang="en-US" sz="8000" dirty="0"/>
              <a:t>		}</a:t>
            </a:r>
          </a:p>
          <a:p>
            <a:pPr marL="342900" indent="-342900" algn="l"/>
            <a:r>
              <a:rPr lang="en-US" sz="8000" dirty="0"/>
              <a:t>		$</a:t>
            </a:r>
            <a:r>
              <a:rPr lang="en-US" sz="8000" dirty="0" err="1"/>
              <a:t>totalArea</a:t>
            </a:r>
            <a:r>
              <a:rPr lang="en-US" sz="8000" dirty="0"/>
              <a:t> = area(4);</a:t>
            </a:r>
          </a:p>
          <a:p>
            <a:pPr marL="342900" indent="-342900" algn="l"/>
            <a:r>
              <a:rPr lang="en-US" sz="8000" dirty="0"/>
              <a:t>		</a:t>
            </a:r>
            <a:r>
              <a:rPr lang="en-US" sz="8000" dirty="0" err="1"/>
              <a:t>printf</a:t>
            </a:r>
            <a:r>
              <a:rPr lang="en-US" sz="8000" dirty="0"/>
              <a:t> $</a:t>
            </a:r>
            <a:r>
              <a:rPr lang="en-US" sz="8000" dirty="0" err="1"/>
              <a:t>totalArea</a:t>
            </a:r>
            <a:r>
              <a:rPr lang="en-US" sz="8000" dirty="0"/>
              <a:t>;     #16</a:t>
            </a:r>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649072" cy="642942"/>
          </a:xfrm>
        </p:spPr>
        <p:txBody>
          <a:bodyPr>
            <a:normAutofit/>
          </a:bodyPr>
          <a:lstStyle/>
          <a:p>
            <a:r>
              <a:rPr lang="en-US" sz="3600" b="1" dirty="0"/>
              <a:t>Subroutines</a:t>
            </a:r>
          </a:p>
        </p:txBody>
      </p:sp>
      <p:sp>
        <p:nvSpPr>
          <p:cNvPr id="3" name="Subtitle 2"/>
          <p:cNvSpPr>
            <a:spLocks noGrp="1"/>
          </p:cNvSpPr>
          <p:nvPr>
            <p:ph type="subTitle" idx="1"/>
          </p:nvPr>
        </p:nvSpPr>
        <p:spPr>
          <a:xfrm>
            <a:off x="1271464" y="1000108"/>
            <a:ext cx="9649072" cy="5357850"/>
          </a:xfrm>
        </p:spPr>
        <p:txBody>
          <a:bodyPr>
            <a:normAutofit lnSpcReduction="10000"/>
          </a:bodyPr>
          <a:lstStyle/>
          <a:p>
            <a:pPr marL="342900" indent="-342900" algn="l"/>
            <a:r>
              <a:rPr lang="en-US" sz="2000" b="1" dirty="0"/>
              <a:t>Passing Hashes to Subroutines: </a:t>
            </a:r>
          </a:p>
          <a:p>
            <a:pPr marL="342900" indent="-342900" algn="l">
              <a:buAutoNum type="arabicPeriod"/>
            </a:pPr>
            <a:r>
              <a:rPr lang="en-US" sz="2000" dirty="0"/>
              <a:t>A hash can also be passed to subroutines which automatically converted into its key-value pair.</a:t>
            </a:r>
          </a:p>
          <a:p>
            <a:pPr marL="342900" indent="-342900" algn="l"/>
            <a:r>
              <a:rPr lang="en-US" sz="2000" dirty="0"/>
              <a:t>Code:</a:t>
            </a:r>
          </a:p>
          <a:p>
            <a:pPr marL="342900" indent="-342900" algn="l"/>
            <a:r>
              <a:rPr lang="en-US" sz="2000" dirty="0"/>
              <a:t>		sub </a:t>
            </a:r>
            <a:r>
              <a:rPr lang="en-US" sz="2000" dirty="0" err="1"/>
              <a:t>Display_hash</a:t>
            </a:r>
            <a:r>
              <a:rPr lang="en-US" sz="2000" dirty="0"/>
              <a:t> {</a:t>
            </a:r>
          </a:p>
          <a:p>
            <a:pPr marL="342900" indent="-342900" algn="l"/>
            <a:r>
              <a:rPr lang="en-US" sz="2000" dirty="0"/>
              <a:t>  		 my (%</a:t>
            </a:r>
            <a:r>
              <a:rPr lang="en-US" sz="2000" dirty="0" err="1"/>
              <a:t>hash_var</a:t>
            </a:r>
            <a:r>
              <a:rPr lang="en-US" sz="2000" dirty="0"/>
              <a:t>) = @_;</a:t>
            </a:r>
          </a:p>
          <a:p>
            <a:pPr marL="342900" indent="-342900" algn="l"/>
            <a:r>
              <a:rPr lang="en-US" sz="2000" dirty="0"/>
              <a:t>   		foreach my $key (keys %</a:t>
            </a:r>
            <a:r>
              <a:rPr lang="en-US" sz="2000" dirty="0" err="1"/>
              <a:t>hash_var</a:t>
            </a:r>
            <a:r>
              <a:rPr lang="en-US" sz="2000" dirty="0"/>
              <a:t> )</a:t>
            </a:r>
          </a:p>
          <a:p>
            <a:pPr marL="342900" indent="-342900" algn="l"/>
            <a:r>
              <a:rPr lang="en-US" sz="2000" dirty="0"/>
              <a:t>   		{</a:t>
            </a:r>
          </a:p>
          <a:p>
            <a:pPr marL="342900" indent="-342900" algn="l"/>
            <a:r>
              <a:rPr lang="en-US" sz="2000" dirty="0"/>
              <a:t>      			my $</a:t>
            </a:r>
            <a:r>
              <a:rPr lang="en-US" sz="2000" dirty="0" err="1"/>
              <a:t>val</a:t>
            </a:r>
            <a:r>
              <a:rPr lang="en-US" sz="2000" dirty="0"/>
              <a:t> = $</a:t>
            </a:r>
            <a:r>
              <a:rPr lang="en-US" sz="2000" dirty="0" err="1"/>
              <a:t>hash_var</a:t>
            </a:r>
            <a:r>
              <a:rPr lang="en-US" sz="2000" dirty="0"/>
              <a:t>{$key};</a:t>
            </a:r>
          </a:p>
          <a:p>
            <a:pPr marL="342900" indent="-342900" algn="l"/>
            <a:r>
              <a:rPr lang="en-US" sz="2000" dirty="0"/>
              <a:t>      			print "$key : $</a:t>
            </a:r>
            <a:r>
              <a:rPr lang="en-US" sz="2000" dirty="0" err="1"/>
              <a:t>val</a:t>
            </a:r>
            <a:r>
              <a:rPr lang="en-US" sz="2000" dirty="0"/>
              <a:t>\n";</a:t>
            </a:r>
          </a:p>
          <a:p>
            <a:pPr marL="342900" indent="-342900" algn="l"/>
            <a:r>
              <a:rPr lang="en-US" sz="2000" dirty="0"/>
              <a:t>   		}</a:t>
            </a:r>
          </a:p>
          <a:p>
            <a:pPr marL="342900" indent="-342900" algn="l"/>
            <a:r>
              <a:rPr lang="en-US" sz="2000" dirty="0"/>
              <a:t>	}</a:t>
            </a:r>
          </a:p>
          <a:p>
            <a:pPr marL="342900" indent="-342900" algn="l"/>
            <a:r>
              <a:rPr lang="en-US" sz="2000" dirty="0"/>
              <a:t>	%</a:t>
            </a:r>
            <a:r>
              <a:rPr lang="en-US" sz="2000" dirty="0" err="1"/>
              <a:t>hash_para</a:t>
            </a:r>
            <a:r>
              <a:rPr lang="en-US" sz="2000" dirty="0"/>
              <a:t> = ('Subject' =&gt; 'Perl', 'Marks' =&gt; 97);</a:t>
            </a:r>
          </a:p>
          <a:p>
            <a:pPr marL="342900" indent="-342900" algn="l"/>
            <a:r>
              <a:rPr lang="en-US" sz="2000" dirty="0"/>
              <a:t>	</a:t>
            </a:r>
            <a:r>
              <a:rPr lang="en-US" sz="2000" dirty="0" err="1"/>
              <a:t>Display_hash</a:t>
            </a:r>
            <a:r>
              <a:rPr lang="en-US" sz="2000" dirty="0"/>
              <a:t>(%</a:t>
            </a:r>
            <a:r>
              <a:rPr lang="en-US" sz="2000" dirty="0" err="1"/>
              <a:t>hash_para</a:t>
            </a:r>
            <a:r>
              <a:rPr lang="en-US" sz="2000" dirty="0"/>
              <a:t>);</a:t>
            </a:r>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Subroutines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sz="2000" b="1" dirty="0"/>
              <a:t>Passing Lists to Subroutines: </a:t>
            </a:r>
          </a:p>
          <a:p>
            <a:pPr marL="342900" indent="-342900" algn="l">
              <a:buAutoNum type="arabicPeriod"/>
            </a:pPr>
            <a:r>
              <a:rPr lang="en-US" sz="2000" dirty="0"/>
              <a:t>Perl has a different way to accept and parse arrays and lists that make it difficult to extract the discrete element from </a:t>
            </a:r>
            <a:r>
              <a:rPr lang="en-US" sz="2000" b="1" dirty="0"/>
              <a:t>@_</a:t>
            </a:r>
            <a:r>
              <a:rPr lang="en-US" sz="2000" dirty="0"/>
              <a:t>. </a:t>
            </a:r>
          </a:p>
          <a:p>
            <a:pPr marL="342900" indent="-342900" algn="l">
              <a:buAutoNum type="arabicPeriod"/>
            </a:pPr>
            <a:r>
              <a:rPr lang="en-US" sz="2000" dirty="0"/>
              <a:t>In order to pass a list along with other scalar arguments, it is necessary to make the list as the last argument.</a:t>
            </a:r>
          </a:p>
          <a:p>
            <a:pPr marL="342900" indent="-342900" algn="l">
              <a:buAutoNum type="arabicPeriod"/>
            </a:pPr>
            <a:endParaRPr lang="en-US" sz="2000" dirty="0"/>
          </a:p>
          <a:p>
            <a:pPr marL="342900" indent="-342900" algn="l"/>
            <a:r>
              <a:rPr lang="en-US" sz="2000" dirty="0"/>
              <a:t>Code:</a:t>
            </a:r>
          </a:p>
          <a:p>
            <a:pPr marL="342900" indent="-342900" algn="l"/>
            <a:r>
              <a:rPr lang="en-US" sz="2000" dirty="0"/>
              <a:t>		sub </a:t>
            </a:r>
            <a:r>
              <a:rPr lang="en-US" sz="2000" dirty="0" err="1"/>
              <a:t>Display_List</a:t>
            </a:r>
            <a:r>
              <a:rPr lang="en-US" sz="2000" dirty="0"/>
              <a:t> {</a:t>
            </a:r>
          </a:p>
          <a:p>
            <a:pPr marL="342900" indent="-342900" algn="l"/>
            <a:r>
              <a:rPr lang="en-US" sz="2000" dirty="0"/>
              <a:t>  			my @para_list = @_;</a:t>
            </a:r>
          </a:p>
          <a:p>
            <a:pPr marL="342900" indent="-342900" algn="l"/>
            <a:r>
              <a:rPr lang="en-US" sz="2000" dirty="0"/>
              <a:t>   			print "Given list is @para_list\n";</a:t>
            </a:r>
          </a:p>
          <a:p>
            <a:pPr marL="342900" indent="-342900" algn="l"/>
            <a:r>
              <a:rPr lang="en-US" sz="2000" dirty="0"/>
              <a:t>		}</a:t>
            </a:r>
          </a:p>
          <a:p>
            <a:pPr marL="342900" indent="-342900" algn="l"/>
            <a:r>
              <a:rPr lang="en-US" sz="2000" dirty="0"/>
              <a:t>		$</a:t>
            </a:r>
            <a:r>
              <a:rPr lang="en-US" sz="2000" dirty="0" err="1"/>
              <a:t>sc</a:t>
            </a:r>
            <a:r>
              <a:rPr lang="en-US" sz="2000" dirty="0"/>
              <a:t> = 100;</a:t>
            </a:r>
          </a:p>
          <a:p>
            <a:pPr marL="342900" indent="-342900" algn="l"/>
            <a:r>
              <a:rPr lang="en-US" sz="2000" dirty="0"/>
              <a:t>		@li = (10, 20, 30, 40);</a:t>
            </a:r>
          </a:p>
          <a:p>
            <a:pPr marL="342900" indent="-342900" algn="l"/>
            <a:r>
              <a:rPr lang="en-US" sz="2000" dirty="0"/>
              <a:t>		</a:t>
            </a:r>
            <a:r>
              <a:rPr lang="en-US" sz="2000" dirty="0" err="1"/>
              <a:t>Display_List</a:t>
            </a:r>
            <a:r>
              <a:rPr lang="en-US" sz="2000" dirty="0"/>
              <a:t>($</a:t>
            </a:r>
            <a:r>
              <a:rPr lang="en-US" sz="2000" dirty="0" err="1"/>
              <a:t>sc</a:t>
            </a:r>
            <a:r>
              <a:rPr lang="en-US" sz="2000" dirty="0"/>
              <a:t>, @li);</a:t>
            </a:r>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600" b="1" dirty="0"/>
              <a:t>Subroutines</a:t>
            </a:r>
          </a:p>
        </p:txBody>
      </p:sp>
      <p:sp>
        <p:nvSpPr>
          <p:cNvPr id="3" name="Subtitle 2"/>
          <p:cNvSpPr>
            <a:spLocks noGrp="1"/>
          </p:cNvSpPr>
          <p:nvPr>
            <p:ph type="subTitle" idx="1"/>
          </p:nvPr>
        </p:nvSpPr>
        <p:spPr>
          <a:xfrm>
            <a:off x="1199456" y="1000108"/>
            <a:ext cx="9793088" cy="5357850"/>
          </a:xfrm>
        </p:spPr>
        <p:txBody>
          <a:bodyPr>
            <a:normAutofit fontScale="85000" lnSpcReduction="20000"/>
          </a:bodyPr>
          <a:lstStyle/>
          <a:p>
            <a:pPr marL="342900" indent="-342900" algn="l"/>
            <a:r>
              <a:rPr lang="en-US" b="1" dirty="0"/>
              <a:t>Returning Value from a Subroutine: </a:t>
            </a:r>
          </a:p>
          <a:p>
            <a:pPr marL="342900" indent="-342900" algn="l">
              <a:buAutoNum type="arabicPeriod"/>
            </a:pPr>
            <a:r>
              <a:rPr lang="en-US" dirty="0"/>
              <a:t> If the user will not return a value from subroutine manually, then the subroutine will return a value automatically. </a:t>
            </a:r>
          </a:p>
          <a:p>
            <a:pPr marL="342900" indent="-342900" algn="l">
              <a:buAutoNum type="arabicPeriod"/>
            </a:pPr>
            <a:r>
              <a:rPr lang="en-US" dirty="0"/>
              <a:t>In this, the automatically returned value will be the last calculation executed in the subroutine. The return value may be scalar, array or a hash.</a:t>
            </a:r>
          </a:p>
          <a:p>
            <a:pPr marL="342900" indent="-342900" algn="l"/>
            <a:r>
              <a:rPr lang="en-US" dirty="0"/>
              <a:t>Code:	sub Sum {</a:t>
            </a:r>
          </a:p>
          <a:p>
            <a:pPr marL="342900" indent="-342900" algn="l"/>
            <a:r>
              <a:rPr lang="en-US" dirty="0"/>
              <a:t>   			$num = scalar(@_);</a:t>
            </a:r>
          </a:p>
          <a:p>
            <a:pPr marL="342900" indent="-342900" algn="l"/>
            <a:r>
              <a:rPr lang="en-US" dirty="0"/>
              <a:t>   			$s = 0;</a:t>
            </a:r>
          </a:p>
          <a:p>
            <a:pPr marL="342900" indent="-342900" algn="l"/>
            <a:r>
              <a:rPr lang="en-US" dirty="0"/>
              <a:t>			 foreach $</a:t>
            </a:r>
            <a:r>
              <a:rPr lang="en-US" dirty="0" err="1"/>
              <a:t>i</a:t>
            </a:r>
            <a:r>
              <a:rPr lang="en-US" dirty="0"/>
              <a:t> (@_)</a:t>
            </a:r>
          </a:p>
          <a:p>
            <a:pPr marL="342900" indent="-342900" algn="l"/>
            <a:r>
              <a:rPr lang="en-US" dirty="0"/>
              <a:t>  			 {</a:t>
            </a:r>
          </a:p>
          <a:p>
            <a:pPr marL="342900" indent="-342900" algn="l"/>
            <a:r>
              <a:rPr lang="en-US" dirty="0"/>
              <a:t>      				$s += $</a:t>
            </a:r>
            <a:r>
              <a:rPr lang="en-US" dirty="0" err="1"/>
              <a:t>i</a:t>
            </a:r>
            <a:r>
              <a:rPr lang="en-US" dirty="0"/>
              <a:t>;</a:t>
            </a:r>
          </a:p>
          <a:p>
            <a:pPr marL="342900" indent="-342900" algn="l"/>
            <a:r>
              <a:rPr lang="en-US" dirty="0"/>
              <a:t> 			  }</a:t>
            </a:r>
          </a:p>
          <a:p>
            <a:pPr marL="342900" indent="-342900" algn="l"/>
            <a:r>
              <a:rPr lang="en-US" dirty="0"/>
              <a:t>   			return $s;</a:t>
            </a:r>
          </a:p>
          <a:p>
            <a:pPr marL="342900" indent="-342900" algn="l"/>
            <a:r>
              <a:rPr lang="en-US" dirty="0"/>
              <a:t>		}</a:t>
            </a:r>
          </a:p>
          <a:p>
            <a:pPr marL="342900" indent="-342900" algn="l"/>
            <a:r>
              <a:rPr lang="en-US" dirty="0"/>
              <a:t>		$result = Sum(30, 2, 40);</a:t>
            </a:r>
          </a:p>
          <a:p>
            <a:pPr marL="342900" indent="-342900" algn="l"/>
            <a:r>
              <a:rPr lang="en-US" dirty="0"/>
              <a:t>		print "Sum of the given numbers : $result\n";</a:t>
            </a:r>
          </a:p>
          <a:p>
            <a:pPr marL="342900" indent="-342900" algn="l"/>
            <a:endParaRPr lang="en-US" b="1" dirty="0"/>
          </a:p>
          <a:p>
            <a:pPr marL="342900" indent="-342900" algn="l"/>
            <a:endParaRPr lang="en-US" dirty="0"/>
          </a:p>
          <a:p>
            <a:pPr marL="342900" indent="-342900" algn="l"/>
            <a:endParaRPr lang="en-US" sz="1600" dirty="0"/>
          </a:p>
          <a:p>
            <a:pPr marL="342900" indent="-342900" algn="l"/>
            <a:endParaRPr lang="en-US" sz="1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D00D14-A56C-4B12-BD94-A4E5D700DC88}"/>
              </a:ext>
            </a:extLst>
          </p:cNvPr>
          <p:cNvSpPr>
            <a:spLocks noGrp="1"/>
          </p:cNvSpPr>
          <p:nvPr>
            <p:ph idx="1"/>
          </p:nvPr>
        </p:nvSpPr>
        <p:spPr>
          <a:xfrm>
            <a:off x="838200" y="332656"/>
            <a:ext cx="10515600" cy="6264696"/>
          </a:xfrm>
        </p:spPr>
        <p:txBody>
          <a:bodyPr>
            <a:normAutofit fontScale="70000" lnSpcReduction="20000"/>
          </a:bodyPr>
          <a:lstStyle/>
          <a:p>
            <a:pPr marL="0" indent="0">
              <a:buNone/>
            </a:pPr>
            <a:r>
              <a:rPr lang="en-IN" b="1" dirty="0"/>
              <a:t>Example :</a:t>
            </a:r>
          </a:p>
          <a:p>
            <a:pPr marL="0" indent="0">
              <a:buNone/>
            </a:pPr>
            <a:r>
              <a:rPr lang="en-US" dirty="0"/>
              <a:t>$string = "hello world";</a:t>
            </a:r>
          </a:p>
          <a:p>
            <a:pPr marL="0" indent="0">
              <a:buNone/>
            </a:pPr>
            <a:r>
              <a:rPr lang="en-US" dirty="0"/>
              <a:t>sub </a:t>
            </a:r>
            <a:r>
              <a:rPr lang="en-US" dirty="0" err="1"/>
              <a:t>printhello</a:t>
            </a:r>
            <a:endParaRPr lang="en-US" dirty="0"/>
          </a:p>
          <a:p>
            <a:pPr marL="0" indent="0">
              <a:buNone/>
            </a:pPr>
            <a:r>
              <a:rPr lang="en-US" dirty="0"/>
              <a:t>{</a:t>
            </a:r>
          </a:p>
          <a:p>
            <a:pPr marL="0" indent="0">
              <a:buNone/>
            </a:pPr>
            <a:r>
              <a:rPr lang="en-US" dirty="0"/>
              <a:t>	my $string = "In the loop";</a:t>
            </a:r>
          </a:p>
          <a:p>
            <a:pPr marL="0" indent="0">
              <a:buNone/>
            </a:pPr>
            <a:r>
              <a:rPr lang="en-US" dirty="0"/>
              <a:t>	</a:t>
            </a:r>
            <a:r>
              <a:rPr lang="en-US" dirty="0" err="1"/>
              <a:t>printstring</a:t>
            </a:r>
            <a:r>
              <a:rPr lang="en-US" dirty="0"/>
              <a:t>();</a:t>
            </a:r>
          </a:p>
          <a:p>
            <a:pPr marL="0" indent="0">
              <a:buNone/>
            </a:pPr>
            <a:r>
              <a:rPr lang="en-US" dirty="0"/>
              <a:t>	$a =30;</a:t>
            </a:r>
          </a:p>
          <a:p>
            <a:pPr marL="0" indent="0">
              <a:buNone/>
            </a:pPr>
            <a:r>
              <a:rPr lang="en-US" dirty="0"/>
              <a:t>	</a:t>
            </a:r>
            <a:r>
              <a:rPr lang="en-US" dirty="0" err="1"/>
              <a:t>print"welcome</a:t>
            </a:r>
            <a:r>
              <a:rPr lang="en-US" dirty="0"/>
              <a:t>, Hello\n";  </a:t>
            </a:r>
          </a:p>
          <a:p>
            <a:pPr marL="0" indent="0">
              <a:buNone/>
            </a:pPr>
            <a:r>
              <a:rPr lang="en-US" dirty="0"/>
              <a:t>	return $</a:t>
            </a:r>
            <a:r>
              <a:rPr lang="en-US" dirty="0" err="1"/>
              <a:t>string,$res</a:t>
            </a:r>
            <a:r>
              <a:rPr lang="en-US" dirty="0"/>
              <a:t>;</a:t>
            </a:r>
          </a:p>
          <a:p>
            <a:pPr marL="0" indent="0">
              <a:buNone/>
            </a:pPr>
            <a:r>
              <a:rPr lang="en-US" dirty="0"/>
              <a:t>}</a:t>
            </a:r>
          </a:p>
          <a:p>
            <a:pPr marL="0" indent="0">
              <a:buNone/>
            </a:pPr>
            <a:r>
              <a:rPr lang="en-US" dirty="0"/>
              <a:t>sub </a:t>
            </a:r>
            <a:r>
              <a:rPr lang="en-US" dirty="0" err="1"/>
              <a:t>printstring</a:t>
            </a:r>
            <a:endParaRPr lang="en-US" dirty="0"/>
          </a:p>
          <a:p>
            <a:pPr marL="0" indent="0">
              <a:buNone/>
            </a:pPr>
            <a:r>
              <a:rPr lang="en-US" dirty="0"/>
              <a:t>{</a:t>
            </a:r>
          </a:p>
          <a:p>
            <a:pPr marL="0" indent="0">
              <a:buNone/>
            </a:pPr>
            <a:r>
              <a:rPr lang="en-US" dirty="0"/>
              <a:t>	</a:t>
            </a:r>
            <a:r>
              <a:rPr lang="en-US" dirty="0" err="1"/>
              <a:t>print"inside</a:t>
            </a:r>
            <a:r>
              <a:rPr lang="en-US" dirty="0"/>
              <a:t> the </a:t>
            </a:r>
            <a:r>
              <a:rPr lang="en-US" dirty="0" err="1"/>
              <a:t>printstring</a:t>
            </a:r>
            <a:r>
              <a:rPr lang="en-US" dirty="0"/>
              <a:t> function- $string\n";</a:t>
            </a:r>
          </a:p>
          <a:p>
            <a:pPr marL="0" indent="0">
              <a:buNone/>
            </a:pPr>
            <a:r>
              <a:rPr lang="en-US" dirty="0"/>
              <a:t>	$res = 10;</a:t>
            </a:r>
          </a:p>
          <a:p>
            <a:pPr marL="0" indent="0">
              <a:buNone/>
            </a:pPr>
            <a:r>
              <a:rPr lang="en-US" dirty="0"/>
              <a:t>}</a:t>
            </a:r>
          </a:p>
          <a:p>
            <a:pPr marL="0" indent="0">
              <a:buNone/>
            </a:pPr>
            <a:r>
              <a:rPr lang="en-US" dirty="0"/>
              <a:t>@result = </a:t>
            </a:r>
            <a:r>
              <a:rPr lang="en-US" dirty="0" err="1"/>
              <a:t>printhello</a:t>
            </a:r>
            <a:r>
              <a:rPr lang="en-US" dirty="0"/>
              <a:t>();</a:t>
            </a:r>
          </a:p>
          <a:p>
            <a:pPr marL="0" indent="0">
              <a:buNone/>
            </a:pPr>
            <a:r>
              <a:rPr lang="en-US" dirty="0" err="1"/>
              <a:t>print"@result</a:t>
            </a:r>
            <a:r>
              <a:rPr lang="en-US" dirty="0"/>
              <a:t>";       # In the loop  10</a:t>
            </a:r>
          </a:p>
          <a:p>
            <a:pPr marL="0" indent="0">
              <a:buNone/>
            </a:pPr>
            <a:r>
              <a:rPr lang="en-US" b="1" dirty="0"/>
              <a:t>NOTE :  </a:t>
            </a:r>
            <a:r>
              <a:rPr lang="en-US" dirty="0"/>
              <a:t>We can access multiple return values by using arrays.</a:t>
            </a:r>
            <a:endParaRPr lang="en-US" b="1" dirty="0"/>
          </a:p>
        </p:txBody>
      </p:sp>
    </p:spTree>
    <p:extLst>
      <p:ext uri="{BB962C8B-B14F-4D97-AF65-F5344CB8AC3E}">
        <p14:creationId xmlns:p14="http://schemas.microsoft.com/office/powerpoint/2010/main" xmlns="" val="40916536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Subroutines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sz="2000" b="1" dirty="0"/>
              <a:t>Local and Global Variables in Subroutines:</a:t>
            </a:r>
          </a:p>
          <a:p>
            <a:pPr marL="342900" indent="-342900" algn="l">
              <a:buAutoNum type="arabicPeriod"/>
            </a:pPr>
            <a:r>
              <a:rPr lang="en-US" sz="2000" b="1" dirty="0"/>
              <a:t> </a:t>
            </a:r>
            <a:r>
              <a:rPr lang="en-US" sz="2000" dirty="0"/>
              <a:t>All the variables inside a Perl program are Global </a:t>
            </a:r>
            <a:r>
              <a:rPr lang="en-US" sz="2000" dirty="0" err="1"/>
              <a:t>vairbales</a:t>
            </a:r>
            <a:r>
              <a:rPr lang="en-US" sz="2000" dirty="0"/>
              <a:t> by default. But with the help of </a:t>
            </a:r>
            <a:r>
              <a:rPr lang="en-US" sz="2000" b="1" dirty="0"/>
              <a:t>my</a:t>
            </a:r>
            <a:r>
              <a:rPr lang="en-US" sz="2000" dirty="0"/>
              <a:t> keyword, you can create the </a:t>
            </a:r>
            <a:r>
              <a:rPr lang="en-US" sz="2000" i="1" dirty="0"/>
              <a:t>local or private</a:t>
            </a:r>
            <a:r>
              <a:rPr lang="en-US" sz="2000" dirty="0"/>
              <a:t> variables inside a block. </a:t>
            </a:r>
          </a:p>
          <a:p>
            <a:pPr marL="342900" indent="-342900" algn="l">
              <a:buAutoNum type="arabicPeriod"/>
            </a:pPr>
            <a:r>
              <a:rPr lang="en-US" sz="2000" dirty="0"/>
              <a:t>A private variable has a limited scope like between the block(if, while, for, foreach etc.) and methods etc. </a:t>
            </a:r>
            <a:r>
              <a:rPr lang="en-US" sz="2000" i="1" dirty="0"/>
              <a:t>Outside block or method</a:t>
            </a:r>
            <a:r>
              <a:rPr lang="en-US" sz="2000" dirty="0"/>
              <a:t>, private variables can’t be used.</a:t>
            </a:r>
          </a:p>
          <a:p>
            <a:pPr marL="342900" indent="-342900" algn="l"/>
            <a:r>
              <a:rPr lang="en-US" sz="2000" b="1" dirty="0"/>
              <a:t>Code:</a:t>
            </a:r>
          </a:p>
          <a:p>
            <a:pPr marL="342900" indent="-342900" algn="l"/>
            <a:r>
              <a:rPr lang="en-US" sz="2000" b="1" dirty="0"/>
              <a:t>		</a:t>
            </a:r>
            <a:r>
              <a:rPr lang="en-US" sz="2000" dirty="0"/>
              <a:t>$str = "Hello Perl!!!";</a:t>
            </a:r>
          </a:p>
          <a:p>
            <a:pPr marL="342900" indent="-342900" algn="l"/>
            <a:r>
              <a:rPr lang="en-US" sz="2000" dirty="0"/>
              <a:t>		sub Sample {</a:t>
            </a:r>
          </a:p>
          <a:p>
            <a:pPr marL="342900" indent="-342900" algn="l"/>
            <a:r>
              <a:rPr lang="en-US" sz="2000" dirty="0"/>
              <a:t>  			 my $str;</a:t>
            </a:r>
          </a:p>
          <a:p>
            <a:pPr marL="342900" indent="-342900" algn="l"/>
            <a:r>
              <a:rPr lang="en-US" sz="2000" dirty="0"/>
              <a:t>			$str = "Hi Perl";</a:t>
            </a:r>
          </a:p>
          <a:p>
            <a:pPr marL="342900" indent="-342900" algn="l"/>
            <a:r>
              <a:rPr lang="en-US" sz="2000" dirty="0"/>
              <a:t>   			print "Inside the Subroutine: $str\n";</a:t>
            </a:r>
          </a:p>
          <a:p>
            <a:pPr marL="342900" indent="-342900" algn="l"/>
            <a:r>
              <a:rPr lang="en-US" sz="2000" dirty="0"/>
              <a:t>		}</a:t>
            </a:r>
          </a:p>
          <a:p>
            <a:pPr marL="342900" indent="-342900" algn="l"/>
            <a:r>
              <a:rPr lang="en-US" sz="2000" dirty="0"/>
              <a:t>		Sample();</a:t>
            </a:r>
          </a:p>
          <a:p>
            <a:pPr marL="342900" indent="-342900" algn="l"/>
            <a:r>
              <a:rPr lang="en-US" sz="2000" dirty="0"/>
              <a:t>		print "Outside the Subroutine: $str\n";</a:t>
            </a:r>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D8E5-26A1-4D06-846F-CAE631AB154C}"/>
              </a:ext>
            </a:extLst>
          </p:cNvPr>
          <p:cNvSpPr>
            <a:spLocks noGrp="1"/>
          </p:cNvSpPr>
          <p:nvPr>
            <p:ph type="title"/>
          </p:nvPr>
        </p:nvSpPr>
        <p:spPr/>
        <p:txBody>
          <a:bodyPr/>
          <a:lstStyle/>
          <a:p>
            <a:pPr algn="ctr"/>
            <a:r>
              <a:rPr lang="en-US" b="1"/>
              <a:t>Environment</a:t>
            </a:r>
            <a:endParaRPr lang="en-IN" b="1"/>
          </a:p>
        </p:txBody>
      </p:sp>
      <p:sp>
        <p:nvSpPr>
          <p:cNvPr id="3" name="Content Placeholder 2">
            <a:extLst>
              <a:ext uri="{FF2B5EF4-FFF2-40B4-BE49-F238E27FC236}">
                <a16:creationId xmlns:a16="http://schemas.microsoft.com/office/drawing/2014/main" xmlns="" id="{85D62DF1-1148-43F5-BEEA-CFE14D5B889A}"/>
              </a:ext>
            </a:extLst>
          </p:cNvPr>
          <p:cNvSpPr>
            <a:spLocks noGrp="1"/>
          </p:cNvSpPr>
          <p:nvPr>
            <p:ph idx="1"/>
          </p:nvPr>
        </p:nvSpPr>
        <p:spPr/>
        <p:txBody>
          <a:bodyPr>
            <a:normAutofit fontScale="92500" lnSpcReduction="10000"/>
          </a:bodyPr>
          <a:lstStyle/>
          <a:p>
            <a:r>
              <a:rPr lang="en-US"/>
              <a:t>Step : 1 - To install perl </a:t>
            </a:r>
            <a:r>
              <a:rPr lang="en-IN"/>
              <a:t>open the below link. </a:t>
            </a:r>
          </a:p>
          <a:p>
            <a:pPr marL="0" indent="0">
              <a:buNone/>
            </a:pPr>
            <a:r>
              <a:rPr lang="en-IN"/>
              <a:t>	     - </a:t>
            </a:r>
            <a:r>
              <a:rPr lang="en-US">
                <a:hlinkClick r:id="rId2"/>
              </a:rPr>
              <a:t>Perl Download - </a:t>
            </a:r>
            <a:r>
              <a:rPr lang="en-US">
                <a:hlinkClick r:id="rId3"/>
              </a:rPr>
              <a:t>www.perl.org</a:t>
            </a:r>
            <a:r>
              <a:rPr lang="en-IN"/>
              <a:t> </a:t>
            </a:r>
          </a:p>
          <a:p>
            <a:r>
              <a:rPr lang="en-US"/>
              <a:t>Step : 2 - </a:t>
            </a:r>
            <a:r>
              <a:rPr lang="en-IN"/>
              <a:t>Then choose your operating system.</a:t>
            </a:r>
          </a:p>
          <a:p>
            <a:pPr marL="0" indent="0">
              <a:buNone/>
            </a:pPr>
            <a:r>
              <a:rPr lang="en-IN"/>
              <a:t>	        (If operating system is windows then select Strawberry perl). </a:t>
            </a:r>
          </a:p>
          <a:p>
            <a:r>
              <a:rPr lang="en-US"/>
              <a:t>Step</a:t>
            </a:r>
            <a:r>
              <a:rPr lang="en-IN"/>
              <a:t> : 3 - Choose the version which you want to install.</a:t>
            </a:r>
          </a:p>
          <a:p>
            <a:r>
              <a:rPr lang="en-US"/>
              <a:t>Step</a:t>
            </a:r>
            <a:r>
              <a:rPr lang="en-IN"/>
              <a:t> : 4 - You have downloaded perl in you system. Now you need to 	         	        install it.</a:t>
            </a:r>
          </a:p>
          <a:p>
            <a:r>
              <a:rPr lang="en-US"/>
              <a:t>Step</a:t>
            </a:r>
            <a:r>
              <a:rPr lang="en-IN"/>
              <a:t> : 5 - While installing accept the default settings.</a:t>
            </a:r>
          </a:p>
          <a:p>
            <a:r>
              <a:rPr lang="en-IN"/>
              <a:t>Step : 6 - </a:t>
            </a:r>
            <a:r>
              <a:rPr lang="en-US"/>
              <a:t>It shows the location where your perl is getting installed. You 	               	        can change it if you want.</a:t>
            </a:r>
            <a:endParaRPr lang="en-IN"/>
          </a:p>
          <a:p>
            <a:endParaRPr lang="en-IN"/>
          </a:p>
          <a:p>
            <a:endParaRPr lang="en-IN"/>
          </a:p>
          <a:p>
            <a:endParaRPr lang="en-US"/>
          </a:p>
        </p:txBody>
      </p:sp>
    </p:spTree>
    <p:extLst>
      <p:ext uri="{BB962C8B-B14F-4D97-AF65-F5344CB8AC3E}">
        <p14:creationId xmlns:p14="http://schemas.microsoft.com/office/powerpoint/2010/main" xmlns="" val="22204310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Subroutines</a:t>
            </a:r>
          </a:p>
        </p:txBody>
      </p:sp>
      <p:sp>
        <p:nvSpPr>
          <p:cNvPr id="3" name="Subtitle 2"/>
          <p:cNvSpPr>
            <a:spLocks noGrp="1"/>
          </p:cNvSpPr>
          <p:nvPr>
            <p:ph type="subTitle" idx="1"/>
          </p:nvPr>
        </p:nvSpPr>
        <p:spPr>
          <a:xfrm>
            <a:off x="1271464" y="1000108"/>
            <a:ext cx="9721080" cy="5357850"/>
          </a:xfrm>
        </p:spPr>
        <p:txBody>
          <a:bodyPr>
            <a:normAutofit fontScale="85000" lnSpcReduction="20000"/>
          </a:bodyPr>
          <a:lstStyle/>
          <a:p>
            <a:pPr marL="342900" indent="-342900" algn="l"/>
            <a:r>
              <a:rPr lang="en-US" sz="2100" b="1" dirty="0"/>
              <a:t>Different number of parameters in subroutine call:</a:t>
            </a:r>
          </a:p>
          <a:p>
            <a:pPr marL="342900" indent="-342900" algn="l">
              <a:buAutoNum type="arabicPeriod"/>
            </a:pPr>
            <a:r>
              <a:rPr lang="en-US" sz="2100" dirty="0"/>
              <a:t>Perl does not provide us any built-in facilities to declare the parameters of a subroutine, which makes it very easy to pass any number of parameters to a function. </a:t>
            </a:r>
          </a:p>
          <a:p>
            <a:pPr marL="342900" indent="-342900" algn="l"/>
            <a:r>
              <a:rPr lang="en-US" sz="2100" b="1" dirty="0"/>
              <a:t>Code : </a:t>
            </a:r>
            <a:r>
              <a:rPr lang="en-US" sz="2100" dirty="0"/>
              <a:t>	sub Multiplication {</a:t>
            </a:r>
          </a:p>
          <a:p>
            <a:pPr marL="342900" indent="-342900" algn="l"/>
            <a:r>
              <a:rPr lang="en-US" sz="2100" dirty="0"/>
              <a:t>    			my $</a:t>
            </a:r>
            <a:r>
              <a:rPr lang="en-US" sz="2100" dirty="0" err="1"/>
              <a:t>mul</a:t>
            </a:r>
            <a:r>
              <a:rPr lang="en-US" sz="2100" dirty="0"/>
              <a:t> = 1;</a:t>
            </a:r>
          </a:p>
          <a:p>
            <a:pPr marL="342900" indent="-342900" algn="l"/>
            <a:r>
              <a:rPr lang="en-US" sz="2100" dirty="0"/>
              <a:t>    			foreach my $</a:t>
            </a:r>
            <a:r>
              <a:rPr lang="en-US" sz="2100" dirty="0" err="1"/>
              <a:t>val</a:t>
            </a:r>
            <a:r>
              <a:rPr lang="en-US" sz="2100" dirty="0"/>
              <a:t> (@_)</a:t>
            </a:r>
          </a:p>
          <a:p>
            <a:pPr marL="342900" indent="-342900" algn="l"/>
            <a:r>
              <a:rPr lang="en-US" sz="2100" dirty="0"/>
              <a:t>   			{</a:t>
            </a:r>
          </a:p>
          <a:p>
            <a:pPr marL="342900" indent="-342900" algn="l"/>
            <a:r>
              <a:rPr lang="en-US" sz="2100" dirty="0"/>
              <a:t>       	 		$</a:t>
            </a:r>
            <a:r>
              <a:rPr lang="en-US" sz="2100" dirty="0" err="1"/>
              <a:t>mul</a:t>
            </a:r>
            <a:r>
              <a:rPr lang="en-US" sz="2100" dirty="0"/>
              <a:t> *= $</a:t>
            </a:r>
            <a:r>
              <a:rPr lang="en-US" sz="2100" dirty="0" err="1"/>
              <a:t>val</a:t>
            </a:r>
            <a:r>
              <a:rPr lang="en-US" sz="2100" dirty="0"/>
              <a:t>;</a:t>
            </a:r>
          </a:p>
          <a:p>
            <a:pPr marL="342900" indent="-342900" algn="l"/>
            <a:r>
              <a:rPr lang="en-US" sz="2100" dirty="0"/>
              <a:t>   			}</a:t>
            </a:r>
          </a:p>
          <a:p>
            <a:pPr marL="342900" indent="-342900" algn="l"/>
            <a:r>
              <a:rPr lang="en-US" sz="2100" dirty="0"/>
              <a:t>    			return $</a:t>
            </a:r>
            <a:r>
              <a:rPr lang="en-US" sz="2100" dirty="0" err="1"/>
              <a:t>mul</a:t>
            </a:r>
            <a:r>
              <a:rPr lang="en-US" sz="2100" dirty="0"/>
              <a:t>;</a:t>
            </a:r>
          </a:p>
          <a:p>
            <a:pPr marL="342900" indent="-342900" algn="l"/>
            <a:r>
              <a:rPr lang="en-US" sz="2100" dirty="0"/>
              <a:t>		}</a:t>
            </a:r>
          </a:p>
          <a:p>
            <a:pPr marL="342900" indent="-342900" algn="l"/>
            <a:r>
              <a:rPr lang="en-US" sz="2100" dirty="0"/>
              <a:t>		print Multiplication(8, 2, 3, 4);</a:t>
            </a:r>
          </a:p>
          <a:p>
            <a:pPr marL="342900" indent="-342900" algn="l"/>
            <a:r>
              <a:rPr lang="en-US" sz="2100" dirty="0"/>
              <a:t>		print "\n";</a:t>
            </a:r>
          </a:p>
          <a:p>
            <a:pPr marL="342900" indent="-342900" algn="l"/>
            <a:r>
              <a:rPr lang="en-US" sz="2100" dirty="0"/>
              <a:t>		print Multiplication(3, 5, 4);</a:t>
            </a:r>
          </a:p>
          <a:p>
            <a:pPr marL="342900" indent="-342900" algn="l"/>
            <a:r>
              <a:rPr lang="en-US" sz="2100" b="1" dirty="0"/>
              <a:t>Note :</a:t>
            </a:r>
          </a:p>
          <a:p>
            <a:pPr marL="342900" indent="-342900" algn="l"/>
            <a:r>
              <a:rPr lang="en-US" sz="2100" dirty="0"/>
              <a:t>		Generally, passing more than one array or hash as parameters to subroutines causes them to lose their separate identities. Similarly, returning more than one array or hash from subroutine also causes to lose their separate identities. We can solve these problems by using references.</a:t>
            </a:r>
          </a:p>
          <a:p>
            <a:pPr marL="342900" indent="-342900" algn="l"/>
            <a:endParaRPr lang="en-US" sz="1600" dirty="0"/>
          </a:p>
          <a:p>
            <a:pPr marL="342900" indent="-342900" algn="l"/>
            <a:endParaRPr lang="en-US" sz="1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Subroutines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b="1" dirty="0"/>
              <a:t>Advantages :</a:t>
            </a:r>
          </a:p>
          <a:p>
            <a:pPr marL="342900" indent="-342900" algn="l">
              <a:buAutoNum type="arabicPeriod"/>
            </a:pPr>
            <a:r>
              <a:rPr lang="en-US" dirty="0"/>
              <a:t>It helps us to reuse the code and makes the process of finding error and debug easy.</a:t>
            </a:r>
          </a:p>
          <a:p>
            <a:pPr marL="342900" indent="-342900" algn="l">
              <a:buAutoNum type="arabicPeriod" startAt="2"/>
            </a:pPr>
            <a:r>
              <a:rPr lang="en-US" dirty="0"/>
              <a:t>It helps in organizing the code in structural </a:t>
            </a:r>
            <a:r>
              <a:rPr lang="en-US" dirty="0" err="1"/>
              <a:t>format.Chunks</a:t>
            </a:r>
            <a:r>
              <a:rPr lang="en-US" dirty="0"/>
              <a:t> of code is organized in sectional format.</a:t>
            </a:r>
          </a:p>
          <a:p>
            <a:pPr marL="342900" indent="-342900" algn="l">
              <a:buFont typeface="Wingdings 2"/>
              <a:buAutoNum type="arabicPeriod" startAt="2"/>
            </a:pPr>
            <a:r>
              <a:rPr lang="en-US" dirty="0"/>
              <a:t>It increases the code readability.</a:t>
            </a:r>
          </a:p>
          <a:p>
            <a:pPr marL="342900" indent="-342900" algn="l"/>
            <a:endParaRPr lang="en-US" sz="2000"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References</a:t>
            </a:r>
          </a:p>
        </p:txBody>
      </p:sp>
      <p:sp>
        <p:nvSpPr>
          <p:cNvPr id="3" name="Subtitle 2"/>
          <p:cNvSpPr>
            <a:spLocks noGrp="1"/>
          </p:cNvSpPr>
          <p:nvPr>
            <p:ph type="subTitle" idx="1"/>
          </p:nvPr>
        </p:nvSpPr>
        <p:spPr>
          <a:xfrm>
            <a:off x="1271464" y="1000108"/>
            <a:ext cx="9721080" cy="5357850"/>
          </a:xfrm>
        </p:spPr>
        <p:txBody>
          <a:bodyPr>
            <a:normAutofit fontScale="92500" lnSpcReduction="20000"/>
          </a:bodyPr>
          <a:lstStyle/>
          <a:p>
            <a:pPr marL="342900" indent="-342900" algn="l"/>
            <a:r>
              <a:rPr lang="en-US" sz="2200" b="1" dirty="0"/>
              <a:t>References:</a:t>
            </a:r>
          </a:p>
          <a:p>
            <a:pPr marL="342900" indent="-342900" algn="l">
              <a:buAutoNum type="arabicPeriod"/>
            </a:pPr>
            <a:r>
              <a:rPr lang="en-US" sz="2200" dirty="0"/>
              <a:t>A Perl reference is a scalar data type that holds the location of another value which could be scalar, arrays, or hashes. Because of its scalar nature, a reference can be used anywhere, a scalar can be used.</a:t>
            </a:r>
          </a:p>
          <a:p>
            <a:pPr marL="342900" indent="-342900" algn="l">
              <a:buAutoNum type="arabicPeriod"/>
            </a:pPr>
            <a:r>
              <a:rPr lang="en-US" sz="2200" dirty="0"/>
              <a:t>You can construct lists containing references to other lists, which can contain references to hashes, and so on. This is how the nested data structures are built in Perl.</a:t>
            </a:r>
          </a:p>
          <a:p>
            <a:pPr marL="342900" indent="-342900" algn="l">
              <a:buAutoNum type="arabicPeriod"/>
            </a:pPr>
            <a:endParaRPr lang="en-US" sz="2200" b="1" dirty="0"/>
          </a:p>
          <a:p>
            <a:pPr marL="342900" indent="-342900" algn="l"/>
            <a:r>
              <a:rPr lang="en-US" sz="2200" dirty="0"/>
              <a:t>Creating References:</a:t>
            </a:r>
          </a:p>
          <a:p>
            <a:pPr marL="342900" indent="-342900" algn="l">
              <a:buAutoNum type="arabicPeriod"/>
            </a:pPr>
            <a:r>
              <a:rPr lang="en-US" sz="2200" dirty="0"/>
              <a:t>It is easy to create a reference for any variable, subroutine or value by prefixing it with a backslash as follows.</a:t>
            </a:r>
          </a:p>
          <a:p>
            <a:pPr marL="342900" indent="-342900" algn="l"/>
            <a:r>
              <a:rPr lang="en-US" sz="2200" dirty="0" err="1"/>
              <a:t>Eg</a:t>
            </a:r>
            <a:r>
              <a:rPr lang="en-US" sz="2200" dirty="0"/>
              <a:t>:</a:t>
            </a:r>
          </a:p>
          <a:p>
            <a:pPr marL="342900" indent="-342900" algn="l"/>
            <a:r>
              <a:rPr lang="en-US" sz="2200" dirty="0"/>
              <a:t>	$</a:t>
            </a:r>
            <a:r>
              <a:rPr lang="en-US" sz="2200" dirty="0" err="1"/>
              <a:t>scalarref</a:t>
            </a:r>
            <a:r>
              <a:rPr lang="en-US" sz="2200" dirty="0"/>
              <a:t> = \$foo; </a:t>
            </a:r>
          </a:p>
          <a:p>
            <a:pPr marL="342900" indent="-342900" algn="l"/>
            <a:r>
              <a:rPr lang="en-US" sz="2200" dirty="0"/>
              <a:t>	$</a:t>
            </a:r>
            <a:r>
              <a:rPr lang="en-US" sz="2200" dirty="0" err="1"/>
              <a:t>arrayref</a:t>
            </a:r>
            <a:r>
              <a:rPr lang="en-US" sz="2200" dirty="0"/>
              <a:t> = \@ARGV; 	</a:t>
            </a:r>
          </a:p>
          <a:p>
            <a:pPr marL="342900" indent="-342900" algn="l"/>
            <a:r>
              <a:rPr lang="en-US" sz="2200" dirty="0"/>
              <a:t>	$</a:t>
            </a:r>
            <a:r>
              <a:rPr lang="en-US" sz="2200" dirty="0" err="1"/>
              <a:t>hashref</a:t>
            </a:r>
            <a:r>
              <a:rPr lang="en-US" sz="2200" dirty="0"/>
              <a:t> = \%ENV; </a:t>
            </a:r>
          </a:p>
          <a:p>
            <a:pPr marL="342900" indent="-342900" algn="l"/>
            <a:r>
              <a:rPr lang="en-US" sz="2200" dirty="0"/>
              <a:t>	$</a:t>
            </a:r>
            <a:r>
              <a:rPr lang="en-US" sz="2200" dirty="0" err="1"/>
              <a:t>coderef</a:t>
            </a:r>
            <a:r>
              <a:rPr lang="en-US" sz="2200" dirty="0"/>
              <a:t> = \&amp;handler; </a:t>
            </a:r>
          </a:p>
          <a:p>
            <a:pPr marL="342900" indent="-342900" algn="l"/>
            <a:r>
              <a:rPr lang="en-US" sz="2200" dirty="0"/>
              <a:t>	$</a:t>
            </a:r>
            <a:r>
              <a:rPr lang="en-US" sz="2200" dirty="0" err="1"/>
              <a:t>globref</a:t>
            </a:r>
            <a:r>
              <a:rPr lang="en-US" sz="2200" dirty="0"/>
              <a:t> = \*foo;</a:t>
            </a:r>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References</a:t>
            </a:r>
          </a:p>
        </p:txBody>
      </p:sp>
      <p:sp>
        <p:nvSpPr>
          <p:cNvPr id="3" name="Subtitle 2"/>
          <p:cNvSpPr>
            <a:spLocks noGrp="1"/>
          </p:cNvSpPr>
          <p:nvPr>
            <p:ph type="subTitle" idx="1"/>
          </p:nvPr>
        </p:nvSpPr>
        <p:spPr>
          <a:xfrm>
            <a:off x="1271464" y="1000108"/>
            <a:ext cx="9721080" cy="5357850"/>
          </a:xfrm>
        </p:spPr>
        <p:txBody>
          <a:bodyPr>
            <a:normAutofit lnSpcReduction="10000"/>
          </a:bodyPr>
          <a:lstStyle/>
          <a:p>
            <a:pPr marL="342900" indent="-342900" algn="l">
              <a:buAutoNum type="arabicPeriod"/>
            </a:pPr>
            <a:r>
              <a:rPr lang="en-US" dirty="0"/>
              <a:t>You cannot create a reference on an I/O handle (</a:t>
            </a:r>
            <a:r>
              <a:rPr lang="en-US" dirty="0" err="1"/>
              <a:t>filehandle</a:t>
            </a:r>
            <a:r>
              <a:rPr lang="en-US" dirty="0"/>
              <a:t> or </a:t>
            </a:r>
            <a:r>
              <a:rPr lang="en-US" dirty="0" err="1"/>
              <a:t>dirhandle</a:t>
            </a:r>
            <a:r>
              <a:rPr lang="en-US" dirty="0"/>
              <a:t>) using the backslash operator but a reference to an anonymous array can be created using the square brackets as follows</a:t>
            </a:r>
          </a:p>
          <a:p>
            <a:pPr marL="342900" indent="-342900" algn="l"/>
            <a:r>
              <a:rPr lang="en-US" dirty="0"/>
              <a:t>	</a:t>
            </a:r>
            <a:r>
              <a:rPr lang="en-US" dirty="0" err="1"/>
              <a:t>Eg</a:t>
            </a:r>
            <a:r>
              <a:rPr lang="en-US" dirty="0"/>
              <a:t> 1:</a:t>
            </a:r>
          </a:p>
          <a:p>
            <a:pPr marL="342900" indent="-342900" algn="l"/>
            <a:r>
              <a:rPr lang="en-US" dirty="0"/>
              <a:t>		$</a:t>
            </a:r>
            <a:r>
              <a:rPr lang="en-US" dirty="0" err="1"/>
              <a:t>arrayref</a:t>
            </a:r>
            <a:r>
              <a:rPr lang="en-US" dirty="0"/>
              <a:t> = [1, 2, ['a', 'b', 'c']];</a:t>
            </a:r>
            <a:br>
              <a:rPr lang="en-US" dirty="0"/>
            </a:br>
            <a:endParaRPr lang="en-US" dirty="0"/>
          </a:p>
          <a:p>
            <a:pPr marL="342900" indent="-342900" algn="l"/>
            <a:endParaRPr lang="en-US" dirty="0"/>
          </a:p>
          <a:p>
            <a:pPr marL="342900" indent="-342900" algn="l"/>
            <a:r>
              <a:rPr lang="en-US" dirty="0"/>
              <a:t>	</a:t>
            </a:r>
            <a:r>
              <a:rPr lang="en-US" dirty="0" err="1"/>
              <a:t>Eg</a:t>
            </a:r>
            <a:r>
              <a:rPr lang="en-US" dirty="0"/>
              <a:t> 2:</a:t>
            </a:r>
          </a:p>
          <a:p>
            <a:pPr marL="342900" indent="-342900" algn="l"/>
            <a:r>
              <a:rPr lang="en-US" dirty="0"/>
              <a:t>		$</a:t>
            </a:r>
            <a:r>
              <a:rPr lang="en-US" dirty="0" err="1"/>
              <a:t>hashref</a:t>
            </a:r>
            <a:r>
              <a:rPr lang="en-US" dirty="0"/>
              <a:t> = { 'Adam' =&gt; 'Eve', 'Clyde' =&gt; 'Bonnie', };</a:t>
            </a:r>
          </a:p>
          <a:p>
            <a:pPr marL="342900" indent="-342900" algn="l"/>
            <a:r>
              <a:rPr lang="en-US" dirty="0"/>
              <a:t>	</a:t>
            </a:r>
          </a:p>
          <a:p>
            <a:pPr marL="342900" indent="-342900" algn="l"/>
            <a:endParaRPr lang="en-US" dirty="0"/>
          </a:p>
          <a:p>
            <a:pPr marL="342900" indent="-342900" algn="l"/>
            <a:r>
              <a:rPr lang="en-US" dirty="0"/>
              <a:t>	</a:t>
            </a:r>
            <a:r>
              <a:rPr lang="en-US" dirty="0" err="1"/>
              <a:t>Eg</a:t>
            </a:r>
            <a:r>
              <a:rPr lang="en-US" dirty="0"/>
              <a:t> 3:</a:t>
            </a:r>
          </a:p>
          <a:p>
            <a:pPr marL="342900" indent="-342900" algn="l"/>
            <a:r>
              <a:rPr lang="en-US" dirty="0"/>
              <a:t>		$</a:t>
            </a:r>
            <a:r>
              <a:rPr lang="en-US" dirty="0" err="1"/>
              <a:t>coderef</a:t>
            </a:r>
            <a:r>
              <a:rPr lang="en-US" dirty="0"/>
              <a:t> = sub { print "</a:t>
            </a:r>
            <a:r>
              <a:rPr lang="en-US" dirty="0" err="1"/>
              <a:t>Boink</a:t>
            </a:r>
            <a:r>
              <a:rPr lang="en-US" dirty="0"/>
              <a:t>!\n" };</a:t>
            </a:r>
          </a:p>
          <a:p>
            <a:pPr marL="342900" indent="-342900" algn="l"/>
            <a:endParaRPr lang="en-US" dirty="0"/>
          </a:p>
          <a:p>
            <a:pPr marL="342900" indent="-342900" algn="l"/>
            <a:endParaRPr lang="en-US" sz="1600" dirty="0"/>
          </a:p>
          <a:p>
            <a:pPr marL="342900" indent="-342900" algn="l"/>
            <a:endParaRPr lang="en-US" sz="1600"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85728"/>
            <a:ext cx="9793088" cy="642942"/>
          </a:xfrm>
        </p:spPr>
        <p:txBody>
          <a:bodyPr>
            <a:normAutofit/>
          </a:bodyPr>
          <a:lstStyle/>
          <a:p>
            <a:r>
              <a:rPr lang="en-US" sz="3600" b="1" dirty="0"/>
              <a:t>Perl References</a:t>
            </a:r>
          </a:p>
        </p:txBody>
      </p:sp>
      <p:sp>
        <p:nvSpPr>
          <p:cNvPr id="3" name="Subtitle 2"/>
          <p:cNvSpPr>
            <a:spLocks noGrp="1"/>
          </p:cNvSpPr>
          <p:nvPr>
            <p:ph type="subTitle" idx="1"/>
          </p:nvPr>
        </p:nvSpPr>
        <p:spPr>
          <a:xfrm>
            <a:off x="1199456" y="928670"/>
            <a:ext cx="10081120" cy="5812698"/>
          </a:xfrm>
        </p:spPr>
        <p:txBody>
          <a:bodyPr>
            <a:normAutofit fontScale="47500" lnSpcReduction="20000"/>
          </a:bodyPr>
          <a:lstStyle/>
          <a:p>
            <a:pPr marL="342900" indent="-342900" algn="l"/>
            <a:r>
              <a:rPr lang="en-US" sz="4300" b="1" dirty="0"/>
              <a:t>Dereferencing:</a:t>
            </a:r>
          </a:p>
          <a:p>
            <a:pPr marL="342900" indent="-342900" algn="just">
              <a:buAutoNum type="arabicPeriod"/>
            </a:pPr>
            <a:r>
              <a:rPr lang="en-US" sz="4300" dirty="0"/>
              <a:t>Dereferencing returns the value from a reference point to the location. To dereference a reference simply use $, @ or % as prefix of the reference variable depending on whether the reference is pointing to a scalar, array, or hash. </a:t>
            </a:r>
          </a:p>
          <a:p>
            <a:pPr marL="342900" indent="-342900" algn="l"/>
            <a:endParaRPr lang="en-US" sz="4300" dirty="0"/>
          </a:p>
          <a:p>
            <a:pPr marL="342900" indent="-342900" algn="l"/>
            <a:r>
              <a:rPr lang="en-US" sz="4300" dirty="0"/>
              <a:t>Code:</a:t>
            </a:r>
          </a:p>
          <a:p>
            <a:pPr marL="342900" indent="-342900" algn="l"/>
            <a:r>
              <a:rPr lang="en-US" sz="4300" dirty="0"/>
              <a:t>		$var = 10;</a:t>
            </a:r>
          </a:p>
          <a:p>
            <a:pPr marL="342900" indent="-342900" algn="l"/>
            <a:r>
              <a:rPr lang="en-US" sz="4300" dirty="0"/>
              <a:t>		$r = \$var;				# Now $r has reference to $var scalar.</a:t>
            </a:r>
          </a:p>
          <a:p>
            <a:pPr marL="342900" indent="-342900" algn="l"/>
            <a:r>
              <a:rPr lang="en-US" sz="4300" dirty="0"/>
              <a:t>		print "Value of $var is : ", $$r, "\n";	 # Print value available at the location stored in $r.</a:t>
            </a:r>
          </a:p>
          <a:p>
            <a:pPr marL="342900" indent="-342900" algn="l"/>
            <a:r>
              <a:rPr lang="en-US" sz="4300" dirty="0"/>
              <a:t>		@var = (1, 2, 3);</a:t>
            </a:r>
          </a:p>
          <a:p>
            <a:pPr marL="342900" indent="-342900" algn="l"/>
            <a:r>
              <a:rPr lang="en-US" sz="4300" dirty="0"/>
              <a:t>		$r = \@var;			 # Now $r has reference to @var array.</a:t>
            </a:r>
          </a:p>
          <a:p>
            <a:pPr marL="342900" indent="-342900" algn="l"/>
            <a:r>
              <a:rPr lang="en-US" sz="4300" dirty="0"/>
              <a:t>		print "Value of @var is : ",  @$r, "\n";	 </a:t>
            </a:r>
          </a:p>
          <a:p>
            <a:pPr marL="342900" indent="-342900" algn="l"/>
            <a:r>
              <a:rPr lang="en-US" sz="4300" dirty="0"/>
              <a:t>						# Print values available at the location stored in $r.</a:t>
            </a:r>
          </a:p>
          <a:p>
            <a:pPr marL="342900" indent="-342900" algn="l"/>
            <a:r>
              <a:rPr lang="en-US" sz="4300" dirty="0"/>
              <a:t>		%var = ('key1' =&gt; 10, 'key2' =&gt; 20);	 # Now $r has reference to %var hash.</a:t>
            </a:r>
          </a:p>
          <a:p>
            <a:pPr marL="342900" indent="-342900" algn="l"/>
            <a:r>
              <a:rPr lang="en-US" sz="4300" dirty="0"/>
              <a:t>		$r = \%var;			# Print values available at the location stored in $r.</a:t>
            </a:r>
          </a:p>
          <a:p>
            <a:pPr marL="342900" indent="-342900" algn="l"/>
            <a:r>
              <a:rPr lang="en-US" sz="4300" dirty="0"/>
              <a:t>		print "Value of %var is : ", %$r, "\n";</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References</a:t>
            </a:r>
          </a:p>
        </p:txBody>
      </p:sp>
      <p:sp>
        <p:nvSpPr>
          <p:cNvPr id="3" name="Subtitle 2"/>
          <p:cNvSpPr>
            <a:spLocks noGrp="1"/>
          </p:cNvSpPr>
          <p:nvPr>
            <p:ph type="subTitle" idx="1"/>
          </p:nvPr>
        </p:nvSpPr>
        <p:spPr>
          <a:xfrm>
            <a:off x="1271464" y="1000108"/>
            <a:ext cx="9721080" cy="5357850"/>
          </a:xfrm>
        </p:spPr>
        <p:txBody>
          <a:bodyPr>
            <a:normAutofit fontScale="55000" lnSpcReduction="20000"/>
          </a:bodyPr>
          <a:lstStyle/>
          <a:p>
            <a:pPr marL="342900" indent="-342900" algn="l"/>
            <a:r>
              <a:rPr lang="en-US" sz="3200" b="1" dirty="0"/>
              <a:t>References to Function:</a:t>
            </a:r>
          </a:p>
          <a:p>
            <a:pPr marL="342900" indent="-342900" algn="l">
              <a:buAutoNum type="arabicPeriod"/>
            </a:pPr>
            <a:r>
              <a:rPr lang="en-US" sz="3200" dirty="0"/>
              <a:t>This might happen if you need to create a signal handler so you can produce a reference to a function by preceding that function name with \&amp; and to dereference that reference you simply need to prefix reference variable using ampersand &amp;.</a:t>
            </a:r>
          </a:p>
          <a:p>
            <a:pPr marL="342900" indent="-342900" algn="l"/>
            <a:r>
              <a:rPr lang="en-US" sz="3200" dirty="0"/>
              <a:t>Code:</a:t>
            </a:r>
          </a:p>
          <a:p>
            <a:pPr marL="342900" indent="-342900" algn="l"/>
            <a:endParaRPr lang="en-US" sz="3200" dirty="0"/>
          </a:p>
          <a:p>
            <a:pPr marL="342900" indent="-342900" algn="l"/>
            <a:r>
              <a:rPr lang="en-US" sz="3200" dirty="0" err="1"/>
              <a:t>Eg</a:t>
            </a:r>
            <a:r>
              <a:rPr lang="en-US" sz="3200" dirty="0"/>
              <a:t> 1:</a:t>
            </a:r>
          </a:p>
          <a:p>
            <a:pPr marL="342900" indent="-342900" algn="l"/>
            <a:r>
              <a:rPr lang="en-US" sz="3200" dirty="0"/>
              <a:t>		sub hi</a:t>
            </a:r>
          </a:p>
          <a:p>
            <a:pPr marL="342900" indent="-342900" algn="l"/>
            <a:r>
              <a:rPr lang="en-US" sz="3200" dirty="0"/>
              <a:t>		{</a:t>
            </a:r>
          </a:p>
          <a:p>
            <a:pPr marL="342900" indent="-342900" algn="l"/>
            <a:r>
              <a:rPr lang="en-US" sz="3200" dirty="0"/>
              <a:t>			print "Hello world!!!";</a:t>
            </a:r>
          </a:p>
          <a:p>
            <a:pPr marL="342900" indent="-342900" algn="l"/>
            <a:r>
              <a:rPr lang="en-US" sz="3200" dirty="0"/>
              <a:t>			print "Hi </a:t>
            </a:r>
            <a:r>
              <a:rPr lang="en-US" sz="3200" dirty="0" err="1"/>
              <a:t>perl</a:t>
            </a:r>
            <a:r>
              <a:rPr lang="en-US" sz="3200" dirty="0"/>
              <a:t>!!";</a:t>
            </a:r>
          </a:p>
          <a:p>
            <a:pPr marL="342900" indent="-342900" algn="l"/>
            <a:r>
              <a:rPr lang="en-US" sz="3200" dirty="0"/>
              <a:t>			return ;</a:t>
            </a:r>
          </a:p>
          <a:p>
            <a:pPr marL="342900" indent="-342900" algn="l"/>
            <a:r>
              <a:rPr lang="en-US" sz="3200" dirty="0"/>
              <a:t>		}</a:t>
            </a:r>
          </a:p>
          <a:p>
            <a:pPr marL="342900" indent="-342900" algn="l"/>
            <a:r>
              <a:rPr lang="en-US" sz="3200" dirty="0"/>
              <a:t>		$</a:t>
            </a:r>
            <a:r>
              <a:rPr lang="en-US" sz="3200" dirty="0" err="1"/>
              <a:t>fun_ref</a:t>
            </a:r>
            <a:r>
              <a:rPr lang="en-US" sz="3200" dirty="0"/>
              <a:t> = \&amp;hi;</a:t>
            </a:r>
          </a:p>
          <a:p>
            <a:pPr marL="342900" indent="-342900" algn="l"/>
            <a:r>
              <a:rPr lang="en-US" sz="3200" dirty="0"/>
              <a:t>		print &amp;$</a:t>
            </a:r>
            <a:r>
              <a:rPr lang="en-US" sz="3200" dirty="0" err="1"/>
              <a:t>fun_ref</a:t>
            </a:r>
            <a:r>
              <a:rPr lang="en-US" sz="3200" dirty="0"/>
              <a:t>;</a:t>
            </a:r>
          </a:p>
          <a:p>
            <a:pPr marL="342900" indent="-342900" algn="l"/>
            <a:endParaRPr lang="en-US" sz="3200" dirty="0"/>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600" b="1" dirty="0"/>
              <a:t>Perl References</a:t>
            </a:r>
          </a:p>
        </p:txBody>
      </p:sp>
      <p:sp>
        <p:nvSpPr>
          <p:cNvPr id="3" name="Subtitle 2"/>
          <p:cNvSpPr>
            <a:spLocks noGrp="1"/>
          </p:cNvSpPr>
          <p:nvPr>
            <p:ph type="subTitle" idx="1"/>
          </p:nvPr>
        </p:nvSpPr>
        <p:spPr>
          <a:xfrm>
            <a:off x="1271464" y="1000108"/>
            <a:ext cx="9721080" cy="5357850"/>
          </a:xfrm>
        </p:spPr>
        <p:txBody>
          <a:bodyPr>
            <a:normAutofit/>
          </a:bodyPr>
          <a:lstStyle/>
          <a:p>
            <a:pPr marL="342900" indent="-342900" algn="l"/>
            <a:r>
              <a:rPr lang="en-US" sz="2000" dirty="0" err="1"/>
              <a:t>Eg</a:t>
            </a:r>
            <a:r>
              <a:rPr lang="en-US" sz="2000" dirty="0"/>
              <a:t> 2: Like Function pointers in C</a:t>
            </a:r>
          </a:p>
          <a:p>
            <a:pPr marL="342900" indent="-342900" algn="l"/>
            <a:r>
              <a:rPr lang="en-US" sz="2000" dirty="0"/>
              <a:t>		sub </a:t>
            </a:r>
            <a:r>
              <a:rPr lang="en-US" sz="2000" dirty="0" err="1"/>
              <a:t>PrintHash</a:t>
            </a:r>
            <a:r>
              <a:rPr lang="en-US" sz="2000" dirty="0"/>
              <a:t> {</a:t>
            </a:r>
          </a:p>
          <a:p>
            <a:pPr marL="342900" indent="-342900" algn="l"/>
            <a:r>
              <a:rPr lang="en-US" sz="2000" dirty="0"/>
              <a:t>   		my (%hash) = @_;   </a:t>
            </a:r>
          </a:p>
          <a:p>
            <a:pPr marL="342900" indent="-342900" algn="l"/>
            <a:r>
              <a:rPr lang="en-US" sz="2000" dirty="0"/>
              <a:t>   		foreach $item (%hash) {</a:t>
            </a:r>
          </a:p>
          <a:p>
            <a:pPr marL="342900" indent="-342900" algn="l"/>
            <a:r>
              <a:rPr lang="en-US" sz="2000" dirty="0"/>
              <a:t>      			print "Item : $item\n";</a:t>
            </a:r>
          </a:p>
          <a:p>
            <a:pPr marL="342900" indent="-342900" algn="l"/>
            <a:r>
              <a:rPr lang="en-US" sz="2000" dirty="0"/>
              <a:t>   		}</a:t>
            </a:r>
          </a:p>
          <a:p>
            <a:pPr marL="342900" indent="-342900" algn="l"/>
            <a:r>
              <a:rPr lang="en-US" sz="2000" dirty="0"/>
              <a:t>		}</a:t>
            </a:r>
          </a:p>
          <a:p>
            <a:pPr marL="342900" indent="-342900" algn="l"/>
            <a:r>
              <a:rPr lang="en-US" sz="2000" dirty="0"/>
              <a:t>		%hash = ('name' =&gt; '</a:t>
            </a:r>
            <a:r>
              <a:rPr lang="en-US" sz="2000" dirty="0" err="1"/>
              <a:t>kalyan</a:t>
            </a:r>
            <a:r>
              <a:rPr lang="en-US" sz="2000" dirty="0"/>
              <a:t>', 'age' =&gt; 21);</a:t>
            </a:r>
          </a:p>
          <a:p>
            <a:pPr marL="342900" indent="-342900" algn="l"/>
            <a:r>
              <a:rPr lang="en-US" sz="2000" dirty="0"/>
              <a:t>		$</a:t>
            </a:r>
            <a:r>
              <a:rPr lang="en-US" sz="2000" dirty="0" err="1"/>
              <a:t>cref</a:t>
            </a:r>
            <a:r>
              <a:rPr lang="en-US" sz="2000" dirty="0"/>
              <a:t> = \&amp;</a:t>
            </a:r>
            <a:r>
              <a:rPr lang="en-US" sz="2000" dirty="0" err="1"/>
              <a:t>PrintHash</a:t>
            </a:r>
            <a:r>
              <a:rPr lang="en-US" sz="2000" dirty="0"/>
              <a:t>;</a:t>
            </a:r>
          </a:p>
          <a:p>
            <a:pPr marL="342900" indent="-342900" algn="l"/>
            <a:r>
              <a:rPr lang="en-US" sz="2000" dirty="0"/>
              <a:t>		&amp;$</a:t>
            </a:r>
            <a:r>
              <a:rPr lang="en-US" sz="2000" dirty="0" err="1"/>
              <a:t>cref</a:t>
            </a:r>
            <a:r>
              <a:rPr lang="en-US" sz="2000" dirty="0"/>
              <a:t>(%hash);</a:t>
            </a:r>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649072" cy="642942"/>
          </a:xfrm>
        </p:spPr>
        <p:txBody>
          <a:bodyPr>
            <a:normAutofit/>
          </a:bodyPr>
          <a:lstStyle/>
          <a:p>
            <a:r>
              <a:rPr lang="en-US" sz="3600" b="1" dirty="0"/>
              <a:t>Perl References</a:t>
            </a:r>
          </a:p>
        </p:txBody>
      </p:sp>
      <p:sp>
        <p:nvSpPr>
          <p:cNvPr id="3" name="Subtitle 2"/>
          <p:cNvSpPr>
            <a:spLocks noGrp="1"/>
          </p:cNvSpPr>
          <p:nvPr>
            <p:ph type="subTitle" idx="1"/>
          </p:nvPr>
        </p:nvSpPr>
        <p:spPr>
          <a:xfrm>
            <a:off x="1271464" y="1000108"/>
            <a:ext cx="9649072" cy="5357850"/>
          </a:xfrm>
        </p:spPr>
        <p:txBody>
          <a:bodyPr>
            <a:normAutofit fontScale="25000" lnSpcReduction="20000"/>
          </a:bodyPr>
          <a:lstStyle/>
          <a:p>
            <a:pPr marL="342900" indent="-342900" algn="l"/>
            <a:r>
              <a:rPr lang="en-US" sz="7200" b="1" dirty="0"/>
              <a:t>Circular References:</a:t>
            </a:r>
          </a:p>
          <a:p>
            <a:pPr marL="342900" indent="-342900" algn="l">
              <a:buAutoNum type="arabicPeriod"/>
            </a:pPr>
            <a:r>
              <a:rPr lang="en-US" sz="7200" dirty="0"/>
              <a:t>A circular reference occurs when two references contain a reference to each other. You have to be careful while creating references otherwise a circular reference can lead to memory leaks.</a:t>
            </a:r>
          </a:p>
          <a:p>
            <a:pPr marL="342900" indent="-342900" algn="l"/>
            <a:r>
              <a:rPr lang="en-US" sz="7200" dirty="0"/>
              <a:t>Code:</a:t>
            </a:r>
          </a:p>
          <a:p>
            <a:pPr marL="342900" indent="-342900" algn="l"/>
            <a:r>
              <a:rPr lang="en-US" sz="7200" dirty="0"/>
              <a:t>		 my $foo = 100; </a:t>
            </a:r>
          </a:p>
          <a:p>
            <a:pPr marL="342900" indent="-342900" algn="l"/>
            <a:r>
              <a:rPr lang="en-US" sz="7200" dirty="0"/>
              <a:t>		$foo = \$foo; </a:t>
            </a:r>
          </a:p>
          <a:p>
            <a:pPr marL="342900" indent="-342900" algn="l"/>
            <a:r>
              <a:rPr lang="en-US" sz="7200" dirty="0"/>
              <a:t>		print "Value of foo is : ", $$foo, "\n";</a:t>
            </a:r>
          </a:p>
          <a:p>
            <a:pPr marL="342900" indent="-342900" algn="l"/>
            <a:r>
              <a:rPr lang="en-US" sz="7200" b="1" dirty="0"/>
              <a:t>ref() function:</a:t>
            </a:r>
            <a:r>
              <a:rPr lang="en-US" sz="7200" dirty="0"/>
              <a:t> </a:t>
            </a:r>
          </a:p>
          <a:p>
            <a:pPr marL="342900" indent="-342900" algn="l">
              <a:buAutoNum type="arabicPeriod"/>
            </a:pPr>
            <a:r>
              <a:rPr lang="en-US" sz="7200" dirty="0"/>
              <a:t>If you are not sure about a variable type, then its easy to know its type using </a:t>
            </a:r>
            <a:r>
              <a:rPr lang="en-US" sz="7200" b="1" dirty="0"/>
              <a:t>ref()</a:t>
            </a:r>
            <a:r>
              <a:rPr lang="en-US" sz="7200" dirty="0"/>
              <a:t>, which returns one of the following strings if its argument is a reference. Otherwise, it returns false</a:t>
            </a:r>
          </a:p>
          <a:p>
            <a:pPr marL="342900" indent="-342900" algn="l"/>
            <a:r>
              <a:rPr lang="en-US" sz="7200" dirty="0" err="1"/>
              <a:t>Eg</a:t>
            </a:r>
            <a:r>
              <a:rPr lang="en-US" sz="7200" dirty="0"/>
              <a:t> 1:</a:t>
            </a:r>
          </a:p>
          <a:p>
            <a:pPr marL="342900" indent="-342900" algn="l"/>
            <a:r>
              <a:rPr lang="en-US" sz="7200" dirty="0"/>
              <a:t>	SCALAR 	</a:t>
            </a:r>
          </a:p>
          <a:p>
            <a:pPr marL="342900" indent="-342900" algn="l"/>
            <a:r>
              <a:rPr lang="en-US" sz="7200" dirty="0"/>
              <a:t>	ARRAY </a:t>
            </a:r>
          </a:p>
          <a:p>
            <a:pPr marL="342900" indent="-342900" algn="l"/>
            <a:r>
              <a:rPr lang="en-US" sz="7200" dirty="0"/>
              <a:t>	HASH </a:t>
            </a:r>
          </a:p>
          <a:p>
            <a:pPr marL="342900" indent="-342900" algn="l"/>
            <a:r>
              <a:rPr lang="en-US" sz="7200" dirty="0"/>
              <a:t>	CODE </a:t>
            </a:r>
          </a:p>
          <a:p>
            <a:pPr marL="342900" indent="-342900" algn="l"/>
            <a:r>
              <a:rPr lang="en-US" sz="7200" dirty="0"/>
              <a:t>	GLOB </a:t>
            </a:r>
          </a:p>
          <a:p>
            <a:pPr marL="342900" indent="-342900" algn="l"/>
            <a:r>
              <a:rPr lang="en-US" sz="7200" dirty="0"/>
              <a:t>	REF</a:t>
            </a:r>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258019"/>
            <a:ext cx="9793088" cy="642942"/>
          </a:xfrm>
        </p:spPr>
        <p:txBody>
          <a:bodyPr>
            <a:normAutofit/>
          </a:bodyPr>
          <a:lstStyle/>
          <a:p>
            <a:r>
              <a:rPr lang="en-US" sz="3600" b="1" dirty="0"/>
              <a:t>Perl References</a:t>
            </a:r>
          </a:p>
        </p:txBody>
      </p:sp>
      <p:sp>
        <p:nvSpPr>
          <p:cNvPr id="3" name="Subtitle 2"/>
          <p:cNvSpPr>
            <a:spLocks noGrp="1"/>
          </p:cNvSpPr>
          <p:nvPr>
            <p:ph type="subTitle" idx="1"/>
          </p:nvPr>
        </p:nvSpPr>
        <p:spPr>
          <a:xfrm>
            <a:off x="1228436" y="1034472"/>
            <a:ext cx="9764108" cy="5323485"/>
          </a:xfrm>
        </p:spPr>
        <p:txBody>
          <a:bodyPr>
            <a:normAutofit/>
          </a:bodyPr>
          <a:lstStyle/>
          <a:p>
            <a:pPr marL="342900" indent="-342900" algn="l"/>
            <a:r>
              <a:rPr lang="en-US" dirty="0" err="1"/>
              <a:t>Eg</a:t>
            </a:r>
            <a:r>
              <a:rPr lang="en-US" dirty="0"/>
              <a:t> 2:</a:t>
            </a:r>
          </a:p>
          <a:p>
            <a:pPr marL="342900" indent="-342900" algn="l"/>
            <a:r>
              <a:rPr lang="pt-BR" dirty="0"/>
              <a:t>		$var = 10; </a:t>
            </a:r>
          </a:p>
          <a:p>
            <a:pPr marL="342900" indent="-342900" algn="l"/>
            <a:r>
              <a:rPr lang="pt-BR" dirty="0"/>
              <a:t>		$r = \$var; </a:t>
            </a:r>
          </a:p>
          <a:p>
            <a:pPr marL="342900" indent="-342900" algn="l"/>
            <a:r>
              <a:rPr lang="pt-BR" dirty="0"/>
              <a:t>		print "Reference type in r : ", ref($r), "\n";</a:t>
            </a:r>
            <a:endParaRPr lang="en-US" dirty="0"/>
          </a:p>
          <a:p>
            <a:pPr marL="342900" indent="-342900" algn="l"/>
            <a:endParaRPr lang="en-US" dirty="0"/>
          </a:p>
          <a:p>
            <a:pPr marL="342900" indent="-342900" algn="l"/>
            <a:r>
              <a:rPr lang="en-US" sz="1600" dirty="0"/>
              <a:t>		</a:t>
            </a:r>
          </a:p>
          <a:p>
            <a:pPr marL="342900" indent="-342900" algn="l"/>
            <a:endParaRPr lang="en-US" sz="1600" b="1" dirty="0"/>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285728"/>
            <a:ext cx="9721080" cy="642942"/>
          </a:xfrm>
        </p:spPr>
        <p:txBody>
          <a:bodyPr>
            <a:normAutofit/>
          </a:bodyPr>
          <a:lstStyle/>
          <a:p>
            <a:r>
              <a:rPr lang="en-US" sz="3200" b="1" dirty="0"/>
              <a:t>Formats</a:t>
            </a:r>
          </a:p>
        </p:txBody>
      </p:sp>
      <p:sp>
        <p:nvSpPr>
          <p:cNvPr id="3" name="Subtitle 2"/>
          <p:cNvSpPr>
            <a:spLocks noGrp="1"/>
          </p:cNvSpPr>
          <p:nvPr>
            <p:ph type="subTitle" idx="1"/>
          </p:nvPr>
        </p:nvSpPr>
        <p:spPr>
          <a:xfrm>
            <a:off x="1271464" y="1000108"/>
            <a:ext cx="9721080" cy="5357850"/>
          </a:xfrm>
        </p:spPr>
        <p:txBody>
          <a:bodyPr>
            <a:normAutofit fontScale="92500" lnSpcReduction="20000"/>
          </a:bodyPr>
          <a:lstStyle/>
          <a:p>
            <a:pPr marL="342900" indent="-342900" algn="l"/>
            <a:r>
              <a:rPr lang="en-US" sz="2000" b="1" dirty="0"/>
              <a:t>Formats: </a:t>
            </a:r>
            <a:r>
              <a:rPr lang="en-US" sz="2000" dirty="0">
                <a:solidFill>
                  <a:srgbClr val="FF0000"/>
                </a:solidFill>
              </a:rPr>
              <a:t>To display output in a certain pattern, formats can be used.</a:t>
            </a:r>
          </a:p>
          <a:p>
            <a:pPr marL="342900" indent="-342900" algn="l">
              <a:buAutoNum type="arabicPeriod"/>
            </a:pPr>
            <a:r>
              <a:rPr lang="en-US" sz="2000" dirty="0"/>
              <a:t>Formats are the writing templates used in Perl to output the reports. Perl has a mechanism which helps in generating simple report and charts.</a:t>
            </a:r>
          </a:p>
          <a:p>
            <a:pPr marL="342900" indent="-342900" algn="l">
              <a:buAutoNum type="arabicPeriod"/>
            </a:pPr>
            <a:r>
              <a:rPr lang="en-US" sz="2000" dirty="0"/>
              <a:t>Instead of executing formats are declared, so they may occur at any point in the program.</a:t>
            </a:r>
          </a:p>
          <a:p>
            <a:pPr marL="342900" indent="-342900" algn="l">
              <a:buAutoNum type="arabicPeriod"/>
            </a:pPr>
            <a:endParaRPr lang="en-US" sz="2000" dirty="0"/>
          </a:p>
          <a:p>
            <a:pPr marL="342900" indent="-342900" algn="l"/>
            <a:r>
              <a:rPr lang="en-US" sz="2000" dirty="0"/>
              <a:t>Creating Formats:</a:t>
            </a:r>
          </a:p>
          <a:p>
            <a:pPr marL="342900" indent="-342900" algn="l"/>
            <a:r>
              <a:rPr lang="en-US" sz="2000" dirty="0"/>
              <a:t>		-&gt; format &lt;</a:t>
            </a:r>
            <a:r>
              <a:rPr lang="en-US" sz="2000" dirty="0" err="1"/>
              <a:t>Format_name</a:t>
            </a:r>
            <a:r>
              <a:rPr lang="en-US" sz="2000" dirty="0"/>
              <a:t>&gt;;</a:t>
            </a:r>
          </a:p>
          <a:p>
            <a:pPr marL="342900" indent="-342900" algn="l"/>
            <a:r>
              <a:rPr lang="en-US" sz="2000" dirty="0"/>
              <a:t>		-&gt;</a:t>
            </a:r>
            <a:r>
              <a:rPr lang="en-US" sz="2000" dirty="0" err="1"/>
              <a:t>Fieldline</a:t>
            </a:r>
            <a:r>
              <a:rPr lang="en-US" sz="2000" dirty="0"/>
              <a:t>. </a:t>
            </a:r>
            <a:r>
              <a:rPr lang="en-US" sz="2000" dirty="0" err="1"/>
              <a:t>Eg</a:t>
            </a:r>
            <a:r>
              <a:rPr lang="en-US" sz="2000" dirty="0"/>
              <a:t>: ***********;</a:t>
            </a:r>
          </a:p>
          <a:p>
            <a:pPr marL="342900" indent="-342900" algn="l"/>
            <a:r>
              <a:rPr lang="en-US" sz="2000" dirty="0"/>
              <a:t>		</a:t>
            </a:r>
            <a:r>
              <a:rPr lang="en-US" sz="2000" dirty="0" smtClean="0"/>
              <a:t>Strings field holders:</a:t>
            </a:r>
            <a:endParaRPr lang="en-US" sz="2000" dirty="0"/>
          </a:p>
          <a:p>
            <a:pPr marL="342900" indent="-342900" algn="l"/>
            <a:r>
              <a:rPr lang="en-US" sz="2000" dirty="0"/>
              <a:t>			-&gt;</a:t>
            </a:r>
            <a:r>
              <a:rPr lang="en-US" sz="2000" dirty="0" err="1"/>
              <a:t>Allign</a:t>
            </a:r>
            <a:r>
              <a:rPr lang="en-US" sz="2000" dirty="0"/>
              <a:t> to left. </a:t>
            </a:r>
            <a:r>
              <a:rPr lang="en-US" sz="2000" dirty="0" err="1"/>
              <a:t>Eg</a:t>
            </a:r>
            <a:r>
              <a:rPr lang="en-US" sz="2000" dirty="0"/>
              <a:t>: </a:t>
            </a:r>
            <a:r>
              <a:rPr lang="en-US" sz="2000" dirty="0" smtClean="0"/>
              <a:t>@&lt;&lt;&lt;&lt;&lt;&lt;&lt;&lt;&lt;&lt;&lt;&lt;&lt;&lt;&lt;&lt;&lt;&lt;;</a:t>
            </a:r>
            <a:endParaRPr lang="en-US" sz="2000" dirty="0"/>
          </a:p>
          <a:p>
            <a:pPr marL="342900" indent="-342900" algn="l"/>
            <a:r>
              <a:rPr lang="en-US" sz="2000" dirty="0"/>
              <a:t>			-&gt;</a:t>
            </a:r>
            <a:r>
              <a:rPr lang="en-US" sz="2000" dirty="0" err="1"/>
              <a:t>Allign</a:t>
            </a:r>
            <a:r>
              <a:rPr lang="en-US" sz="2000" dirty="0"/>
              <a:t> to Right. </a:t>
            </a:r>
            <a:r>
              <a:rPr lang="en-US" sz="2000" dirty="0" err="1"/>
              <a:t>Eg</a:t>
            </a:r>
            <a:r>
              <a:rPr lang="en-US" sz="2000" dirty="0"/>
              <a:t>: @&gt;&gt;&gt;&gt;&gt;;</a:t>
            </a:r>
          </a:p>
          <a:p>
            <a:pPr marL="342900" indent="-342900" algn="l"/>
            <a:r>
              <a:rPr lang="en-US" sz="2000" dirty="0"/>
              <a:t>			-&gt;</a:t>
            </a:r>
            <a:r>
              <a:rPr lang="en-US" sz="2000" dirty="0" err="1"/>
              <a:t>Allign</a:t>
            </a:r>
            <a:r>
              <a:rPr lang="en-US" sz="2000" dirty="0"/>
              <a:t> to center. </a:t>
            </a:r>
            <a:r>
              <a:rPr lang="en-US" sz="2000" dirty="0" err="1"/>
              <a:t>Eg</a:t>
            </a:r>
            <a:r>
              <a:rPr lang="en-US" sz="2000" dirty="0"/>
              <a:t>: @|||||||;</a:t>
            </a:r>
          </a:p>
          <a:p>
            <a:pPr marL="342900" indent="-342900" algn="l"/>
            <a:r>
              <a:rPr lang="en-US" sz="2000" dirty="0"/>
              <a:t> 	          Numeric field holders:	</a:t>
            </a:r>
          </a:p>
          <a:p>
            <a:pPr marL="342900" indent="-342900" algn="l"/>
            <a:r>
              <a:rPr lang="en-US" sz="2000" dirty="0"/>
              <a:t>			-&gt;@#####.##</a:t>
            </a:r>
          </a:p>
          <a:p>
            <a:pPr marL="342900" indent="-342900" algn="l"/>
            <a:endParaRPr lang="en-US" sz="1600" dirty="0"/>
          </a:p>
          <a:p>
            <a:pPr marL="342900" indent="-342900" algn="l"/>
            <a:r>
              <a:rPr lang="en-US" sz="1600" dirty="0"/>
              <a:t>	</a:t>
            </a:r>
          </a:p>
          <a:p>
            <a:pPr marL="342900" indent="-342900" algn="l"/>
            <a:endParaRPr lang="en-US" sz="1600" b="1" dirty="0"/>
          </a:p>
          <a:p>
            <a:pPr marL="342900" indent="-342900" algn="l"/>
            <a:endParaRPr lang="en-US" sz="1600" dirty="0"/>
          </a:p>
          <a:p>
            <a:pPr marL="342900" indent="-342900" algn="l"/>
            <a:endParaRPr lang="en-US" sz="1600" dirty="0"/>
          </a:p>
          <a:p>
            <a:pPr marL="342900" indent="-342900" algn="l"/>
            <a:endParaRPr lang="en-US" sz="1600" dirty="0"/>
          </a:p>
          <a:p>
            <a:pPr marL="342900" indent="-342900" algn="l"/>
            <a:endParaRPr lang="en-US" sz="1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3.1.16"/>
  <p:tag name="AS_OS" val="Unix 5.11.0.1021"/>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5597</Words>
  <Application>Microsoft Office PowerPoint</Application>
  <PresentationFormat>Custom</PresentationFormat>
  <Paragraphs>1826</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PERL  PROGRAMMING</vt:lpstr>
      <vt:lpstr>Contents </vt:lpstr>
      <vt:lpstr>Introduction</vt:lpstr>
      <vt:lpstr>Evolution of PERL</vt:lpstr>
      <vt:lpstr>Why Perl : </vt:lpstr>
      <vt:lpstr>Slide 6</vt:lpstr>
      <vt:lpstr>Applications:</vt:lpstr>
      <vt:lpstr>Slide 8</vt:lpstr>
      <vt:lpstr>Environment</vt:lpstr>
      <vt:lpstr>Slide 10</vt:lpstr>
      <vt:lpstr>Syntax overview</vt:lpstr>
      <vt:lpstr>Slide 12</vt:lpstr>
      <vt:lpstr>Commenting :</vt:lpstr>
      <vt:lpstr>Whitespaces-Quotes-Escape sequences</vt:lpstr>
      <vt:lpstr>Slide 15</vt:lpstr>
      <vt:lpstr>Slide 16</vt:lpstr>
      <vt:lpstr>Here document</vt:lpstr>
      <vt:lpstr>Slide 18</vt:lpstr>
      <vt:lpstr>Data types</vt:lpstr>
      <vt:lpstr>Slide 20</vt:lpstr>
      <vt:lpstr>Variables</vt:lpstr>
      <vt:lpstr>Slide 22</vt:lpstr>
      <vt:lpstr>Example :</vt:lpstr>
      <vt:lpstr>Slide 24</vt:lpstr>
      <vt:lpstr>Array variables :</vt:lpstr>
      <vt:lpstr>Hash variables:</vt:lpstr>
      <vt:lpstr>Variable context</vt:lpstr>
      <vt:lpstr>Scalars</vt:lpstr>
      <vt:lpstr>Slide 29</vt:lpstr>
      <vt:lpstr>Slide 30</vt:lpstr>
      <vt:lpstr>Slide 31</vt:lpstr>
      <vt:lpstr>Slide 32</vt:lpstr>
      <vt:lpstr>Arrays</vt:lpstr>
      <vt:lpstr>Slide 34</vt:lpstr>
      <vt:lpstr>Slide 35</vt:lpstr>
      <vt:lpstr>Slide 36</vt:lpstr>
      <vt:lpstr>Slide 37</vt:lpstr>
      <vt:lpstr>Slide 38</vt:lpstr>
      <vt:lpstr>Slide 39</vt:lpstr>
      <vt:lpstr>Slide 40</vt:lpstr>
      <vt:lpstr>Slide 41</vt:lpstr>
      <vt:lpstr>Slide 42</vt:lpstr>
      <vt:lpstr>Slide 43</vt:lpstr>
      <vt:lpstr>Hashes</vt:lpstr>
      <vt:lpstr>Slide 45</vt:lpstr>
      <vt:lpstr>Slide 46</vt:lpstr>
      <vt:lpstr>Slide 47</vt:lpstr>
      <vt:lpstr>Slide 48</vt:lpstr>
      <vt:lpstr>Slide 49</vt:lpstr>
      <vt:lpstr>Decision Making</vt:lpstr>
      <vt:lpstr>Slide 51</vt:lpstr>
      <vt:lpstr>Slide 52</vt:lpstr>
      <vt:lpstr>Slide 53</vt:lpstr>
      <vt:lpstr>Slide 54</vt:lpstr>
      <vt:lpstr>Slide 55</vt:lpstr>
      <vt:lpstr>Slide 56</vt:lpstr>
      <vt:lpstr>Loops </vt:lpstr>
      <vt:lpstr>Slide 58</vt:lpstr>
      <vt:lpstr>Slide 59</vt:lpstr>
      <vt:lpstr>Slide 60</vt:lpstr>
      <vt:lpstr>Slide 61</vt:lpstr>
      <vt:lpstr>Slide 62</vt:lpstr>
      <vt:lpstr>Slide 63</vt:lpstr>
      <vt:lpstr>Slide 64</vt:lpstr>
      <vt:lpstr>Slide 65</vt:lpstr>
      <vt:lpstr>Operators</vt:lpstr>
      <vt:lpstr>Slide 67</vt:lpstr>
      <vt:lpstr>Slide 68</vt:lpstr>
      <vt:lpstr>Slide 69</vt:lpstr>
      <vt:lpstr>Slide 70</vt:lpstr>
      <vt:lpstr>Slide 71</vt:lpstr>
      <vt:lpstr>Slide 72</vt:lpstr>
      <vt:lpstr>Slide 73</vt:lpstr>
      <vt:lpstr>Slide 74</vt:lpstr>
      <vt:lpstr>Slide 75</vt:lpstr>
      <vt:lpstr>Slide 76</vt:lpstr>
      <vt:lpstr>Date and time</vt:lpstr>
      <vt:lpstr>Slide 78</vt:lpstr>
      <vt:lpstr>Date and time</vt:lpstr>
      <vt:lpstr>Date and time</vt:lpstr>
      <vt:lpstr>Date and time</vt:lpstr>
      <vt:lpstr>Slide 82</vt:lpstr>
      <vt:lpstr>Subroutines</vt:lpstr>
      <vt:lpstr>Subroutines</vt:lpstr>
      <vt:lpstr>Subroutines</vt:lpstr>
      <vt:lpstr>Subroutines</vt:lpstr>
      <vt:lpstr>Subroutines</vt:lpstr>
      <vt:lpstr>Slide 88</vt:lpstr>
      <vt:lpstr>Subroutines</vt:lpstr>
      <vt:lpstr>Subroutines</vt:lpstr>
      <vt:lpstr>Subroutines</vt:lpstr>
      <vt:lpstr>Perl References</vt:lpstr>
      <vt:lpstr>Perl References</vt:lpstr>
      <vt:lpstr>Perl References</vt:lpstr>
      <vt:lpstr>Perl References</vt:lpstr>
      <vt:lpstr>Perl References</vt:lpstr>
      <vt:lpstr>Perl References</vt:lpstr>
      <vt:lpstr>Perl References</vt:lpstr>
      <vt:lpstr>Formats</vt:lpstr>
      <vt:lpstr>Formats</vt:lpstr>
      <vt:lpstr>Formats</vt:lpstr>
      <vt:lpstr>Formats</vt:lpstr>
      <vt:lpstr>Formats</vt:lpstr>
      <vt:lpstr>Formats</vt:lpstr>
      <vt:lpstr>Formats</vt:lpstr>
      <vt:lpstr>File I/O</vt:lpstr>
      <vt:lpstr>File I/O</vt:lpstr>
      <vt:lpstr>Slide 108</vt:lpstr>
      <vt:lpstr>File I/O</vt:lpstr>
      <vt:lpstr>File I/O</vt:lpstr>
      <vt:lpstr>File I/O</vt:lpstr>
      <vt:lpstr>File I/O</vt:lpstr>
      <vt:lpstr>Directories</vt:lpstr>
      <vt:lpstr>Slide 114</vt:lpstr>
      <vt:lpstr>Directories</vt:lpstr>
      <vt:lpstr>Directories</vt:lpstr>
      <vt:lpstr>Slide 117</vt:lpstr>
      <vt:lpstr>Directories</vt:lpstr>
      <vt:lpstr>Error Handling</vt:lpstr>
      <vt:lpstr>Slide 120</vt:lpstr>
      <vt:lpstr>Slide 121</vt:lpstr>
      <vt:lpstr>Special variables</vt:lpstr>
      <vt:lpstr>Slide 123</vt:lpstr>
      <vt:lpstr>Slide 124</vt:lpstr>
      <vt:lpstr>Slide 125</vt:lpstr>
      <vt:lpstr>Perl Coding Standards</vt:lpstr>
      <vt:lpstr>Perl Coding Standards</vt:lpstr>
      <vt:lpstr>Perl Coding Standards</vt:lpstr>
      <vt:lpstr>Perl Coding Standards</vt:lpstr>
      <vt:lpstr>Perl Coding Standards</vt:lpstr>
      <vt:lpstr>Regular expressions</vt:lpstr>
      <vt:lpstr>Match regular expression  - m/pattern/</vt:lpstr>
      <vt:lpstr>Substitute Regular Expression - s/PATTERN/REPLACEMENT/</vt:lpstr>
      <vt:lpstr>Transliterate Regular Expression - tr/SEARCHLIST/REPLACEMENTLIST/</vt:lpstr>
      <vt:lpstr>Quantifiers in Regular Expression</vt:lpstr>
      <vt:lpstr>Slide 136</vt:lpstr>
      <vt:lpstr>Regex Character Classes</vt:lpstr>
      <vt:lpstr>Slide 138</vt:lpstr>
      <vt:lpstr>Slide 139</vt:lpstr>
      <vt:lpstr>Sending emails</vt:lpstr>
      <vt:lpstr>Slide 141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PROGRAMMING</dc:title>
  <dc:creator>kalyan babu</dc:creator>
  <cp:lastModifiedBy>dell</cp:lastModifiedBy>
  <cp:revision>82</cp:revision>
  <cp:lastPrinted>2021-11-21T10:24:54Z</cp:lastPrinted>
  <dcterms:created xsi:type="dcterms:W3CDTF">2021-11-21T10:24:54Z</dcterms:created>
  <dcterms:modified xsi:type="dcterms:W3CDTF">2021-11-23T05:55:11Z</dcterms:modified>
</cp:coreProperties>
</file>