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3"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9AE78C-774F-497A-A0FF-7BD3290A82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AE78C-774F-497A-A0FF-7BD3290A8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AE78C-774F-497A-A0FF-7BD3290A8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AE78C-774F-497A-A0FF-7BD3290A8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AE78C-774F-497A-A0FF-7BD3290A82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AE78C-774F-497A-A0FF-7BD3290A8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9AE78C-774F-497A-A0FF-7BD3290A8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9AE78C-774F-497A-A0FF-7BD3290A8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AE78C-774F-497A-A0FF-7BD3290A8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AE78C-774F-497A-A0FF-7BD3290A8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A49521-EC73-4654-8319-53E3D7957F61}"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9AE78C-774F-497A-A0FF-7BD3290A825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6A49521-EC73-4654-8319-53E3D7957F61}" type="datetimeFigureOut">
              <a:rPr lang="en-US" smtClean="0"/>
              <a:pPr/>
              <a:t>11/16/2021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9AE78C-774F-497A-A0FF-7BD3290A825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eeksforgeeks.org/introduction-to-per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perltutorial.org/perl-variables/"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85728"/>
            <a:ext cx="8229600" cy="642942"/>
          </a:xfrm>
        </p:spPr>
        <p:txBody>
          <a:bodyPr>
            <a:normAutofit/>
          </a:bodyPr>
          <a:lstStyle/>
          <a:p>
            <a:r>
              <a:rPr lang="en-US" sz="3200" dirty="0" smtClean="0"/>
              <a:t>Date and time</a:t>
            </a:r>
            <a:endParaRPr lang="en-US" sz="3200" dirty="0"/>
          </a:p>
        </p:txBody>
      </p:sp>
      <p:sp>
        <p:nvSpPr>
          <p:cNvPr id="3" name="Subtitle 2"/>
          <p:cNvSpPr>
            <a:spLocks noGrp="1"/>
          </p:cNvSpPr>
          <p:nvPr>
            <p:ph type="subTitle" idx="1"/>
          </p:nvPr>
        </p:nvSpPr>
        <p:spPr>
          <a:xfrm>
            <a:off x="571472" y="1142984"/>
            <a:ext cx="7858180" cy="5572164"/>
          </a:xfrm>
        </p:spPr>
        <p:txBody>
          <a:bodyPr>
            <a:normAutofit fontScale="92500" lnSpcReduction="10000"/>
          </a:bodyPr>
          <a:lstStyle/>
          <a:p>
            <a:pPr marL="342900" indent="-342900" algn="l">
              <a:buAutoNum type="arabicPeriod"/>
            </a:pPr>
            <a:r>
              <a:rPr lang="en-US" sz="1600" dirty="0" smtClean="0"/>
              <a:t>Date and Time in Perl can be handled by using a predefined module of Perl called DateTime module. </a:t>
            </a:r>
          </a:p>
          <a:p>
            <a:pPr marL="342900" indent="-342900" algn="l">
              <a:buAutoNum type="arabicPeriod"/>
            </a:pPr>
            <a:endParaRPr lang="en-US" sz="1600" dirty="0" smtClean="0"/>
          </a:p>
          <a:p>
            <a:pPr marL="342900" indent="-342900" algn="l">
              <a:buAutoNum type="arabicPeriod"/>
            </a:pPr>
            <a:r>
              <a:rPr lang="en-US" sz="1600" dirty="0" smtClean="0"/>
              <a:t>DateTime is a class for the representation of various combinations of dates and times.</a:t>
            </a:r>
          </a:p>
          <a:p>
            <a:pPr marL="342900" indent="-342900" algn="l">
              <a:buAutoNum type="arabicPeriod"/>
            </a:pPr>
            <a:endParaRPr lang="en-US" sz="1600" dirty="0" smtClean="0"/>
          </a:p>
          <a:p>
            <a:pPr marL="342900" indent="-342900" algn="l"/>
            <a:r>
              <a:rPr lang="en-US" sz="1600" i="1" dirty="0" smtClean="0"/>
              <a:t>        Module: use DateTime;</a:t>
            </a:r>
          </a:p>
          <a:p>
            <a:pPr marL="342900" indent="-342900" algn="l"/>
            <a:endParaRPr lang="en-US" sz="1600" i="1" dirty="0" smtClean="0"/>
          </a:p>
          <a:p>
            <a:pPr marL="342900" indent="-342900" algn="l">
              <a:buAutoNum type="arabicPeriod" startAt="3"/>
            </a:pPr>
            <a:r>
              <a:rPr lang="en-US" sz="1600" b="1" dirty="0" smtClean="0"/>
              <a:t>localtime()</a:t>
            </a:r>
            <a:r>
              <a:rPr lang="en-US" sz="1600" dirty="0" smtClean="0"/>
              <a:t> function in </a:t>
            </a:r>
            <a:r>
              <a:rPr lang="en-US" sz="1600" u="sng" dirty="0" smtClean="0">
                <a:hlinkClick r:id="rId2"/>
              </a:rPr>
              <a:t>Perl</a:t>
            </a:r>
            <a:r>
              <a:rPr lang="en-US" sz="1600" dirty="0" smtClean="0"/>
              <a:t> returns the current date and time of the system, if called without passing any argument.</a:t>
            </a:r>
          </a:p>
          <a:p>
            <a:pPr marL="342900" indent="-342900" algn="l"/>
            <a:r>
              <a:rPr lang="en-US" sz="1600" dirty="0" smtClean="0"/>
              <a:t>        </a:t>
            </a:r>
          </a:p>
          <a:p>
            <a:pPr marL="342900" indent="-342900" algn="l"/>
            <a:r>
              <a:rPr lang="en-US" sz="1600" dirty="0" smtClean="0"/>
              <a:t>4.    Following is the 9-element list returned by the </a:t>
            </a:r>
            <a:r>
              <a:rPr lang="en-US" sz="1600" b="1" dirty="0" smtClean="0"/>
              <a:t>localtime</a:t>
            </a:r>
            <a:r>
              <a:rPr lang="en-US" sz="1600" dirty="0" smtClean="0"/>
              <a:t> function while using in list context </a:t>
            </a:r>
            <a:r>
              <a:rPr lang="en-US" sz="1600" dirty="0" smtClean="0"/>
              <a:t>.</a:t>
            </a:r>
            <a:endParaRPr lang="en-US" sz="1600" dirty="0" smtClean="0"/>
          </a:p>
          <a:p>
            <a:pPr marL="342900" indent="-342900" algn="l"/>
            <a:r>
              <a:rPr lang="en-US" sz="1600" dirty="0" smtClean="0"/>
              <a:t>		sec, # seconds of minutes from 0 to 61 </a:t>
            </a:r>
          </a:p>
          <a:p>
            <a:pPr marL="342900" indent="-342900" algn="l"/>
            <a:r>
              <a:rPr lang="en-US" sz="1600" dirty="0" smtClean="0"/>
              <a:t>		min, # minutes of hour from 0 to 59 </a:t>
            </a:r>
          </a:p>
          <a:p>
            <a:pPr marL="342900" indent="-342900" algn="l"/>
            <a:r>
              <a:rPr lang="en-US" sz="1600" dirty="0" smtClean="0"/>
              <a:t>		hour, # hours of day from 0 to 24 </a:t>
            </a:r>
          </a:p>
          <a:p>
            <a:pPr marL="342900" indent="-342900" algn="l"/>
            <a:r>
              <a:rPr lang="en-US" sz="1600" dirty="0" smtClean="0"/>
              <a:t>		mday, # day of month from 1 to 31 </a:t>
            </a:r>
          </a:p>
          <a:p>
            <a:pPr marL="342900" indent="-342900" algn="l"/>
            <a:r>
              <a:rPr lang="en-US" sz="1600" dirty="0" smtClean="0"/>
              <a:t>		mon, # month of year from 0 to 11 </a:t>
            </a:r>
          </a:p>
          <a:p>
            <a:pPr marL="342900" indent="-342900" algn="l"/>
            <a:r>
              <a:rPr lang="en-US" sz="1600" dirty="0" smtClean="0"/>
              <a:t>		year, # year since 1900 </a:t>
            </a:r>
          </a:p>
          <a:p>
            <a:pPr marL="342900" indent="-342900" algn="l"/>
            <a:r>
              <a:rPr lang="en-US" sz="1600" dirty="0" smtClean="0"/>
              <a:t>		wday, # days since sunday </a:t>
            </a:r>
          </a:p>
          <a:p>
            <a:pPr marL="342900" indent="-342900" algn="l"/>
            <a:r>
              <a:rPr lang="en-US" sz="1600" dirty="0" smtClean="0"/>
              <a:t>		yday, # days since January 1st </a:t>
            </a:r>
          </a:p>
          <a:p>
            <a:pPr marL="342900" indent="-342900" algn="l"/>
            <a:r>
              <a:rPr lang="en-US" sz="1600" dirty="0" smtClean="0"/>
              <a:t>		isdst # hours of daylight savings time</a:t>
            </a:r>
          </a:p>
          <a:p>
            <a:pPr algn="l" fontAlgn="base"/>
            <a:endParaRPr lang="en-US" sz="1600" dirty="0" smtClean="0"/>
          </a:p>
          <a:p>
            <a:pPr marL="342900" indent="-342900" algn="l"/>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Subroutines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b="1" dirty="0" smtClean="0"/>
              <a:t>Local and Global Variables in Subroutines:</a:t>
            </a:r>
          </a:p>
          <a:p>
            <a:pPr marL="342900" indent="-342900" algn="l">
              <a:buAutoNum type="arabicPeriod"/>
            </a:pPr>
            <a:r>
              <a:rPr lang="en-US" sz="1600" b="1" dirty="0" smtClean="0"/>
              <a:t> </a:t>
            </a:r>
            <a:r>
              <a:rPr lang="en-US" sz="1600" dirty="0" smtClean="0"/>
              <a:t>All the variables inside a Perl program are Global </a:t>
            </a:r>
            <a:r>
              <a:rPr lang="en-US" sz="1600" dirty="0" err="1" smtClean="0"/>
              <a:t>vairbales</a:t>
            </a:r>
            <a:r>
              <a:rPr lang="en-US" sz="1600" dirty="0" smtClean="0"/>
              <a:t> by default. But with the help of </a:t>
            </a:r>
            <a:r>
              <a:rPr lang="en-US" sz="1600" b="1" dirty="0" smtClean="0"/>
              <a:t>my</a:t>
            </a:r>
            <a:r>
              <a:rPr lang="en-US" sz="1600" dirty="0" smtClean="0"/>
              <a:t> keyword, you can create the </a:t>
            </a:r>
            <a:r>
              <a:rPr lang="en-US" sz="1600" i="1" dirty="0" smtClean="0"/>
              <a:t>local or private</a:t>
            </a:r>
            <a:r>
              <a:rPr lang="en-US" sz="1600" dirty="0" smtClean="0"/>
              <a:t> variables inside a block. </a:t>
            </a:r>
          </a:p>
          <a:p>
            <a:pPr marL="342900" indent="-342900" algn="l">
              <a:buAutoNum type="arabicPeriod"/>
            </a:pPr>
            <a:r>
              <a:rPr lang="en-US" sz="1600" dirty="0" smtClean="0"/>
              <a:t>A private variable has a limited scope like between the block(if, while, for, </a:t>
            </a:r>
            <a:r>
              <a:rPr lang="en-US" sz="1600" dirty="0" err="1" smtClean="0"/>
              <a:t>foreach</a:t>
            </a:r>
            <a:r>
              <a:rPr lang="en-US" sz="1600" dirty="0" smtClean="0"/>
              <a:t> etc.) and methods etc. </a:t>
            </a:r>
            <a:r>
              <a:rPr lang="en-US" sz="1600" i="1" dirty="0" smtClean="0"/>
              <a:t>Outside block or method</a:t>
            </a:r>
            <a:r>
              <a:rPr lang="en-US" sz="1600" dirty="0" smtClean="0"/>
              <a:t>, private variables can’t be used.</a:t>
            </a:r>
          </a:p>
          <a:p>
            <a:pPr marL="342900" indent="-342900" algn="l"/>
            <a:endParaRPr lang="en-US" sz="1600" b="1" dirty="0" smtClean="0"/>
          </a:p>
          <a:p>
            <a:pPr marL="342900" indent="-342900" algn="l"/>
            <a:r>
              <a:rPr lang="en-US" sz="1600" b="1" dirty="0" smtClean="0"/>
              <a:t>Code:</a:t>
            </a:r>
          </a:p>
          <a:p>
            <a:pPr marL="342900" indent="-342900" algn="l"/>
            <a:r>
              <a:rPr lang="en-US" sz="1600" b="1" dirty="0" smtClean="0"/>
              <a:t>		</a:t>
            </a:r>
            <a:r>
              <a:rPr lang="en-US" sz="1600" dirty="0" smtClean="0"/>
              <a:t>$</a:t>
            </a:r>
            <a:r>
              <a:rPr lang="en-US" sz="1600" dirty="0" err="1" smtClean="0"/>
              <a:t>str</a:t>
            </a:r>
            <a:r>
              <a:rPr lang="en-US" sz="1600" dirty="0" smtClean="0"/>
              <a:t> = "Hello Perl!!!";</a:t>
            </a:r>
          </a:p>
          <a:p>
            <a:pPr marL="342900" indent="-342900" algn="l"/>
            <a:r>
              <a:rPr lang="en-US" sz="1600" dirty="0" smtClean="0"/>
              <a:t>		sub Sample {</a:t>
            </a:r>
          </a:p>
          <a:p>
            <a:pPr marL="342900" indent="-342900" algn="l"/>
            <a:r>
              <a:rPr lang="en-US" sz="1600" dirty="0" smtClean="0"/>
              <a:t>  			 my $</a:t>
            </a:r>
            <a:r>
              <a:rPr lang="en-US" sz="1600" dirty="0" err="1" smtClean="0"/>
              <a:t>str</a:t>
            </a:r>
            <a:r>
              <a:rPr lang="en-US" sz="1600" dirty="0" smtClean="0"/>
              <a:t>;</a:t>
            </a:r>
          </a:p>
          <a:p>
            <a:pPr marL="342900" indent="-342900" algn="l"/>
            <a:r>
              <a:rPr lang="en-US" sz="1600" dirty="0" smtClean="0"/>
              <a:t>			$</a:t>
            </a:r>
            <a:r>
              <a:rPr lang="en-US" sz="1600" dirty="0" err="1" smtClean="0"/>
              <a:t>str</a:t>
            </a:r>
            <a:r>
              <a:rPr lang="en-US" sz="1600" dirty="0" smtClean="0"/>
              <a:t> = "Hi Perl";</a:t>
            </a:r>
          </a:p>
          <a:p>
            <a:pPr marL="342900" indent="-342900" algn="l"/>
            <a:r>
              <a:rPr lang="en-US" sz="1600" dirty="0" smtClean="0"/>
              <a:t>   			print "Inside the Subroutine: $</a:t>
            </a:r>
            <a:r>
              <a:rPr lang="en-US" sz="1600" dirty="0" err="1" smtClean="0"/>
              <a:t>str</a:t>
            </a:r>
            <a:r>
              <a:rPr lang="en-US" sz="1600" dirty="0" smtClean="0"/>
              <a:t>\n";</a:t>
            </a:r>
          </a:p>
          <a:p>
            <a:pPr marL="342900" indent="-342900" algn="l"/>
            <a:r>
              <a:rPr lang="en-US" sz="1600" dirty="0" smtClean="0"/>
              <a:t>		}</a:t>
            </a:r>
          </a:p>
          <a:p>
            <a:pPr marL="342900" indent="-342900" algn="l"/>
            <a:r>
              <a:rPr lang="en-US" sz="1600" dirty="0" smtClean="0"/>
              <a:t>		Sample();</a:t>
            </a:r>
          </a:p>
          <a:p>
            <a:pPr marL="342900" indent="-342900" algn="l"/>
            <a:r>
              <a:rPr lang="en-US" sz="1600" dirty="0" smtClean="0"/>
              <a:t>		print "Outside the Subroutine: $</a:t>
            </a:r>
            <a:r>
              <a:rPr lang="en-US" sz="1600" dirty="0" err="1" smtClean="0"/>
              <a:t>str</a:t>
            </a:r>
            <a:r>
              <a:rPr lang="en-US" sz="1600" dirty="0" smtClean="0"/>
              <a:t>\n";</a:t>
            </a:r>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Subroutines</a:t>
            </a:r>
            <a:endParaRPr lang="en-US" sz="3200" dirty="0"/>
          </a:p>
        </p:txBody>
      </p:sp>
      <p:sp>
        <p:nvSpPr>
          <p:cNvPr id="3" name="Subtitle 2"/>
          <p:cNvSpPr>
            <a:spLocks noGrp="1"/>
          </p:cNvSpPr>
          <p:nvPr>
            <p:ph type="subTitle" idx="1"/>
          </p:nvPr>
        </p:nvSpPr>
        <p:spPr>
          <a:xfrm>
            <a:off x="428596" y="1000108"/>
            <a:ext cx="8001056" cy="5357850"/>
          </a:xfrm>
        </p:spPr>
        <p:txBody>
          <a:bodyPr>
            <a:normAutofit fontScale="92500" lnSpcReduction="10000"/>
          </a:bodyPr>
          <a:lstStyle/>
          <a:p>
            <a:pPr marL="342900" indent="-342900" algn="l"/>
            <a:r>
              <a:rPr lang="en-US" sz="1600" b="1" dirty="0" smtClean="0"/>
              <a:t>Different number of parameters in subroutine call:</a:t>
            </a:r>
          </a:p>
          <a:p>
            <a:pPr marL="342900" indent="-342900" algn="l">
              <a:buAutoNum type="arabicPeriod"/>
            </a:pPr>
            <a:r>
              <a:rPr lang="en-US" sz="1600" dirty="0" smtClean="0"/>
              <a:t>Perl does not provide us any built-in facilities to declare the parameters of a subroutine, which makes it very easy to pass any number of parameters to a function. </a:t>
            </a:r>
          </a:p>
          <a:p>
            <a:pPr marL="342900" indent="-342900" algn="l"/>
            <a:r>
              <a:rPr lang="en-US" sz="1600" dirty="0" smtClean="0"/>
              <a:t>Code:</a:t>
            </a:r>
          </a:p>
          <a:p>
            <a:pPr marL="342900" indent="-342900" algn="l"/>
            <a:r>
              <a:rPr lang="en-US" sz="1600" dirty="0" smtClean="0"/>
              <a:t>		sub Multiplication {</a:t>
            </a:r>
          </a:p>
          <a:p>
            <a:pPr marL="342900" indent="-342900" algn="l"/>
            <a:r>
              <a:rPr lang="en-US" sz="1600" dirty="0" smtClean="0"/>
              <a:t>    			my $</a:t>
            </a:r>
            <a:r>
              <a:rPr lang="en-US" sz="1600" dirty="0" err="1" smtClean="0"/>
              <a:t>mul</a:t>
            </a:r>
            <a:r>
              <a:rPr lang="en-US" sz="1600" dirty="0" smtClean="0"/>
              <a:t> = 1;</a:t>
            </a:r>
          </a:p>
          <a:p>
            <a:pPr marL="342900" indent="-342900" algn="l"/>
            <a:r>
              <a:rPr lang="en-US" sz="1600" dirty="0" smtClean="0"/>
              <a:t>    			</a:t>
            </a:r>
            <a:r>
              <a:rPr lang="en-US" sz="1600" dirty="0" err="1" smtClean="0"/>
              <a:t>foreach</a:t>
            </a:r>
            <a:r>
              <a:rPr lang="en-US" sz="1600" dirty="0" smtClean="0"/>
              <a:t> my $</a:t>
            </a:r>
            <a:r>
              <a:rPr lang="en-US" sz="1600" dirty="0" err="1" smtClean="0"/>
              <a:t>val</a:t>
            </a:r>
            <a:r>
              <a:rPr lang="en-US" sz="1600" dirty="0" smtClean="0"/>
              <a:t> (@_)</a:t>
            </a:r>
          </a:p>
          <a:p>
            <a:pPr marL="342900" indent="-342900" algn="l"/>
            <a:r>
              <a:rPr lang="en-US" sz="1600" dirty="0" smtClean="0"/>
              <a:t>   			{</a:t>
            </a:r>
          </a:p>
          <a:p>
            <a:pPr marL="342900" indent="-342900" algn="l"/>
            <a:r>
              <a:rPr lang="en-US" sz="1600" dirty="0" smtClean="0"/>
              <a:t>       	 		$</a:t>
            </a:r>
            <a:r>
              <a:rPr lang="en-US" sz="1600" dirty="0" err="1" smtClean="0"/>
              <a:t>mul</a:t>
            </a:r>
            <a:r>
              <a:rPr lang="en-US" sz="1600" dirty="0" smtClean="0"/>
              <a:t> *= $</a:t>
            </a:r>
            <a:r>
              <a:rPr lang="en-US" sz="1600" dirty="0" err="1" smtClean="0"/>
              <a:t>val</a:t>
            </a:r>
            <a:r>
              <a:rPr lang="en-US" sz="1600" dirty="0" smtClean="0"/>
              <a:t>;</a:t>
            </a:r>
          </a:p>
          <a:p>
            <a:pPr marL="342900" indent="-342900" algn="l"/>
            <a:r>
              <a:rPr lang="en-US" sz="1600" dirty="0" smtClean="0"/>
              <a:t>   			}</a:t>
            </a:r>
          </a:p>
          <a:p>
            <a:pPr marL="342900" indent="-342900" algn="l"/>
            <a:r>
              <a:rPr lang="en-US" sz="1600" dirty="0" smtClean="0"/>
              <a:t>    			return $</a:t>
            </a:r>
            <a:r>
              <a:rPr lang="en-US" sz="1600" dirty="0" err="1" smtClean="0"/>
              <a:t>mul</a:t>
            </a:r>
            <a:r>
              <a:rPr lang="en-US" sz="1600" dirty="0" smtClean="0"/>
              <a:t>;</a:t>
            </a:r>
          </a:p>
          <a:p>
            <a:pPr marL="342900" indent="-342900" algn="l"/>
            <a:r>
              <a:rPr lang="en-US" sz="1600" dirty="0" smtClean="0"/>
              <a:t>		}</a:t>
            </a:r>
          </a:p>
          <a:p>
            <a:pPr marL="342900" indent="-342900" algn="l"/>
            <a:r>
              <a:rPr lang="en-US" sz="1600" dirty="0" smtClean="0"/>
              <a:t>		print Multiplication(8, 2, 3, 4);</a:t>
            </a:r>
          </a:p>
          <a:p>
            <a:pPr marL="342900" indent="-342900" algn="l"/>
            <a:r>
              <a:rPr lang="en-US" sz="1600" dirty="0" smtClean="0"/>
              <a:t>		print "\n";</a:t>
            </a:r>
          </a:p>
          <a:p>
            <a:pPr marL="342900" indent="-342900" algn="l"/>
            <a:r>
              <a:rPr lang="en-US" sz="1600" dirty="0" smtClean="0"/>
              <a:t>		print Multiplication(3, 5, 4);</a:t>
            </a:r>
          </a:p>
          <a:p>
            <a:pPr marL="342900" indent="-342900" algn="l"/>
            <a:endParaRPr lang="en-US" sz="1600" dirty="0" smtClean="0"/>
          </a:p>
          <a:p>
            <a:pPr marL="342900" indent="-342900" algn="l"/>
            <a:r>
              <a:rPr lang="en-US" sz="1600" dirty="0" smtClean="0"/>
              <a:t>Note:</a:t>
            </a:r>
          </a:p>
          <a:p>
            <a:pPr marL="342900" indent="-342900" algn="l"/>
            <a:r>
              <a:rPr lang="en-US" sz="1600" dirty="0" smtClean="0"/>
              <a:t>		Generally, passing more than one array or hash as parameters to subroutines causes them to lose their separate identities. Similarly, returning more than one array or hash from subroutine also causes to lose their separate identities. We can solve these problems by using references.</a:t>
            </a:r>
          </a:p>
          <a:p>
            <a:pPr marL="342900" indent="-342900" algn="l"/>
            <a:endParaRPr lang="en-US" sz="1600" dirty="0" smtClean="0"/>
          </a:p>
          <a:p>
            <a:pPr marL="342900" indent="-342900" algn="l"/>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Subroutines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dirty="0" smtClean="0"/>
              <a:t>Advantages:</a:t>
            </a:r>
          </a:p>
          <a:p>
            <a:pPr marL="342900" indent="-342900" algn="l">
              <a:buAutoNum type="arabicPeriod"/>
            </a:pPr>
            <a:r>
              <a:rPr lang="en-US" sz="1600" dirty="0" smtClean="0"/>
              <a:t>It helps us to reuse the code and makes the process of finding error and debug easy.</a:t>
            </a:r>
          </a:p>
          <a:p>
            <a:pPr marL="342900" indent="-342900" algn="l">
              <a:buAutoNum type="arabicPeriod" startAt="2"/>
            </a:pPr>
            <a:r>
              <a:rPr lang="en-US" sz="1600" dirty="0" smtClean="0"/>
              <a:t>It helps in organizing the code in structural </a:t>
            </a:r>
            <a:r>
              <a:rPr lang="en-US" sz="1600" dirty="0" err="1" smtClean="0"/>
              <a:t>format.Chunks</a:t>
            </a:r>
            <a:r>
              <a:rPr lang="en-US" sz="1600" dirty="0" smtClean="0"/>
              <a:t> of code is organized in sectional format.</a:t>
            </a:r>
          </a:p>
          <a:p>
            <a:pPr marL="342900" indent="-342900" algn="l">
              <a:buFont typeface="Wingdings 2"/>
              <a:buAutoNum type="arabicPeriod" startAt="2"/>
            </a:pPr>
            <a:r>
              <a:rPr lang="en-US" sz="1600" dirty="0" smtClean="0"/>
              <a:t>It increases the code readability.</a:t>
            </a:r>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References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b="1" dirty="0" smtClean="0"/>
              <a:t>References:</a:t>
            </a:r>
          </a:p>
          <a:p>
            <a:pPr marL="342900" indent="-342900" algn="l">
              <a:buAutoNum type="arabicPeriod"/>
            </a:pPr>
            <a:r>
              <a:rPr lang="en-US" sz="1600" dirty="0" smtClean="0"/>
              <a:t>A Perl reference is a scalar data type that holds the location of another value which could be scalar, arrays, or hashes. Because of its scalar nature, a reference can be used anywhere, a scalar can be used.</a:t>
            </a:r>
          </a:p>
          <a:p>
            <a:pPr marL="342900" indent="-342900" algn="l">
              <a:buAutoNum type="arabicPeriod"/>
            </a:pPr>
            <a:r>
              <a:rPr lang="en-US" sz="1600" dirty="0" smtClean="0"/>
              <a:t>You can construct lists containing references to other lists, which can contain references to hashes, and so on. This is how the nested data structures are built in Perl.</a:t>
            </a:r>
          </a:p>
          <a:p>
            <a:pPr marL="342900" indent="-342900" algn="l">
              <a:buAutoNum type="arabicPeriod"/>
            </a:pPr>
            <a:endParaRPr lang="en-US" sz="1600" b="1" dirty="0" smtClean="0"/>
          </a:p>
          <a:p>
            <a:pPr marL="342900" indent="-342900" algn="l"/>
            <a:r>
              <a:rPr lang="en-US" sz="1600" dirty="0" smtClean="0"/>
              <a:t>Creating References:</a:t>
            </a:r>
          </a:p>
          <a:p>
            <a:pPr marL="342900" indent="-342900" algn="l">
              <a:buAutoNum type="arabicPeriod"/>
            </a:pPr>
            <a:r>
              <a:rPr lang="en-US" sz="1600" dirty="0" smtClean="0"/>
              <a:t>It is easy to create a reference for any variable, subroutine or value by prefixing it with a backslash as follows.</a:t>
            </a:r>
          </a:p>
          <a:p>
            <a:pPr marL="342900" indent="-342900" algn="l"/>
            <a:r>
              <a:rPr lang="en-US" sz="1600" dirty="0" smtClean="0"/>
              <a:t>Eg:</a:t>
            </a:r>
          </a:p>
          <a:p>
            <a:pPr marL="342900" indent="-342900" algn="l"/>
            <a:r>
              <a:rPr lang="en-US" sz="1600" dirty="0" smtClean="0"/>
              <a:t>	$scalarref = \$foo; </a:t>
            </a:r>
          </a:p>
          <a:p>
            <a:pPr marL="342900" indent="-342900" algn="l"/>
            <a:r>
              <a:rPr lang="en-US" sz="1600" dirty="0" smtClean="0"/>
              <a:t>	$</a:t>
            </a:r>
            <a:r>
              <a:rPr lang="en-US" sz="1600" dirty="0" err="1" smtClean="0"/>
              <a:t>arrayref</a:t>
            </a:r>
            <a:r>
              <a:rPr lang="en-US" sz="1600" dirty="0" smtClean="0"/>
              <a:t> = \@ARGV; 	</a:t>
            </a:r>
          </a:p>
          <a:p>
            <a:pPr marL="342900" indent="-342900" algn="l"/>
            <a:r>
              <a:rPr lang="en-US" sz="1600" dirty="0" smtClean="0"/>
              <a:t>	$hashref = \%ENV; </a:t>
            </a:r>
          </a:p>
          <a:p>
            <a:pPr marL="342900" indent="-342900" algn="l"/>
            <a:r>
              <a:rPr lang="en-US" sz="1600" dirty="0" smtClean="0"/>
              <a:t>	$</a:t>
            </a:r>
            <a:r>
              <a:rPr lang="en-US" sz="1600" dirty="0" err="1" smtClean="0"/>
              <a:t>coderef</a:t>
            </a:r>
            <a:r>
              <a:rPr lang="en-US" sz="1600" dirty="0" smtClean="0"/>
              <a:t> = \&amp;handler; </a:t>
            </a:r>
          </a:p>
          <a:p>
            <a:pPr marL="342900" indent="-342900" algn="l"/>
            <a:r>
              <a:rPr lang="en-US" sz="1600" dirty="0" smtClean="0"/>
              <a:t>	$</a:t>
            </a:r>
            <a:r>
              <a:rPr lang="en-US" sz="1600" dirty="0" err="1" smtClean="0"/>
              <a:t>globref</a:t>
            </a:r>
            <a:r>
              <a:rPr lang="en-US" sz="1600" dirty="0" smtClean="0"/>
              <a:t> = \*foo;</a:t>
            </a:r>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References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buAutoNum type="arabicPeriod"/>
            </a:pPr>
            <a:r>
              <a:rPr lang="en-US" sz="1600" dirty="0" smtClean="0"/>
              <a:t>You cannot create a reference on an I/O handle (filehandle or </a:t>
            </a:r>
            <a:r>
              <a:rPr lang="en-US" sz="1600" dirty="0" err="1" smtClean="0"/>
              <a:t>dirhandle</a:t>
            </a:r>
            <a:r>
              <a:rPr lang="en-US" sz="1600" dirty="0" smtClean="0"/>
              <a:t>) using the backslash operator but a reference to an anonymous array can be created using the square brackets as follows</a:t>
            </a:r>
          </a:p>
          <a:p>
            <a:pPr marL="342900" indent="-342900" algn="l"/>
            <a:r>
              <a:rPr lang="en-US" sz="1600" dirty="0" smtClean="0"/>
              <a:t>	Eg 1:</a:t>
            </a:r>
          </a:p>
          <a:p>
            <a:pPr marL="342900" indent="-342900" algn="l"/>
            <a:r>
              <a:rPr lang="en-US" sz="1600" dirty="0" smtClean="0"/>
              <a:t>		$</a:t>
            </a:r>
            <a:r>
              <a:rPr lang="en-US" sz="1600" dirty="0" err="1" smtClean="0"/>
              <a:t>arrayref</a:t>
            </a:r>
            <a:r>
              <a:rPr lang="en-US" sz="1600" dirty="0" smtClean="0"/>
              <a:t> = [1, 2, ['a', 'b', 'c']];</a:t>
            </a:r>
            <a:br>
              <a:rPr lang="en-US" sz="1600" dirty="0" smtClean="0"/>
            </a:br>
            <a:endParaRPr lang="en-US" sz="1600" dirty="0" smtClean="0"/>
          </a:p>
          <a:p>
            <a:pPr marL="342900" indent="-342900" algn="l"/>
            <a:endParaRPr lang="en-US" sz="1600" dirty="0" smtClean="0"/>
          </a:p>
          <a:p>
            <a:pPr marL="342900" indent="-342900" algn="l"/>
            <a:r>
              <a:rPr lang="en-US" sz="1600" dirty="0" smtClean="0"/>
              <a:t>	Eg 2:</a:t>
            </a:r>
          </a:p>
          <a:p>
            <a:pPr marL="342900" indent="-342900" algn="l"/>
            <a:r>
              <a:rPr lang="en-US" sz="1600" dirty="0" smtClean="0"/>
              <a:t>		$hashref = { 'Adam' =&gt; 'Eve', 'Clyde' =&gt; 'Bonnie', };</a:t>
            </a:r>
          </a:p>
          <a:p>
            <a:pPr marL="342900" indent="-342900" algn="l"/>
            <a:r>
              <a:rPr lang="en-US" sz="1600" dirty="0" smtClean="0"/>
              <a:t>	</a:t>
            </a:r>
          </a:p>
          <a:p>
            <a:pPr marL="342900" indent="-342900" algn="l"/>
            <a:endParaRPr lang="en-US" sz="1600" dirty="0" smtClean="0"/>
          </a:p>
          <a:p>
            <a:pPr marL="342900" indent="-342900" algn="l"/>
            <a:r>
              <a:rPr lang="en-US" sz="1600" dirty="0" smtClean="0"/>
              <a:t>	Eg 3:</a:t>
            </a:r>
          </a:p>
          <a:p>
            <a:pPr marL="342900" indent="-342900" algn="l"/>
            <a:r>
              <a:rPr lang="en-US" sz="1600" dirty="0" smtClean="0"/>
              <a:t>		$</a:t>
            </a:r>
            <a:r>
              <a:rPr lang="en-US" sz="1600" dirty="0" err="1" smtClean="0"/>
              <a:t>coderef</a:t>
            </a:r>
            <a:r>
              <a:rPr lang="en-US" sz="1600" dirty="0" smtClean="0"/>
              <a:t> = sub { print "</a:t>
            </a:r>
            <a:r>
              <a:rPr lang="en-US" sz="1600" dirty="0" err="1" smtClean="0"/>
              <a:t>Boink</a:t>
            </a:r>
            <a:r>
              <a:rPr lang="en-US" sz="1600" dirty="0" smtClean="0"/>
              <a:t>!\n" };</a:t>
            </a:r>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References</a:t>
            </a:r>
            <a:endParaRPr lang="en-US" sz="3200" dirty="0"/>
          </a:p>
        </p:txBody>
      </p:sp>
      <p:sp>
        <p:nvSpPr>
          <p:cNvPr id="3" name="Subtitle 2"/>
          <p:cNvSpPr>
            <a:spLocks noGrp="1"/>
          </p:cNvSpPr>
          <p:nvPr>
            <p:ph type="subTitle" idx="1"/>
          </p:nvPr>
        </p:nvSpPr>
        <p:spPr>
          <a:xfrm>
            <a:off x="428596" y="1000108"/>
            <a:ext cx="8001056" cy="5357850"/>
          </a:xfrm>
        </p:spPr>
        <p:txBody>
          <a:bodyPr>
            <a:normAutofit fontScale="92500" lnSpcReduction="10000"/>
          </a:bodyPr>
          <a:lstStyle/>
          <a:p>
            <a:pPr marL="342900" indent="-342900" algn="l"/>
            <a:r>
              <a:rPr lang="en-US" sz="1600" dirty="0" smtClean="0"/>
              <a:t>Dereferencing:</a:t>
            </a:r>
          </a:p>
          <a:p>
            <a:pPr marL="342900" indent="-342900" algn="l">
              <a:buAutoNum type="arabicPeriod"/>
            </a:pPr>
            <a:r>
              <a:rPr lang="en-US" sz="1600" dirty="0" smtClean="0"/>
              <a:t>Dereferencing returns the value from a reference point to the location. To dereference a reference simply use $, @ or % as prefix of the reference variable depending on whether the reference is pointing to a scalar, array, or hash. </a:t>
            </a:r>
          </a:p>
          <a:p>
            <a:pPr marL="342900" indent="-342900" algn="l"/>
            <a:r>
              <a:rPr lang="en-US" sz="1600" dirty="0" smtClean="0"/>
              <a:t>Code:</a:t>
            </a:r>
          </a:p>
          <a:p>
            <a:pPr marL="342900" indent="-342900" algn="l"/>
            <a:r>
              <a:rPr lang="en-US" sz="1600" dirty="0" smtClean="0"/>
              <a:t>		$</a:t>
            </a:r>
            <a:r>
              <a:rPr lang="en-US" sz="1600" dirty="0" err="1" smtClean="0"/>
              <a:t>var</a:t>
            </a:r>
            <a:r>
              <a:rPr lang="en-US" sz="1600" dirty="0" smtClean="0"/>
              <a:t> = 10;</a:t>
            </a:r>
          </a:p>
          <a:p>
            <a:pPr marL="342900" indent="-342900" algn="l"/>
            <a:r>
              <a:rPr lang="en-US" sz="1600" dirty="0" smtClean="0"/>
              <a:t>			# Now $r has reference to $</a:t>
            </a:r>
            <a:r>
              <a:rPr lang="en-US" sz="1600" dirty="0" err="1" smtClean="0"/>
              <a:t>var</a:t>
            </a:r>
            <a:r>
              <a:rPr lang="en-US" sz="1600" dirty="0" smtClean="0"/>
              <a:t> scalar.</a:t>
            </a:r>
          </a:p>
          <a:p>
            <a:pPr marL="342900" indent="-342900" algn="l"/>
            <a:r>
              <a:rPr lang="en-US" sz="1600" dirty="0" smtClean="0"/>
              <a:t>		$r = \$</a:t>
            </a:r>
            <a:r>
              <a:rPr lang="en-US" sz="1600" dirty="0" err="1" smtClean="0"/>
              <a:t>var</a:t>
            </a:r>
            <a:r>
              <a:rPr lang="en-US" sz="1600" dirty="0" smtClean="0"/>
              <a:t>;</a:t>
            </a:r>
          </a:p>
          <a:p>
            <a:pPr marL="342900" indent="-342900" algn="l"/>
            <a:r>
              <a:rPr lang="en-US" sz="1600" dirty="0" smtClean="0"/>
              <a:t>			# Print value available at the location stored in $r.</a:t>
            </a:r>
          </a:p>
          <a:p>
            <a:pPr marL="342900" indent="-342900" algn="l"/>
            <a:r>
              <a:rPr lang="en-US" sz="1600" dirty="0" smtClean="0"/>
              <a:t>		print "Value of $</a:t>
            </a:r>
            <a:r>
              <a:rPr lang="en-US" sz="1600" dirty="0" err="1" smtClean="0"/>
              <a:t>var</a:t>
            </a:r>
            <a:r>
              <a:rPr lang="en-US" sz="1600" dirty="0" smtClean="0"/>
              <a:t> is : ", $$r, "\n";</a:t>
            </a:r>
          </a:p>
          <a:p>
            <a:pPr marL="342900" indent="-342900" algn="l"/>
            <a:r>
              <a:rPr lang="en-US" sz="1600" dirty="0" smtClean="0"/>
              <a:t>		@</a:t>
            </a:r>
            <a:r>
              <a:rPr lang="en-US" sz="1600" dirty="0" err="1" smtClean="0"/>
              <a:t>var</a:t>
            </a:r>
            <a:r>
              <a:rPr lang="en-US" sz="1600" dirty="0" smtClean="0"/>
              <a:t> = (1, 2, 3);</a:t>
            </a:r>
          </a:p>
          <a:p>
            <a:pPr marL="342900" indent="-342900" algn="l"/>
            <a:r>
              <a:rPr lang="en-US" sz="1600" dirty="0" smtClean="0"/>
              <a:t>			# Now $r has reference to @</a:t>
            </a:r>
            <a:r>
              <a:rPr lang="en-US" sz="1600" dirty="0" err="1" smtClean="0"/>
              <a:t>var</a:t>
            </a:r>
            <a:r>
              <a:rPr lang="en-US" sz="1600" dirty="0" smtClean="0"/>
              <a:t> array.</a:t>
            </a:r>
          </a:p>
          <a:p>
            <a:pPr marL="342900" indent="-342900" algn="l"/>
            <a:r>
              <a:rPr lang="en-US" sz="1600" dirty="0" smtClean="0"/>
              <a:t>		$r = \@</a:t>
            </a:r>
            <a:r>
              <a:rPr lang="en-US" sz="1600" dirty="0" err="1" smtClean="0"/>
              <a:t>var</a:t>
            </a:r>
            <a:r>
              <a:rPr lang="en-US" sz="1600" dirty="0" smtClean="0"/>
              <a:t>;</a:t>
            </a:r>
          </a:p>
          <a:p>
            <a:pPr marL="342900" indent="-342900" algn="l"/>
            <a:r>
              <a:rPr lang="en-US" sz="1600" dirty="0" smtClean="0"/>
              <a:t>			# Print values available at the location stored in $r.</a:t>
            </a:r>
          </a:p>
          <a:p>
            <a:pPr marL="342900" indent="-342900" algn="l"/>
            <a:r>
              <a:rPr lang="en-US" sz="1600" dirty="0" smtClean="0"/>
              <a:t>		print "Value of @</a:t>
            </a:r>
            <a:r>
              <a:rPr lang="en-US" sz="1600" dirty="0" err="1" smtClean="0"/>
              <a:t>var</a:t>
            </a:r>
            <a:r>
              <a:rPr lang="en-US" sz="1600" dirty="0" smtClean="0"/>
              <a:t> is : ",  @$r, "\n";</a:t>
            </a:r>
          </a:p>
          <a:p>
            <a:pPr marL="342900" indent="-342900" algn="l"/>
            <a:r>
              <a:rPr lang="en-US" sz="1600" dirty="0" smtClean="0"/>
              <a:t>		%</a:t>
            </a:r>
            <a:r>
              <a:rPr lang="en-US" sz="1600" dirty="0" err="1" smtClean="0"/>
              <a:t>var</a:t>
            </a:r>
            <a:r>
              <a:rPr lang="en-US" sz="1600" dirty="0" smtClean="0"/>
              <a:t> = ('key1' =&gt; 10, 'key2' =&gt; 20);</a:t>
            </a:r>
          </a:p>
          <a:p>
            <a:pPr marL="342900" indent="-342900" algn="l"/>
            <a:r>
              <a:rPr lang="en-US" sz="1600" dirty="0" smtClean="0"/>
              <a:t>			# Now $r has reference to %</a:t>
            </a:r>
            <a:r>
              <a:rPr lang="en-US" sz="1600" dirty="0" err="1" smtClean="0"/>
              <a:t>var</a:t>
            </a:r>
            <a:r>
              <a:rPr lang="en-US" sz="1600" dirty="0" smtClean="0"/>
              <a:t> hash.</a:t>
            </a:r>
          </a:p>
          <a:p>
            <a:pPr marL="342900" indent="-342900" algn="l"/>
            <a:r>
              <a:rPr lang="en-US" sz="1600" dirty="0" smtClean="0"/>
              <a:t>		$r = \%</a:t>
            </a:r>
            <a:r>
              <a:rPr lang="en-US" sz="1600" dirty="0" err="1" smtClean="0"/>
              <a:t>var</a:t>
            </a:r>
            <a:r>
              <a:rPr lang="en-US" sz="1600" dirty="0" smtClean="0"/>
              <a:t>;</a:t>
            </a:r>
          </a:p>
          <a:p>
            <a:pPr marL="342900" indent="-342900" algn="l"/>
            <a:r>
              <a:rPr lang="en-US" sz="1600" dirty="0" smtClean="0"/>
              <a:t>			# Print values available at the location stored in $r.</a:t>
            </a:r>
          </a:p>
          <a:p>
            <a:pPr marL="342900" indent="-342900" algn="l"/>
            <a:r>
              <a:rPr lang="en-US" sz="1600" dirty="0" smtClean="0"/>
              <a:t>		print "Value of %</a:t>
            </a:r>
            <a:r>
              <a:rPr lang="en-US" sz="1600" dirty="0" err="1" smtClean="0"/>
              <a:t>var</a:t>
            </a:r>
            <a:r>
              <a:rPr lang="en-US" sz="1600" dirty="0" smtClean="0"/>
              <a:t> is : ", %$r, "\n";</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References</a:t>
            </a:r>
            <a:endParaRPr lang="en-US" sz="3200" dirty="0"/>
          </a:p>
        </p:txBody>
      </p:sp>
      <p:sp>
        <p:nvSpPr>
          <p:cNvPr id="3" name="Subtitle 2"/>
          <p:cNvSpPr>
            <a:spLocks noGrp="1"/>
          </p:cNvSpPr>
          <p:nvPr>
            <p:ph type="subTitle" idx="1"/>
          </p:nvPr>
        </p:nvSpPr>
        <p:spPr>
          <a:xfrm>
            <a:off x="428596" y="1000108"/>
            <a:ext cx="8001056" cy="5357850"/>
          </a:xfrm>
        </p:spPr>
        <p:txBody>
          <a:bodyPr>
            <a:normAutofit lnSpcReduction="10000"/>
          </a:bodyPr>
          <a:lstStyle/>
          <a:p>
            <a:pPr marL="342900" indent="-342900" algn="l"/>
            <a:r>
              <a:rPr lang="en-US" sz="1600" b="1" dirty="0" smtClean="0"/>
              <a:t>References to Function:</a:t>
            </a:r>
          </a:p>
          <a:p>
            <a:pPr marL="342900" indent="-342900" algn="l">
              <a:buAutoNum type="arabicPeriod"/>
            </a:pPr>
            <a:r>
              <a:rPr lang="en-US" sz="1600" dirty="0" smtClean="0"/>
              <a:t>This might happen if you need to create a signal handler so you can produce a reference to a function by preceding that function name with \&amp; and to dereference that reference you simply need to prefix reference variable using ampersand &amp;.</a:t>
            </a:r>
          </a:p>
          <a:p>
            <a:pPr marL="342900" indent="-342900" algn="l"/>
            <a:endParaRPr lang="en-US" sz="1600" dirty="0" smtClean="0"/>
          </a:p>
          <a:p>
            <a:pPr marL="342900" indent="-342900" algn="l"/>
            <a:r>
              <a:rPr lang="en-US" sz="1600" dirty="0" smtClean="0"/>
              <a:t>Code:</a:t>
            </a:r>
          </a:p>
          <a:p>
            <a:pPr marL="342900" indent="-342900" algn="l"/>
            <a:endParaRPr lang="en-US" sz="1600" dirty="0" smtClean="0"/>
          </a:p>
          <a:p>
            <a:pPr marL="342900" indent="-342900" algn="l"/>
            <a:r>
              <a:rPr lang="en-US" sz="1600" dirty="0" smtClean="0"/>
              <a:t>Eg 1:</a:t>
            </a:r>
          </a:p>
          <a:p>
            <a:pPr marL="342900" indent="-342900" algn="l"/>
            <a:r>
              <a:rPr lang="en-US" sz="1600" dirty="0" smtClean="0"/>
              <a:t>		sub hi</a:t>
            </a:r>
          </a:p>
          <a:p>
            <a:pPr marL="342900" indent="-342900" algn="l"/>
            <a:r>
              <a:rPr lang="en-US" sz="1600" dirty="0" smtClean="0"/>
              <a:t>		{</a:t>
            </a:r>
          </a:p>
          <a:p>
            <a:pPr marL="342900" indent="-342900" algn="l"/>
            <a:r>
              <a:rPr lang="en-US" sz="1600" dirty="0" smtClean="0"/>
              <a:t>			print "Hello world!!!";</a:t>
            </a:r>
          </a:p>
          <a:p>
            <a:pPr marL="342900" indent="-342900" algn="l"/>
            <a:r>
              <a:rPr lang="en-US" sz="1600" dirty="0" smtClean="0"/>
              <a:t>			print "Hi </a:t>
            </a:r>
            <a:r>
              <a:rPr lang="en-US" sz="1600" dirty="0" err="1" smtClean="0"/>
              <a:t>perl</a:t>
            </a:r>
            <a:r>
              <a:rPr lang="en-US" sz="1600" dirty="0" smtClean="0"/>
              <a:t>!!";</a:t>
            </a:r>
          </a:p>
          <a:p>
            <a:pPr marL="342900" indent="-342900" algn="l"/>
            <a:r>
              <a:rPr lang="en-US" sz="1600" dirty="0" smtClean="0"/>
              <a:t>			return ;</a:t>
            </a:r>
          </a:p>
          <a:p>
            <a:pPr marL="342900" indent="-342900" algn="l"/>
            <a:r>
              <a:rPr lang="en-US" sz="1600" dirty="0" smtClean="0"/>
              <a:t>		}</a:t>
            </a:r>
          </a:p>
          <a:p>
            <a:pPr marL="342900" indent="-342900" algn="l"/>
            <a:r>
              <a:rPr lang="en-US" sz="1600" dirty="0" smtClean="0"/>
              <a:t>		$</a:t>
            </a:r>
            <a:r>
              <a:rPr lang="en-US" sz="1600" dirty="0" err="1" smtClean="0"/>
              <a:t>fun_ref</a:t>
            </a:r>
            <a:r>
              <a:rPr lang="en-US" sz="1600" dirty="0" smtClean="0"/>
              <a:t> = \&amp;hi;</a:t>
            </a:r>
          </a:p>
          <a:p>
            <a:pPr marL="342900" indent="-342900" algn="l"/>
            <a:r>
              <a:rPr lang="en-US" sz="1600" dirty="0" smtClean="0"/>
              <a:t>		print &amp;$</a:t>
            </a:r>
            <a:r>
              <a:rPr lang="en-US" sz="1600" dirty="0" err="1" smtClean="0"/>
              <a:t>fun_ref</a:t>
            </a:r>
            <a:r>
              <a:rPr lang="en-US" sz="1600" dirty="0" smtClean="0"/>
              <a:t>;</a:t>
            </a:r>
          </a:p>
          <a:p>
            <a:pPr marL="342900" indent="-342900" algn="l"/>
            <a:endParaRPr lang="en-US" sz="1600" dirty="0" smtClean="0"/>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References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dirty="0" smtClean="0"/>
              <a:t>Eg 2: Like Function pointers in C</a:t>
            </a:r>
          </a:p>
          <a:p>
            <a:pPr marL="342900" indent="-342900" algn="l"/>
            <a:r>
              <a:rPr lang="en-US" sz="1600" dirty="0" smtClean="0"/>
              <a:t>		sub </a:t>
            </a:r>
            <a:r>
              <a:rPr lang="en-US" sz="1600" dirty="0" err="1" smtClean="0"/>
              <a:t>PrintHash</a:t>
            </a:r>
            <a:r>
              <a:rPr lang="en-US" sz="1600" dirty="0" smtClean="0"/>
              <a:t> {</a:t>
            </a:r>
          </a:p>
          <a:p>
            <a:pPr marL="342900" indent="-342900" algn="l"/>
            <a:r>
              <a:rPr lang="en-US" sz="1600" dirty="0" smtClean="0"/>
              <a:t>   		my (%hash) = @_;   </a:t>
            </a:r>
          </a:p>
          <a:p>
            <a:pPr marL="342900" indent="-342900" algn="l"/>
            <a:r>
              <a:rPr lang="en-US" sz="1600" dirty="0" smtClean="0"/>
              <a:t>   		</a:t>
            </a:r>
            <a:r>
              <a:rPr lang="en-US" sz="1600" dirty="0" err="1" smtClean="0"/>
              <a:t>foreach</a:t>
            </a:r>
            <a:r>
              <a:rPr lang="en-US" sz="1600" dirty="0" smtClean="0"/>
              <a:t> $item (%hash) {</a:t>
            </a:r>
          </a:p>
          <a:p>
            <a:pPr marL="342900" indent="-342900" algn="l"/>
            <a:r>
              <a:rPr lang="en-US" sz="1600" dirty="0" smtClean="0"/>
              <a:t>      			print "Item : $item\n";</a:t>
            </a:r>
          </a:p>
          <a:p>
            <a:pPr marL="342900" indent="-342900" algn="l"/>
            <a:r>
              <a:rPr lang="en-US" sz="1600" dirty="0" smtClean="0"/>
              <a:t>   		}</a:t>
            </a:r>
          </a:p>
          <a:p>
            <a:pPr marL="342900" indent="-342900" algn="l"/>
            <a:r>
              <a:rPr lang="en-US" sz="1600" dirty="0" smtClean="0"/>
              <a:t>		}</a:t>
            </a:r>
          </a:p>
          <a:p>
            <a:pPr marL="342900" indent="-342900" algn="l"/>
            <a:r>
              <a:rPr lang="en-US" sz="1600" dirty="0" smtClean="0"/>
              <a:t>		%hash = ('name' =&gt; '</a:t>
            </a:r>
            <a:r>
              <a:rPr lang="en-US" sz="1600" dirty="0" err="1" smtClean="0"/>
              <a:t>kalyan</a:t>
            </a:r>
            <a:r>
              <a:rPr lang="en-US" sz="1600" dirty="0" smtClean="0"/>
              <a:t>', 'age' =&gt; 21);</a:t>
            </a:r>
          </a:p>
          <a:p>
            <a:pPr marL="342900" indent="-342900" algn="l"/>
            <a:r>
              <a:rPr lang="en-US" sz="1600" dirty="0" smtClean="0"/>
              <a:t>		$</a:t>
            </a:r>
            <a:r>
              <a:rPr lang="en-US" sz="1600" dirty="0" err="1" smtClean="0"/>
              <a:t>cref</a:t>
            </a:r>
            <a:r>
              <a:rPr lang="en-US" sz="1600" dirty="0" smtClean="0"/>
              <a:t> = \&amp;</a:t>
            </a:r>
            <a:r>
              <a:rPr lang="en-US" sz="1600" dirty="0" err="1" smtClean="0"/>
              <a:t>PrintHash</a:t>
            </a:r>
            <a:r>
              <a:rPr lang="en-US" sz="1600" dirty="0" smtClean="0"/>
              <a:t>;</a:t>
            </a:r>
          </a:p>
          <a:p>
            <a:pPr marL="342900" indent="-342900" algn="l"/>
            <a:r>
              <a:rPr lang="en-US" sz="1600" dirty="0" smtClean="0"/>
              <a:t>		&amp;$</a:t>
            </a:r>
            <a:r>
              <a:rPr lang="en-US" sz="1600" dirty="0" err="1" smtClean="0"/>
              <a:t>cref</a:t>
            </a:r>
            <a:r>
              <a:rPr lang="en-US" sz="1600" dirty="0" smtClean="0"/>
              <a:t>(%hash);</a:t>
            </a:r>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References</a:t>
            </a:r>
            <a:endParaRPr lang="en-US" sz="3200" dirty="0"/>
          </a:p>
        </p:txBody>
      </p:sp>
      <p:sp>
        <p:nvSpPr>
          <p:cNvPr id="3" name="Subtitle 2"/>
          <p:cNvSpPr>
            <a:spLocks noGrp="1"/>
          </p:cNvSpPr>
          <p:nvPr>
            <p:ph type="subTitle" idx="1"/>
          </p:nvPr>
        </p:nvSpPr>
        <p:spPr>
          <a:xfrm>
            <a:off x="428596" y="1000108"/>
            <a:ext cx="8001056" cy="5357850"/>
          </a:xfrm>
        </p:spPr>
        <p:txBody>
          <a:bodyPr>
            <a:normAutofit fontScale="85000" lnSpcReduction="20000"/>
          </a:bodyPr>
          <a:lstStyle/>
          <a:p>
            <a:pPr marL="342900" indent="-342900" algn="l"/>
            <a:r>
              <a:rPr lang="en-US" sz="1900" dirty="0" smtClean="0"/>
              <a:t>Circular References:</a:t>
            </a:r>
          </a:p>
          <a:p>
            <a:pPr marL="342900" indent="-342900" algn="l">
              <a:buAutoNum type="arabicPeriod"/>
            </a:pPr>
            <a:r>
              <a:rPr lang="en-US" sz="1900" dirty="0" smtClean="0"/>
              <a:t>A circular reference occurs when two references contain a reference to each other. You have to be careful while creating references otherwise a circular reference can lead to memory leaks.</a:t>
            </a:r>
          </a:p>
          <a:p>
            <a:pPr marL="342900" indent="-342900" algn="l"/>
            <a:r>
              <a:rPr lang="en-US" sz="1900" dirty="0" smtClean="0"/>
              <a:t>Code:</a:t>
            </a:r>
          </a:p>
          <a:p>
            <a:pPr marL="342900" indent="-342900" algn="l"/>
            <a:r>
              <a:rPr lang="en-US" sz="1900" dirty="0" smtClean="0"/>
              <a:t>		 my $foo = 100; </a:t>
            </a:r>
          </a:p>
          <a:p>
            <a:pPr marL="342900" indent="-342900" algn="l"/>
            <a:r>
              <a:rPr lang="en-US" sz="1900" dirty="0" smtClean="0"/>
              <a:t>		$foo = \$foo; </a:t>
            </a:r>
          </a:p>
          <a:p>
            <a:pPr marL="342900" indent="-342900" algn="l"/>
            <a:r>
              <a:rPr lang="en-US" sz="1900" dirty="0" smtClean="0"/>
              <a:t>		print "Value of foo is : ", $$foo, "\n";</a:t>
            </a:r>
          </a:p>
          <a:p>
            <a:pPr marL="342900" indent="-342900" algn="l"/>
            <a:endParaRPr lang="en-US" sz="1900" dirty="0" smtClean="0"/>
          </a:p>
          <a:p>
            <a:pPr marL="342900" indent="-342900" algn="l"/>
            <a:endParaRPr lang="en-US" sz="1900" dirty="0" smtClean="0"/>
          </a:p>
          <a:p>
            <a:pPr marL="342900" indent="-342900" algn="l"/>
            <a:r>
              <a:rPr lang="en-US" sz="1900" dirty="0" smtClean="0"/>
              <a:t>ref() function: </a:t>
            </a:r>
          </a:p>
          <a:p>
            <a:pPr marL="342900" indent="-342900" algn="l">
              <a:buAutoNum type="arabicPeriod"/>
            </a:pPr>
            <a:r>
              <a:rPr lang="en-US" sz="1900" dirty="0" smtClean="0"/>
              <a:t>If you are not sure about a variable type, then its easy to know its type using </a:t>
            </a:r>
            <a:r>
              <a:rPr lang="en-US" sz="1900" b="1" dirty="0" smtClean="0"/>
              <a:t>ref()</a:t>
            </a:r>
            <a:r>
              <a:rPr lang="en-US" sz="1900" dirty="0" smtClean="0"/>
              <a:t>, which returns one of the following strings if its argument is a reference. Otherwise, it returns false</a:t>
            </a:r>
          </a:p>
          <a:p>
            <a:pPr marL="342900" indent="-342900" algn="l"/>
            <a:r>
              <a:rPr lang="en-US" sz="1600" dirty="0" smtClean="0"/>
              <a:t>Eg 1:</a:t>
            </a:r>
          </a:p>
          <a:p>
            <a:pPr marL="342900" indent="-342900" algn="l"/>
            <a:r>
              <a:rPr lang="en-US" sz="1600" dirty="0" smtClean="0"/>
              <a:t>	SCALAR 	</a:t>
            </a:r>
          </a:p>
          <a:p>
            <a:pPr marL="342900" indent="-342900" algn="l"/>
            <a:r>
              <a:rPr lang="en-US" sz="1600" dirty="0" smtClean="0"/>
              <a:t>	ARRAY </a:t>
            </a:r>
          </a:p>
          <a:p>
            <a:pPr marL="342900" indent="-342900" algn="l"/>
            <a:r>
              <a:rPr lang="en-US" sz="1600" dirty="0" smtClean="0"/>
              <a:t>	HASH </a:t>
            </a:r>
          </a:p>
          <a:p>
            <a:pPr marL="342900" indent="-342900" algn="l"/>
            <a:r>
              <a:rPr lang="en-US" sz="1600" dirty="0" smtClean="0"/>
              <a:t>	CODE </a:t>
            </a:r>
          </a:p>
          <a:p>
            <a:pPr marL="342900" indent="-342900" algn="l"/>
            <a:r>
              <a:rPr lang="en-US" sz="1600" dirty="0" smtClean="0"/>
              <a:t>	GLOB </a:t>
            </a:r>
          </a:p>
          <a:p>
            <a:pPr marL="342900" indent="-342900" algn="l"/>
            <a:r>
              <a:rPr lang="en-US" sz="1600" dirty="0" smtClean="0"/>
              <a:t>	REF</a:t>
            </a:r>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References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800" dirty="0" smtClean="0"/>
              <a:t>Eg 2:</a:t>
            </a:r>
          </a:p>
          <a:p>
            <a:pPr marL="342900" indent="-342900" algn="l"/>
            <a:r>
              <a:rPr lang="pt-BR" sz="1600" dirty="0" smtClean="0"/>
              <a:t>		</a:t>
            </a:r>
            <a:r>
              <a:rPr lang="pt-BR" sz="2000" dirty="0" smtClean="0"/>
              <a:t>$var = 10; </a:t>
            </a:r>
          </a:p>
          <a:p>
            <a:pPr marL="342900" indent="-342900" algn="l"/>
            <a:r>
              <a:rPr lang="pt-BR" sz="2000" dirty="0" smtClean="0"/>
              <a:t>		$r = \$var; </a:t>
            </a:r>
          </a:p>
          <a:p>
            <a:pPr marL="342900" indent="-342900" algn="l"/>
            <a:r>
              <a:rPr lang="pt-BR" sz="2000" dirty="0" smtClean="0"/>
              <a:t>		print "Reference type in r : ", ref($r), "\n";</a:t>
            </a:r>
            <a:endParaRPr lang="en-US" sz="2000" dirty="0" smtClean="0"/>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85728"/>
            <a:ext cx="8229600" cy="642942"/>
          </a:xfrm>
        </p:spPr>
        <p:txBody>
          <a:bodyPr>
            <a:normAutofit/>
          </a:bodyPr>
          <a:lstStyle/>
          <a:p>
            <a:r>
              <a:rPr lang="en-US" sz="3200" dirty="0" smtClean="0"/>
              <a:t>Date and time</a:t>
            </a:r>
            <a:endParaRPr lang="en-US" sz="3200" dirty="0"/>
          </a:p>
        </p:txBody>
      </p:sp>
      <p:sp>
        <p:nvSpPr>
          <p:cNvPr id="3" name="Subtitle 2"/>
          <p:cNvSpPr>
            <a:spLocks noGrp="1"/>
          </p:cNvSpPr>
          <p:nvPr>
            <p:ph type="subTitle" idx="1"/>
          </p:nvPr>
        </p:nvSpPr>
        <p:spPr>
          <a:xfrm>
            <a:off x="571472" y="1142984"/>
            <a:ext cx="7858180" cy="5572164"/>
          </a:xfrm>
        </p:spPr>
        <p:txBody>
          <a:bodyPr>
            <a:normAutofit/>
          </a:bodyPr>
          <a:lstStyle/>
          <a:p>
            <a:pPr marL="342900" indent="-342900" algn="l"/>
            <a:r>
              <a:rPr lang="en-US" sz="1600" dirty="0" smtClean="0"/>
              <a:t>Code: </a:t>
            </a:r>
          </a:p>
          <a:p>
            <a:pPr marL="342900" indent="-342900" algn="l"/>
            <a:r>
              <a:rPr lang="en-US" sz="1600" dirty="0" smtClean="0"/>
              <a:t>	If you will use localtime() function in scalar context, then it will return date and time from the current time zone set in the system.</a:t>
            </a:r>
          </a:p>
          <a:p>
            <a:pPr marL="342900" indent="-342900" algn="l"/>
            <a:r>
              <a:rPr lang="en-US" sz="1600" dirty="0" smtClean="0"/>
              <a:t>		$datetime = localtime();  </a:t>
            </a:r>
          </a:p>
          <a:p>
            <a:pPr algn="l" fontAlgn="base"/>
            <a:r>
              <a:rPr lang="en-US" sz="1600" dirty="0" smtClean="0"/>
              <a:t>	print "Local Time of the System : $datetime\n";</a:t>
            </a:r>
          </a:p>
          <a:p>
            <a:pPr marL="342900" indent="-342900" algn="l"/>
            <a:endParaRPr lang="en-US" sz="1600" dirty="0" smtClean="0"/>
          </a:p>
          <a:p>
            <a:pPr marL="342900" indent="-342900" algn="l"/>
            <a:r>
              <a:rPr lang="en-US" sz="1600" dirty="0" smtClean="0"/>
              <a:t>Code:</a:t>
            </a:r>
          </a:p>
          <a:p>
            <a:pPr marL="342900" indent="-342900" algn="l"/>
            <a:r>
              <a:rPr lang="en-US" sz="1600" dirty="0" smtClean="0"/>
              <a:t>	@months = qw( Jan Feb Mar Apr May Jun Jul Aug Sep Oct Nov Dec ); </a:t>
            </a:r>
          </a:p>
          <a:p>
            <a:pPr marL="342900" indent="-342900" algn="l"/>
            <a:r>
              <a:rPr lang="en-US" sz="1600" dirty="0" smtClean="0"/>
              <a:t>	@days = qw(Sun Mon Tue Wed Thu Fri Sat Sun); </a:t>
            </a:r>
          </a:p>
          <a:p>
            <a:pPr marL="342900" indent="-342900" algn="l"/>
            <a:r>
              <a:rPr lang="en-US" sz="1600" dirty="0" smtClean="0"/>
              <a:t>	</a:t>
            </a:r>
          </a:p>
          <a:p>
            <a:pPr marL="342900" indent="-342900" algn="l"/>
            <a:r>
              <a:rPr lang="en-US" sz="1600" dirty="0" smtClean="0"/>
              <a:t>	($sec,$min,$hour,$mday,$mon,$year,$wday,$yday,$isdst) = localtime(); </a:t>
            </a:r>
          </a:p>
          <a:p>
            <a:pPr marL="342900" indent="-342900" algn="l"/>
            <a:r>
              <a:rPr lang="en-US" sz="1600" dirty="0" smtClean="0"/>
              <a:t>	print "$mday $months[$mon] $days[$wday]\n";</a:t>
            </a:r>
          </a:p>
          <a:p>
            <a:pPr marL="342900" indent="-342900" algn="l"/>
            <a:endParaRPr lang="en-US" sz="1600" dirty="0" smtClean="0"/>
          </a:p>
          <a:p>
            <a:pPr marL="342900" indent="-342900" algn="l"/>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Formats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b="1" dirty="0" smtClean="0"/>
              <a:t>Formats: </a:t>
            </a:r>
            <a:r>
              <a:rPr lang="en-US" sz="1600" dirty="0" smtClean="0">
                <a:solidFill>
                  <a:srgbClr val="FF0000"/>
                </a:solidFill>
              </a:rPr>
              <a:t>To display output in a certain pattern, formats can be used.</a:t>
            </a:r>
          </a:p>
          <a:p>
            <a:pPr marL="342900" indent="-342900" algn="l">
              <a:buAutoNum type="arabicPeriod"/>
            </a:pPr>
            <a:r>
              <a:rPr lang="en-US" sz="1600" dirty="0" smtClean="0"/>
              <a:t>Formats are the writing templates used in Perl to output the reports. Perl has a mechanism which helps in generating simple report and charts.</a:t>
            </a:r>
          </a:p>
          <a:p>
            <a:pPr marL="342900" indent="-342900" algn="l">
              <a:buAutoNum type="arabicPeriod"/>
            </a:pPr>
            <a:r>
              <a:rPr lang="en-US" sz="1600" dirty="0" smtClean="0"/>
              <a:t>Instead of executing formats are declared, so they may occur at any point in the program.</a:t>
            </a:r>
          </a:p>
          <a:p>
            <a:pPr marL="342900" indent="-342900" algn="l">
              <a:buAutoNum type="arabicPeriod"/>
            </a:pPr>
            <a:endParaRPr lang="en-US" sz="1600" dirty="0" smtClean="0"/>
          </a:p>
          <a:p>
            <a:pPr marL="342900" indent="-342900" algn="l"/>
            <a:r>
              <a:rPr lang="en-US" sz="1600" dirty="0" smtClean="0"/>
              <a:t>Creating Formats:</a:t>
            </a:r>
          </a:p>
          <a:p>
            <a:pPr marL="342900" indent="-342900" algn="l"/>
            <a:r>
              <a:rPr lang="en-US" sz="1600" dirty="0" smtClean="0"/>
              <a:t>		-&gt; format &lt;</a:t>
            </a:r>
            <a:r>
              <a:rPr lang="en-US" sz="1600" dirty="0" err="1" smtClean="0"/>
              <a:t>Format_name</a:t>
            </a:r>
            <a:r>
              <a:rPr lang="en-US" sz="1600" dirty="0" smtClean="0"/>
              <a:t>&gt;;</a:t>
            </a:r>
          </a:p>
          <a:p>
            <a:pPr marL="342900" indent="-342900" algn="l"/>
            <a:r>
              <a:rPr lang="en-US" sz="1600" dirty="0" smtClean="0"/>
              <a:t>		-&gt;</a:t>
            </a:r>
            <a:r>
              <a:rPr lang="en-US" sz="1600" dirty="0" err="1" smtClean="0"/>
              <a:t>Fieldline</a:t>
            </a:r>
            <a:r>
              <a:rPr lang="en-US" sz="1600" dirty="0" smtClean="0"/>
              <a:t>. Eg: ***********;</a:t>
            </a:r>
          </a:p>
          <a:p>
            <a:pPr marL="342900" indent="-342900" algn="l"/>
            <a:r>
              <a:rPr lang="en-US" sz="1600" dirty="0" smtClean="0"/>
              <a:t>		Strings:</a:t>
            </a:r>
          </a:p>
          <a:p>
            <a:pPr marL="342900" indent="-342900" algn="l"/>
            <a:r>
              <a:rPr lang="en-US" sz="1600" dirty="0" smtClean="0"/>
              <a:t>			-&gt;</a:t>
            </a:r>
            <a:r>
              <a:rPr lang="en-US" sz="1600" dirty="0" err="1" smtClean="0"/>
              <a:t>Allign</a:t>
            </a:r>
            <a:r>
              <a:rPr lang="en-US" sz="1600" dirty="0" smtClean="0"/>
              <a:t> to left. Eg: @&lt;&lt;&lt;&lt;&lt;&lt;;</a:t>
            </a:r>
          </a:p>
          <a:p>
            <a:pPr marL="342900" indent="-342900" algn="l"/>
            <a:r>
              <a:rPr lang="en-US" sz="1600" dirty="0" smtClean="0"/>
              <a:t>			-&gt;</a:t>
            </a:r>
            <a:r>
              <a:rPr lang="en-US" sz="1600" dirty="0" err="1" smtClean="0"/>
              <a:t>Allign</a:t>
            </a:r>
            <a:r>
              <a:rPr lang="en-US" sz="1600" dirty="0" smtClean="0"/>
              <a:t> to Right. Eg: @&gt;&gt;&gt;&gt;&gt;;</a:t>
            </a:r>
          </a:p>
          <a:p>
            <a:pPr marL="342900" indent="-342900" algn="l"/>
            <a:r>
              <a:rPr lang="en-US" sz="1600" dirty="0" smtClean="0"/>
              <a:t>			-&gt;</a:t>
            </a:r>
            <a:r>
              <a:rPr lang="en-US" sz="1600" dirty="0" err="1" smtClean="0"/>
              <a:t>Allign</a:t>
            </a:r>
            <a:r>
              <a:rPr lang="en-US" sz="1600" dirty="0" smtClean="0"/>
              <a:t> to center. Eg: @|||||||;</a:t>
            </a:r>
          </a:p>
          <a:p>
            <a:pPr marL="342900" indent="-342900" algn="l"/>
            <a:r>
              <a:rPr lang="en-US" sz="1600" dirty="0" smtClean="0"/>
              <a:t> 	          Numeric field holders:	</a:t>
            </a:r>
          </a:p>
          <a:p>
            <a:pPr marL="342900" indent="-342900" algn="l"/>
            <a:r>
              <a:rPr lang="en-US" sz="1600" dirty="0" smtClean="0"/>
              <a:t>			-&gt;@#####.##</a:t>
            </a:r>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Formats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b="1" dirty="0" smtClean="0"/>
              <a:t>Formats: </a:t>
            </a:r>
            <a:r>
              <a:rPr lang="en-US" sz="1600" dirty="0" smtClean="0">
                <a:solidFill>
                  <a:srgbClr val="FF0000"/>
                </a:solidFill>
              </a:rPr>
              <a:t>To display output in a certain pattern, formats can be used.</a:t>
            </a:r>
          </a:p>
          <a:p>
            <a:pPr marL="342900" indent="-342900" algn="l"/>
            <a:endParaRPr lang="en-US" sz="1600" dirty="0" smtClean="0">
              <a:solidFill>
                <a:srgbClr val="FF0000"/>
              </a:solidFill>
            </a:endParaRPr>
          </a:p>
          <a:p>
            <a:pPr marL="342900" indent="-342900" algn="l"/>
            <a:r>
              <a:rPr lang="en-US" sz="1600" dirty="0" smtClean="0">
                <a:solidFill>
                  <a:srgbClr val="FF0000"/>
                </a:solidFill>
              </a:rPr>
              <a:t>Rules:</a:t>
            </a:r>
          </a:p>
          <a:p>
            <a:pPr marL="342900" indent="-342900" algn="l">
              <a:buAutoNum type="arabicPeriod"/>
            </a:pPr>
            <a:r>
              <a:rPr lang="en-US" sz="1600" dirty="0" smtClean="0"/>
              <a:t>Use dot(.) to terminate.</a:t>
            </a:r>
          </a:p>
          <a:p>
            <a:pPr marL="342900" indent="-342900" algn="l">
              <a:buAutoNum type="arabicPeriod"/>
            </a:pPr>
            <a:r>
              <a:rPr lang="en-US" sz="1600" dirty="0" smtClean="0"/>
              <a:t>Write &lt;</a:t>
            </a:r>
            <a:r>
              <a:rPr lang="en-US" sz="1600" dirty="0" err="1" smtClean="0"/>
              <a:t>Format_Name</a:t>
            </a:r>
            <a:r>
              <a:rPr lang="en-US" sz="1600" dirty="0" smtClean="0"/>
              <a:t>&gt;#for writing Variables to formats</a:t>
            </a:r>
          </a:p>
          <a:p>
            <a:pPr marL="342900" indent="-342900" algn="l">
              <a:buAutoNum type="arabicPeriod"/>
            </a:pPr>
            <a:r>
              <a:rPr lang="en-US" sz="1600" dirty="0" smtClean="0"/>
              <a:t>Select(STDOUT);# Where you have to display the format</a:t>
            </a:r>
          </a:p>
          <a:p>
            <a:pPr marL="342900" indent="-342900" algn="l">
              <a:buAutoNum type="arabicPeriod"/>
            </a:pPr>
            <a:r>
              <a:rPr lang="en-US" sz="1600" dirty="0" smtClean="0"/>
              <a:t>$~ = &lt;</a:t>
            </a:r>
            <a:r>
              <a:rPr lang="en-US" sz="1600" dirty="0" err="1" smtClean="0"/>
              <a:t>Format_Name</a:t>
            </a:r>
            <a:r>
              <a:rPr lang="en-US" sz="1600" dirty="0" smtClean="0"/>
              <a:t>&gt;# Invoke the </a:t>
            </a:r>
            <a:r>
              <a:rPr lang="en-US" sz="1600" dirty="0" err="1" smtClean="0"/>
              <a:t>Format_Name</a:t>
            </a:r>
            <a:endParaRPr lang="en-US" sz="1600" dirty="0" smtClean="0"/>
          </a:p>
          <a:p>
            <a:pPr marL="342900" indent="-342900" algn="l">
              <a:buAutoNum type="arabicPeriod"/>
            </a:pPr>
            <a:r>
              <a:rPr lang="en-US" sz="1600" dirty="0" smtClean="0"/>
              <a:t>Report header for each page: $^ =&lt;</a:t>
            </a:r>
            <a:r>
              <a:rPr lang="en-US" sz="1600" dirty="0" err="1" smtClean="0"/>
              <a:t>Format_Name</a:t>
            </a:r>
            <a:r>
              <a:rPr lang="en-US" sz="1600" dirty="0" smtClean="0"/>
              <a:t>&gt;</a:t>
            </a:r>
          </a:p>
          <a:p>
            <a:pPr marL="342900" indent="-342900" algn="l">
              <a:buAutoNum type="arabicPeriod"/>
            </a:pPr>
            <a:r>
              <a:rPr lang="en-US" sz="1600" dirty="0" smtClean="0"/>
              <a:t>$% : Page numbers;</a:t>
            </a:r>
          </a:p>
          <a:p>
            <a:pPr marL="342900" indent="-342900" algn="l">
              <a:buAutoNum type="arabicPeriod"/>
            </a:pPr>
            <a:r>
              <a:rPr lang="en-US" sz="1600" dirty="0" smtClean="0"/>
              <a:t>$= : To limit the Number of lines in each page.</a:t>
            </a:r>
          </a:p>
          <a:p>
            <a:pPr marL="342900" indent="-342900" algn="l">
              <a:buAutoNum type="arabicPeriod"/>
            </a:pPr>
            <a:endParaRPr lang="en-US" sz="1600" dirty="0" smtClean="0"/>
          </a:p>
          <a:p>
            <a:pPr marL="342900" indent="-342900" algn="l">
              <a:buAutoNum type="arabicPeriod"/>
            </a:pPr>
            <a:endParaRPr lang="en-US" sz="1600" dirty="0" smtClean="0"/>
          </a:p>
          <a:p>
            <a:pPr marL="342900" indent="-342900" algn="l"/>
            <a:endParaRPr lang="en-US" sz="1600" dirty="0" smtClean="0"/>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Formats</a:t>
            </a:r>
            <a:endParaRPr lang="en-US" sz="3200" dirty="0"/>
          </a:p>
        </p:txBody>
      </p:sp>
      <p:sp>
        <p:nvSpPr>
          <p:cNvPr id="3" name="Subtitle 2"/>
          <p:cNvSpPr>
            <a:spLocks noGrp="1"/>
          </p:cNvSpPr>
          <p:nvPr>
            <p:ph type="subTitle" idx="1"/>
          </p:nvPr>
        </p:nvSpPr>
        <p:spPr>
          <a:xfrm>
            <a:off x="428596" y="1000108"/>
            <a:ext cx="8001056" cy="5357850"/>
          </a:xfrm>
        </p:spPr>
        <p:txBody>
          <a:bodyPr>
            <a:normAutofit fontScale="85000" lnSpcReduction="20000"/>
          </a:bodyPr>
          <a:lstStyle/>
          <a:p>
            <a:pPr marL="342900" indent="-342900" algn="l"/>
            <a:r>
              <a:rPr lang="en-US" sz="1600" b="1" dirty="0" smtClean="0"/>
              <a:t>Display the format in STDOUT:</a:t>
            </a:r>
          </a:p>
          <a:p>
            <a:pPr marL="342900" indent="-342900" algn="l"/>
            <a:r>
              <a:rPr lang="en-US" sz="1600" dirty="0" smtClean="0"/>
              <a:t> Code:</a:t>
            </a:r>
          </a:p>
          <a:p>
            <a:pPr marL="342900" indent="-342900" algn="l"/>
            <a:r>
              <a:rPr lang="en-US" sz="1600" dirty="0" smtClean="0"/>
              <a:t>	#Sample Format</a:t>
            </a:r>
          </a:p>
          <a:p>
            <a:pPr marL="342900" indent="-342900" algn="l"/>
            <a:r>
              <a:rPr lang="en-US" sz="1600" dirty="0" smtClean="0"/>
              <a:t>print "Content-type: text/html\n\n";</a:t>
            </a:r>
          </a:p>
          <a:p>
            <a:pPr marL="342900" indent="-342900" algn="l"/>
            <a:endParaRPr lang="en-US" sz="1600" dirty="0" smtClean="0"/>
          </a:p>
          <a:p>
            <a:pPr marL="342900" indent="-342900" algn="l"/>
            <a:r>
              <a:rPr lang="en-US" sz="1600" dirty="0" smtClean="0"/>
              <a:t>format EMPLOYEE =</a:t>
            </a:r>
          </a:p>
          <a:p>
            <a:pPr marL="342900" indent="-342900" algn="l"/>
            <a:r>
              <a:rPr lang="en-US" sz="1600" dirty="0" smtClean="0"/>
              <a:t>=============================================</a:t>
            </a:r>
          </a:p>
          <a:p>
            <a:pPr marL="342900" indent="-342900" algn="l"/>
            <a:r>
              <a:rPr lang="en-US" sz="1600" dirty="0" smtClean="0"/>
              <a:t>@&lt;&lt;&lt;&lt;&lt;&lt;&lt;&lt;&lt;&lt;&lt;&lt;&lt;&lt;&lt;&lt;&lt;&lt;&lt;&lt;&lt;&lt; @&lt;&lt; @#####.##</a:t>
            </a:r>
          </a:p>
          <a:p>
            <a:pPr marL="342900" indent="-342900" algn="l"/>
            <a:r>
              <a:rPr lang="en-US" sz="1600" dirty="0" smtClean="0"/>
              <a:t>$</a:t>
            </a:r>
            <a:r>
              <a:rPr lang="en-US" sz="1600" dirty="0" err="1" smtClean="0"/>
              <a:t>name,$age,$salary</a:t>
            </a:r>
            <a:endParaRPr lang="en-US" sz="1600" dirty="0" smtClean="0"/>
          </a:p>
          <a:p>
            <a:pPr marL="342900" indent="-342900" algn="l"/>
            <a:r>
              <a:rPr lang="en-US" sz="1600" dirty="0" smtClean="0"/>
              <a:t>=============================================</a:t>
            </a:r>
          </a:p>
          <a:p>
            <a:pPr marL="342900" indent="-342900" algn="l"/>
            <a:r>
              <a:rPr lang="en-US" sz="1600" dirty="0" smtClean="0"/>
              <a:t>.</a:t>
            </a:r>
          </a:p>
          <a:p>
            <a:pPr marL="342900" indent="-342900" algn="l"/>
            <a:endParaRPr lang="en-US" sz="1600" dirty="0" smtClean="0"/>
          </a:p>
          <a:p>
            <a:pPr marL="342900" indent="-342900" algn="l"/>
            <a:endParaRPr lang="en-US" sz="1600" dirty="0" smtClean="0"/>
          </a:p>
          <a:p>
            <a:pPr marL="342900" indent="-342900" algn="l"/>
            <a:r>
              <a:rPr lang="en-US" sz="1600" dirty="0" smtClean="0"/>
              <a:t>format EMPLOYEE_TOP =</a:t>
            </a:r>
          </a:p>
          <a:p>
            <a:pPr marL="342900" indent="-342900" algn="l"/>
            <a:r>
              <a:rPr lang="en-US" sz="1600" dirty="0" smtClean="0"/>
              <a:t>==============================================</a:t>
            </a:r>
          </a:p>
          <a:p>
            <a:pPr marL="342900" indent="-342900" algn="l"/>
            <a:r>
              <a:rPr lang="en-US" sz="1600" dirty="0" smtClean="0"/>
              <a:t>Name                    Age  Salary Page @&lt;</a:t>
            </a:r>
          </a:p>
          <a:p>
            <a:pPr marL="342900" indent="-342900" algn="l"/>
            <a:r>
              <a:rPr lang="en-US" sz="1600" dirty="0" smtClean="0"/>
              <a:t>                                	 $% #for printing page numbers</a:t>
            </a:r>
          </a:p>
          <a:p>
            <a:pPr marL="342900" indent="-342900" algn="l"/>
            <a:r>
              <a:rPr lang="en-US" sz="1600" dirty="0" smtClean="0"/>
              <a:t>==============================================</a:t>
            </a:r>
          </a:p>
          <a:p>
            <a:pPr marL="342900" indent="-342900" algn="l"/>
            <a:r>
              <a:rPr lang="en-US" sz="1600" dirty="0" smtClean="0"/>
              <a:t>.</a:t>
            </a:r>
          </a:p>
          <a:p>
            <a:pPr marL="342900" indent="-342900" algn="l">
              <a:buAutoNum type="arabicPeriod"/>
            </a:pPr>
            <a:endParaRPr lang="en-US" sz="1600" dirty="0" smtClean="0"/>
          </a:p>
          <a:p>
            <a:pPr marL="342900" indent="-342900" algn="l"/>
            <a:endParaRPr lang="en-US" sz="1600" dirty="0" smtClean="0"/>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Formats</a:t>
            </a:r>
            <a:endParaRPr lang="en-US" sz="3200" dirty="0"/>
          </a:p>
        </p:txBody>
      </p:sp>
      <p:sp>
        <p:nvSpPr>
          <p:cNvPr id="3" name="Subtitle 2"/>
          <p:cNvSpPr>
            <a:spLocks noGrp="1"/>
          </p:cNvSpPr>
          <p:nvPr>
            <p:ph type="subTitle" idx="1"/>
          </p:nvPr>
        </p:nvSpPr>
        <p:spPr>
          <a:xfrm>
            <a:off x="357158" y="1000108"/>
            <a:ext cx="8001056" cy="5357850"/>
          </a:xfrm>
        </p:spPr>
        <p:txBody>
          <a:bodyPr>
            <a:normAutofit/>
          </a:bodyPr>
          <a:lstStyle/>
          <a:p>
            <a:pPr marL="342900" indent="-342900" algn="l"/>
            <a:r>
              <a:rPr lang="en-US" sz="1600" dirty="0" smtClean="0"/>
              <a:t>select(STDOUT);</a:t>
            </a:r>
          </a:p>
          <a:p>
            <a:pPr marL="342900" indent="-342900" algn="l"/>
            <a:r>
              <a:rPr lang="en-US" sz="1600" dirty="0" smtClean="0"/>
              <a:t>$~ = EMPLOYEE;</a:t>
            </a:r>
          </a:p>
          <a:p>
            <a:pPr marL="342900" indent="-342900" algn="l"/>
            <a:r>
              <a:rPr lang="en-US" sz="1600" dirty="0" smtClean="0"/>
              <a:t>$^ = EMPLOYEE_TOP;</a:t>
            </a:r>
          </a:p>
          <a:p>
            <a:pPr marL="342900" indent="-342900" algn="l"/>
            <a:endParaRPr lang="en-US" sz="1600" dirty="0" smtClean="0"/>
          </a:p>
          <a:p>
            <a:pPr marL="342900" indent="-342900" algn="l"/>
            <a:r>
              <a:rPr lang="en-US" sz="1600" dirty="0" smtClean="0"/>
              <a:t>$= = 7;#Set the no of lines per page;</a:t>
            </a:r>
          </a:p>
          <a:p>
            <a:pPr marL="342900" indent="-342900" algn="l"/>
            <a:endParaRPr lang="en-US" sz="1600" dirty="0" smtClean="0"/>
          </a:p>
          <a:p>
            <a:pPr marL="342900" indent="-342900" algn="l"/>
            <a:r>
              <a:rPr lang="en-US" sz="1600" dirty="0" smtClean="0"/>
              <a:t>@n = ("</a:t>
            </a:r>
            <a:r>
              <a:rPr lang="en-US" sz="1600" dirty="0" err="1" smtClean="0"/>
              <a:t>Kalyan</a:t>
            </a:r>
            <a:r>
              <a:rPr lang="en-US" sz="1600" dirty="0" smtClean="0"/>
              <a:t>", "</a:t>
            </a:r>
            <a:r>
              <a:rPr lang="en-US" sz="1600" dirty="0" err="1" smtClean="0"/>
              <a:t>Vinay</a:t>
            </a:r>
            <a:r>
              <a:rPr lang="en-US" sz="1600" dirty="0" smtClean="0"/>
              <a:t>", "</a:t>
            </a:r>
            <a:r>
              <a:rPr lang="en-US" sz="1600" dirty="0" err="1" smtClean="0"/>
              <a:t>Roshini</a:t>
            </a:r>
            <a:r>
              <a:rPr lang="en-US" sz="1600" dirty="0" smtClean="0"/>
              <a:t>");</a:t>
            </a:r>
          </a:p>
          <a:p>
            <a:pPr marL="342900" indent="-342900" algn="l"/>
            <a:r>
              <a:rPr lang="en-US" sz="1600" dirty="0" smtClean="0"/>
              <a:t>@a  = (20,30, 40);</a:t>
            </a:r>
          </a:p>
          <a:p>
            <a:pPr marL="342900" indent="-342900" algn="l"/>
            <a:r>
              <a:rPr lang="en-US" sz="1600" dirty="0" smtClean="0"/>
              <a:t>@s = (2000.00, 2500.00, 4000.000);</a:t>
            </a:r>
          </a:p>
          <a:p>
            <a:pPr marL="342900" indent="-342900" algn="l"/>
            <a:endParaRPr lang="en-US" sz="1600" dirty="0" smtClean="0"/>
          </a:p>
          <a:p>
            <a:pPr marL="342900" indent="-342900" algn="l"/>
            <a:r>
              <a:rPr lang="en-US" sz="1600" dirty="0" smtClean="0"/>
              <a:t>$</a:t>
            </a:r>
            <a:r>
              <a:rPr lang="en-US" sz="1600" dirty="0" err="1" smtClean="0"/>
              <a:t>i</a:t>
            </a:r>
            <a:r>
              <a:rPr lang="en-US" sz="1600" dirty="0" smtClean="0"/>
              <a:t> = 0;</a:t>
            </a:r>
          </a:p>
          <a:p>
            <a:pPr marL="342900" indent="-342900" algn="l"/>
            <a:r>
              <a:rPr lang="en-US" sz="1600" dirty="0" err="1" smtClean="0"/>
              <a:t>foreach</a:t>
            </a:r>
            <a:r>
              <a:rPr lang="en-US" sz="1600" dirty="0" smtClean="0"/>
              <a:t> $name(@n) {</a:t>
            </a:r>
          </a:p>
          <a:p>
            <a:pPr marL="342900" indent="-342900" algn="l"/>
            <a:r>
              <a:rPr lang="en-US" sz="1600" dirty="0" smtClean="0"/>
              <a:t>   $age = $a[$</a:t>
            </a:r>
            <a:r>
              <a:rPr lang="en-US" sz="1600" dirty="0" err="1" smtClean="0"/>
              <a:t>i</a:t>
            </a:r>
            <a:r>
              <a:rPr lang="en-US" sz="1600" dirty="0" smtClean="0"/>
              <a:t>];</a:t>
            </a:r>
          </a:p>
          <a:p>
            <a:pPr marL="342900" indent="-342900" algn="l"/>
            <a:r>
              <a:rPr lang="en-US" sz="1600" dirty="0" smtClean="0"/>
              <a:t>   $salary = $s[$</a:t>
            </a:r>
            <a:r>
              <a:rPr lang="en-US" sz="1600" dirty="0" err="1" smtClean="0"/>
              <a:t>i</a:t>
            </a:r>
            <a:r>
              <a:rPr lang="en-US" sz="1600" dirty="0" smtClean="0"/>
              <a:t>++];</a:t>
            </a:r>
          </a:p>
          <a:p>
            <a:pPr marL="342900" indent="-342900" algn="l"/>
            <a:r>
              <a:rPr lang="en-US" sz="1600" dirty="0" smtClean="0"/>
              <a:t>   write ;</a:t>
            </a:r>
          </a:p>
          <a:p>
            <a:pPr marL="342900" indent="-342900" algn="l"/>
            <a:r>
              <a:rPr lang="en-US" sz="1600" dirty="0" smtClean="0"/>
              <a:t>}</a:t>
            </a:r>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Formats</a:t>
            </a:r>
            <a:endParaRPr lang="en-US" sz="3200" dirty="0"/>
          </a:p>
        </p:txBody>
      </p:sp>
      <p:sp>
        <p:nvSpPr>
          <p:cNvPr id="3" name="Subtitle 2"/>
          <p:cNvSpPr>
            <a:spLocks noGrp="1"/>
          </p:cNvSpPr>
          <p:nvPr>
            <p:ph type="subTitle" idx="1"/>
          </p:nvPr>
        </p:nvSpPr>
        <p:spPr>
          <a:xfrm>
            <a:off x="428596" y="1000108"/>
            <a:ext cx="8001056" cy="5357850"/>
          </a:xfrm>
        </p:spPr>
        <p:txBody>
          <a:bodyPr>
            <a:normAutofit fontScale="85000" lnSpcReduction="20000"/>
          </a:bodyPr>
          <a:lstStyle/>
          <a:p>
            <a:pPr marL="342900" indent="-342900" algn="l"/>
            <a:r>
              <a:rPr lang="en-US" sz="1600" b="1" dirty="0" smtClean="0"/>
              <a:t>Display the format in File:</a:t>
            </a:r>
          </a:p>
          <a:p>
            <a:pPr marL="342900" indent="-342900" algn="l"/>
            <a:r>
              <a:rPr lang="en-US" sz="1600" dirty="0" smtClean="0"/>
              <a:t> Code:</a:t>
            </a:r>
          </a:p>
          <a:p>
            <a:pPr marL="342900" indent="-342900" algn="l"/>
            <a:r>
              <a:rPr lang="en-US" sz="1600" dirty="0" smtClean="0"/>
              <a:t>	#Sample Format</a:t>
            </a:r>
          </a:p>
          <a:p>
            <a:pPr marL="342900" indent="-342900" algn="l"/>
            <a:r>
              <a:rPr lang="en-US" sz="1600" dirty="0" smtClean="0"/>
              <a:t>print "Content-type: text/html\n\n";</a:t>
            </a:r>
          </a:p>
          <a:p>
            <a:pPr marL="342900" indent="-342900" algn="l"/>
            <a:endParaRPr lang="en-US" sz="1600" dirty="0" smtClean="0"/>
          </a:p>
          <a:p>
            <a:pPr marL="342900" indent="-342900" algn="l"/>
            <a:r>
              <a:rPr lang="en-US" sz="1600" dirty="0" smtClean="0"/>
              <a:t>format EMPLOYEE =</a:t>
            </a:r>
          </a:p>
          <a:p>
            <a:pPr marL="342900" indent="-342900" algn="l"/>
            <a:r>
              <a:rPr lang="en-US" sz="1600" dirty="0" smtClean="0"/>
              <a:t>=============================================</a:t>
            </a:r>
          </a:p>
          <a:p>
            <a:pPr marL="342900" indent="-342900" algn="l"/>
            <a:r>
              <a:rPr lang="en-US" sz="1600" dirty="0" smtClean="0"/>
              <a:t>@&lt;&lt;&lt;&lt;&lt;&lt;&lt;&lt;&lt;&lt;&lt;&lt;&lt;&lt;&lt;&lt;&lt;&lt;&lt;&lt;&lt;&lt; @&lt;&lt; @#####.##</a:t>
            </a:r>
          </a:p>
          <a:p>
            <a:pPr marL="342900" indent="-342900" algn="l"/>
            <a:r>
              <a:rPr lang="en-US" sz="1600" dirty="0" smtClean="0"/>
              <a:t>$</a:t>
            </a:r>
            <a:r>
              <a:rPr lang="en-US" sz="1600" dirty="0" err="1" smtClean="0"/>
              <a:t>name,$age,$salary</a:t>
            </a:r>
            <a:endParaRPr lang="en-US" sz="1600" dirty="0" smtClean="0"/>
          </a:p>
          <a:p>
            <a:pPr marL="342900" indent="-342900" algn="l"/>
            <a:r>
              <a:rPr lang="en-US" sz="1600" dirty="0" smtClean="0"/>
              <a:t>=============================================</a:t>
            </a:r>
          </a:p>
          <a:p>
            <a:pPr marL="342900" indent="-342900" algn="l"/>
            <a:r>
              <a:rPr lang="en-US" sz="1600" dirty="0" smtClean="0"/>
              <a:t>.</a:t>
            </a:r>
          </a:p>
          <a:p>
            <a:pPr marL="342900" indent="-342900" algn="l"/>
            <a:endParaRPr lang="en-US" sz="1600" dirty="0" smtClean="0"/>
          </a:p>
          <a:p>
            <a:pPr marL="342900" indent="-342900" algn="l"/>
            <a:endParaRPr lang="en-US" sz="1600" dirty="0" smtClean="0"/>
          </a:p>
          <a:p>
            <a:pPr marL="342900" indent="-342900" algn="l"/>
            <a:r>
              <a:rPr lang="en-US" sz="1600" dirty="0" smtClean="0"/>
              <a:t>format EMPLOYEE_TOP =</a:t>
            </a:r>
          </a:p>
          <a:p>
            <a:pPr marL="342900" indent="-342900" algn="l"/>
            <a:r>
              <a:rPr lang="en-US" sz="1600" dirty="0" smtClean="0"/>
              <a:t>==============================================</a:t>
            </a:r>
          </a:p>
          <a:p>
            <a:pPr marL="342900" indent="-342900" algn="l"/>
            <a:r>
              <a:rPr lang="en-US" sz="1600" dirty="0" smtClean="0"/>
              <a:t>Name                    Age  Salary Page @&lt;</a:t>
            </a:r>
          </a:p>
          <a:p>
            <a:pPr marL="342900" indent="-342900" algn="l"/>
            <a:r>
              <a:rPr lang="en-US" sz="1600" dirty="0" smtClean="0"/>
              <a:t>                                	 $% #for printing page numbers</a:t>
            </a:r>
          </a:p>
          <a:p>
            <a:pPr marL="342900" indent="-342900" algn="l"/>
            <a:r>
              <a:rPr lang="en-US" sz="1600" dirty="0" smtClean="0"/>
              <a:t>==============================================</a:t>
            </a:r>
          </a:p>
          <a:p>
            <a:pPr marL="342900" indent="-342900" algn="l"/>
            <a:r>
              <a:rPr lang="en-US" sz="1600" dirty="0" smtClean="0"/>
              <a:t>.</a:t>
            </a:r>
          </a:p>
          <a:p>
            <a:pPr marL="342900" indent="-342900" algn="l">
              <a:buAutoNum type="arabicPeriod"/>
            </a:pPr>
            <a:endParaRPr lang="en-US" sz="1600" dirty="0" smtClean="0"/>
          </a:p>
          <a:p>
            <a:pPr marL="342900" indent="-342900" algn="l"/>
            <a:endParaRPr lang="en-US" sz="1600" dirty="0" smtClean="0"/>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Formats</a:t>
            </a:r>
            <a:endParaRPr lang="en-US" sz="3200" dirty="0"/>
          </a:p>
        </p:txBody>
      </p:sp>
      <p:sp>
        <p:nvSpPr>
          <p:cNvPr id="3" name="Subtitle 2"/>
          <p:cNvSpPr>
            <a:spLocks noGrp="1"/>
          </p:cNvSpPr>
          <p:nvPr>
            <p:ph type="subTitle" idx="1"/>
          </p:nvPr>
        </p:nvSpPr>
        <p:spPr>
          <a:xfrm>
            <a:off x="357158" y="1000108"/>
            <a:ext cx="8001056" cy="5357850"/>
          </a:xfrm>
        </p:spPr>
        <p:txBody>
          <a:bodyPr>
            <a:normAutofit fontScale="92500" lnSpcReduction="10000"/>
          </a:bodyPr>
          <a:lstStyle/>
          <a:p>
            <a:pPr marL="342900" indent="-342900" algn="l"/>
            <a:r>
              <a:rPr lang="en-US" sz="1600" dirty="0" smtClean="0"/>
              <a:t>open(FILE,"&gt;Text_file1.txt");</a:t>
            </a:r>
          </a:p>
          <a:p>
            <a:pPr marL="342900" indent="-342900" algn="l"/>
            <a:r>
              <a:rPr lang="en-US" sz="1600" dirty="0" smtClean="0"/>
              <a:t>select(FILE);</a:t>
            </a:r>
          </a:p>
          <a:p>
            <a:pPr marL="342900" indent="-342900" algn="l"/>
            <a:r>
              <a:rPr lang="en-US" sz="1600" dirty="0" smtClean="0"/>
              <a:t>$~ = EMPLOYEE;</a:t>
            </a:r>
          </a:p>
          <a:p>
            <a:pPr marL="342900" indent="-342900" algn="l"/>
            <a:r>
              <a:rPr lang="en-US" sz="1600" dirty="0" smtClean="0"/>
              <a:t>$^ = EMPLOYEE_TOP;</a:t>
            </a:r>
          </a:p>
          <a:p>
            <a:pPr marL="342900" indent="-342900" algn="l"/>
            <a:endParaRPr lang="en-US" sz="1600" dirty="0" smtClean="0"/>
          </a:p>
          <a:p>
            <a:pPr marL="342900" indent="-342900" algn="l"/>
            <a:r>
              <a:rPr lang="en-US" sz="1600" dirty="0" smtClean="0"/>
              <a:t>$= = 7;#Set the no of lines per page;</a:t>
            </a:r>
          </a:p>
          <a:p>
            <a:pPr marL="342900" indent="-342900" algn="l"/>
            <a:endParaRPr lang="en-US" sz="1600" dirty="0" smtClean="0"/>
          </a:p>
          <a:p>
            <a:pPr marL="342900" indent="-342900" algn="l"/>
            <a:r>
              <a:rPr lang="en-US" sz="1600" dirty="0" smtClean="0"/>
              <a:t>@n = ("</a:t>
            </a:r>
            <a:r>
              <a:rPr lang="en-US" sz="1600" dirty="0" err="1" smtClean="0"/>
              <a:t>Kalyan</a:t>
            </a:r>
            <a:r>
              <a:rPr lang="en-US" sz="1600" dirty="0" smtClean="0"/>
              <a:t>", "</a:t>
            </a:r>
            <a:r>
              <a:rPr lang="en-US" sz="1600" dirty="0" err="1" smtClean="0"/>
              <a:t>Vinay</a:t>
            </a:r>
            <a:r>
              <a:rPr lang="en-US" sz="1600" dirty="0" smtClean="0"/>
              <a:t>", "</a:t>
            </a:r>
            <a:r>
              <a:rPr lang="en-US" sz="1600" dirty="0" err="1" smtClean="0"/>
              <a:t>Roshini</a:t>
            </a:r>
            <a:r>
              <a:rPr lang="en-US" sz="1600" dirty="0" smtClean="0"/>
              <a:t>");</a:t>
            </a:r>
          </a:p>
          <a:p>
            <a:pPr marL="342900" indent="-342900" algn="l"/>
            <a:r>
              <a:rPr lang="en-US" sz="1600" dirty="0" smtClean="0"/>
              <a:t>@a  = (20,30, 40);</a:t>
            </a:r>
          </a:p>
          <a:p>
            <a:pPr marL="342900" indent="-342900" algn="l"/>
            <a:r>
              <a:rPr lang="en-US" sz="1600" dirty="0" smtClean="0"/>
              <a:t>@s = (2000.00, 2500.00, 4000.000);</a:t>
            </a:r>
          </a:p>
          <a:p>
            <a:pPr marL="342900" indent="-342900" algn="l"/>
            <a:endParaRPr lang="en-US" sz="1600" dirty="0" smtClean="0"/>
          </a:p>
          <a:p>
            <a:pPr marL="342900" indent="-342900" algn="l"/>
            <a:r>
              <a:rPr lang="en-US" sz="1600" dirty="0" smtClean="0"/>
              <a:t>$</a:t>
            </a:r>
            <a:r>
              <a:rPr lang="en-US" sz="1600" dirty="0" err="1" smtClean="0"/>
              <a:t>i</a:t>
            </a:r>
            <a:r>
              <a:rPr lang="en-US" sz="1600" dirty="0" smtClean="0"/>
              <a:t> = 0;</a:t>
            </a:r>
          </a:p>
          <a:p>
            <a:pPr marL="342900" indent="-342900" algn="l"/>
            <a:r>
              <a:rPr lang="en-US" sz="1600" dirty="0" err="1" smtClean="0"/>
              <a:t>foreach</a:t>
            </a:r>
            <a:r>
              <a:rPr lang="en-US" sz="1600" dirty="0" smtClean="0"/>
              <a:t> $name(@n) {</a:t>
            </a:r>
          </a:p>
          <a:p>
            <a:pPr marL="342900" indent="-342900" algn="l"/>
            <a:r>
              <a:rPr lang="en-US" sz="1600" dirty="0" smtClean="0"/>
              <a:t>   $age = $a[$</a:t>
            </a:r>
            <a:r>
              <a:rPr lang="en-US" sz="1600" dirty="0" err="1" smtClean="0"/>
              <a:t>i</a:t>
            </a:r>
            <a:r>
              <a:rPr lang="en-US" sz="1600" dirty="0" smtClean="0"/>
              <a:t>];</a:t>
            </a:r>
          </a:p>
          <a:p>
            <a:pPr marL="342900" indent="-342900" algn="l"/>
            <a:r>
              <a:rPr lang="en-US" sz="1600" dirty="0" smtClean="0"/>
              <a:t>   $salary = $s[$</a:t>
            </a:r>
            <a:r>
              <a:rPr lang="en-US" sz="1600" dirty="0" err="1" smtClean="0"/>
              <a:t>i</a:t>
            </a:r>
            <a:r>
              <a:rPr lang="en-US" sz="1600" dirty="0" smtClean="0"/>
              <a:t>++];</a:t>
            </a:r>
          </a:p>
          <a:p>
            <a:pPr marL="342900" indent="-342900" algn="l"/>
            <a:r>
              <a:rPr lang="en-US" sz="1600" dirty="0" smtClean="0"/>
              <a:t>   write ;</a:t>
            </a:r>
          </a:p>
          <a:p>
            <a:pPr marL="342900" indent="-342900" algn="l"/>
            <a:r>
              <a:rPr lang="en-US" sz="1600" dirty="0" smtClean="0"/>
              <a:t>}</a:t>
            </a:r>
          </a:p>
          <a:p>
            <a:pPr marL="342900" indent="-342900" algn="l"/>
            <a:r>
              <a:rPr lang="en-US" sz="1600" dirty="0" smtClean="0"/>
              <a:t>Close(FILE);</a:t>
            </a:r>
          </a:p>
          <a:p>
            <a:pPr marL="342900" indent="-342900" algn="l"/>
            <a:endParaRPr lang="en-US" sz="1600" dirty="0" smtClean="0"/>
          </a:p>
          <a:p>
            <a:pPr marL="342900" indent="-342900" algn="l"/>
            <a:r>
              <a:rPr lang="en-US" sz="1600" dirty="0" smtClean="0"/>
              <a:t>	</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IN" sz="3200" dirty="0" smtClean="0"/>
              <a:t>File I/O</a:t>
            </a:r>
            <a:endParaRPr lang="en-US" sz="3200" dirty="0"/>
          </a:p>
        </p:txBody>
      </p:sp>
      <p:sp>
        <p:nvSpPr>
          <p:cNvPr id="3" name="Subtitle 2"/>
          <p:cNvSpPr>
            <a:spLocks noGrp="1"/>
          </p:cNvSpPr>
          <p:nvPr>
            <p:ph type="subTitle" idx="1"/>
          </p:nvPr>
        </p:nvSpPr>
        <p:spPr>
          <a:xfrm>
            <a:off x="357158" y="1000108"/>
            <a:ext cx="8001056" cy="5357850"/>
          </a:xfrm>
        </p:spPr>
        <p:txBody>
          <a:bodyPr>
            <a:normAutofit/>
          </a:bodyPr>
          <a:lstStyle/>
          <a:p>
            <a:pPr marL="342900" indent="-342900" algn="l"/>
            <a:r>
              <a:rPr lang="en-US" sz="1600" b="1" dirty="0" smtClean="0"/>
              <a:t>Perl filehandle:</a:t>
            </a:r>
          </a:p>
          <a:p>
            <a:pPr marL="342900" indent="-342900" algn="l">
              <a:buAutoNum type="arabicPeriod"/>
            </a:pPr>
            <a:r>
              <a:rPr lang="en-US" sz="1600" dirty="0" smtClean="0"/>
              <a:t>A filehandle is a </a:t>
            </a:r>
            <a:r>
              <a:rPr lang="en-US" sz="1600" dirty="0" smtClean="0">
                <a:hlinkClick r:id="rId2" tooltip="Perl Variable"/>
              </a:rPr>
              <a:t>variable</a:t>
            </a:r>
            <a:r>
              <a:rPr lang="en-US" sz="1600" dirty="0" smtClean="0"/>
              <a:t> that associates with a file. Through a filehandle variable, you can read from the file or write to the file depending on how you open the file.</a:t>
            </a:r>
          </a:p>
          <a:p>
            <a:pPr marL="342900" indent="-342900" algn="l"/>
            <a:endParaRPr lang="en-US" sz="1600" b="1" dirty="0" smtClean="0"/>
          </a:p>
          <a:p>
            <a:pPr marL="342900" indent="-342900" algn="l"/>
            <a:r>
              <a:rPr lang="en-US" sz="1600" b="1" dirty="0" smtClean="0"/>
              <a:t>Perl open file function:</a:t>
            </a:r>
          </a:p>
          <a:p>
            <a:pPr marL="342900" indent="-342900" algn="l"/>
            <a:endParaRPr lang="en-IN" sz="1600" b="1" dirty="0" smtClean="0"/>
          </a:p>
          <a:p>
            <a:pPr marL="342900" indent="-342900" algn="l"/>
            <a:r>
              <a:rPr lang="en-US" sz="1600" dirty="0" smtClean="0"/>
              <a:t>Syntax:</a:t>
            </a:r>
          </a:p>
          <a:p>
            <a:pPr marL="342900" indent="-342900" algn="l"/>
            <a:r>
              <a:rPr lang="en-US" sz="1600" dirty="0" smtClean="0"/>
              <a:t>		open(</a:t>
            </a:r>
            <a:r>
              <a:rPr lang="en-US" sz="1600" dirty="0" err="1" smtClean="0"/>
              <a:t>filehandle,mode,filename</a:t>
            </a:r>
            <a:r>
              <a:rPr lang="en-US" sz="1600" dirty="0" smtClean="0"/>
              <a:t>);</a:t>
            </a:r>
            <a:endParaRPr lang="en-US" sz="1600" b="1" dirty="0" smtClean="0"/>
          </a:p>
          <a:p>
            <a:pPr marL="342900" indent="-342900" algn="l"/>
            <a:r>
              <a:rPr lang="en-US" sz="1600" b="1" dirty="0" smtClean="0"/>
              <a:t>		</a:t>
            </a:r>
          </a:p>
          <a:p>
            <a:pPr marL="342900" indent="-342900" algn="l"/>
            <a:r>
              <a:rPr lang="en-US" sz="1600" b="1" dirty="0" smtClean="0"/>
              <a:t>		-&gt;</a:t>
            </a:r>
            <a:r>
              <a:rPr lang="en-US" sz="1600" dirty="0" smtClean="0"/>
              <a:t>Filehandle that associates with the file</a:t>
            </a:r>
          </a:p>
          <a:p>
            <a:pPr marL="342900" indent="-342900" algn="l"/>
            <a:r>
              <a:rPr lang="en-US" sz="1600" dirty="0" smtClean="0"/>
              <a:t>		-&gt;Mode: you can open a file for reading, writing or appending.</a:t>
            </a:r>
          </a:p>
          <a:p>
            <a:pPr marL="342900" indent="-342900" algn="l"/>
            <a:r>
              <a:rPr lang="en-US" sz="1600" dirty="0" smtClean="0"/>
              <a:t>		-&gt;Filename: the path to the file that is being opened.</a:t>
            </a:r>
          </a:p>
          <a:p>
            <a:pPr marL="342900" indent="-342900" algn="l"/>
            <a:endParaRPr lang="en-US" sz="1600"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graphicFrame>
        <p:nvGraphicFramePr>
          <p:cNvPr id="4" name="Table 3"/>
          <p:cNvGraphicFramePr>
            <a:graphicFrameLocks noGrp="1"/>
          </p:cNvGraphicFramePr>
          <p:nvPr/>
        </p:nvGraphicFramePr>
        <p:xfrm>
          <a:off x="1142976" y="4643446"/>
          <a:ext cx="6953256" cy="1525908"/>
        </p:xfrm>
        <a:graphic>
          <a:graphicData uri="http://schemas.openxmlformats.org/drawingml/2006/table">
            <a:tbl>
              <a:tblPr firstRow="1" bandRow="1">
                <a:tableStyleId>{5C22544A-7EE6-4342-B048-85BDC9FD1C3A}</a:tableStyleId>
              </a:tblPr>
              <a:tblGrid>
                <a:gridCol w="3476628"/>
                <a:gridCol w="3476628"/>
              </a:tblGrid>
              <a:tr h="508636">
                <a:tc>
                  <a:txBody>
                    <a:bodyPr/>
                    <a:lstStyle/>
                    <a:p>
                      <a:r>
                        <a:rPr lang="en-IN" dirty="0" smtClean="0"/>
                        <a:t>Read</a:t>
                      </a:r>
                    </a:p>
                  </a:txBody>
                  <a:tcPr/>
                </a:tc>
                <a:tc>
                  <a:txBody>
                    <a:bodyPr/>
                    <a:lstStyle/>
                    <a:p>
                      <a:r>
                        <a:rPr lang="en-IN" dirty="0" smtClean="0"/>
                        <a:t>&lt;</a:t>
                      </a:r>
                      <a:endParaRPr lang="en-US" dirty="0"/>
                    </a:p>
                  </a:txBody>
                  <a:tcPr/>
                </a:tc>
              </a:tr>
              <a:tr h="508636">
                <a:tc>
                  <a:txBody>
                    <a:bodyPr/>
                    <a:lstStyle/>
                    <a:p>
                      <a:r>
                        <a:rPr lang="en-IN" dirty="0" smtClean="0"/>
                        <a:t>Write</a:t>
                      </a:r>
                      <a:endParaRPr lang="en-US" dirty="0"/>
                    </a:p>
                  </a:txBody>
                  <a:tcPr/>
                </a:tc>
                <a:tc>
                  <a:txBody>
                    <a:bodyPr/>
                    <a:lstStyle/>
                    <a:p>
                      <a:r>
                        <a:rPr lang="en-IN" dirty="0" smtClean="0"/>
                        <a:t>&gt;</a:t>
                      </a:r>
                      <a:endParaRPr lang="en-US" dirty="0"/>
                    </a:p>
                  </a:txBody>
                  <a:tcPr/>
                </a:tc>
              </a:tr>
              <a:tr h="508636">
                <a:tc>
                  <a:txBody>
                    <a:bodyPr/>
                    <a:lstStyle/>
                    <a:p>
                      <a:r>
                        <a:rPr lang="en-IN" dirty="0" smtClean="0"/>
                        <a:t>Append</a:t>
                      </a:r>
                      <a:endParaRPr lang="en-US" dirty="0"/>
                    </a:p>
                  </a:txBody>
                  <a:tcPr/>
                </a:tc>
                <a:tc>
                  <a:txBody>
                    <a:bodyPr/>
                    <a:lstStyle/>
                    <a:p>
                      <a:r>
                        <a:rPr lang="en-IN" dirty="0" smtClean="0"/>
                        <a:t>&gt;&gt;</a:t>
                      </a:r>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File I/O</a:t>
            </a:r>
            <a:endParaRPr lang="en-US" sz="3200" dirty="0"/>
          </a:p>
        </p:txBody>
      </p:sp>
      <p:sp>
        <p:nvSpPr>
          <p:cNvPr id="3" name="Subtitle 2"/>
          <p:cNvSpPr>
            <a:spLocks noGrp="1"/>
          </p:cNvSpPr>
          <p:nvPr>
            <p:ph type="subTitle" idx="1"/>
          </p:nvPr>
        </p:nvSpPr>
        <p:spPr>
          <a:xfrm>
            <a:off x="357158" y="1000108"/>
            <a:ext cx="8001056" cy="5357850"/>
          </a:xfrm>
        </p:spPr>
        <p:txBody>
          <a:bodyPr>
            <a:normAutofit fontScale="85000" lnSpcReduction="20000"/>
          </a:bodyPr>
          <a:lstStyle/>
          <a:p>
            <a:pPr marL="342900" indent="-342900" algn="l"/>
            <a:r>
              <a:rPr lang="en-US" sz="1600" b="1" dirty="0" smtClean="0"/>
              <a:t>Closing the files:</a:t>
            </a:r>
          </a:p>
          <a:p>
            <a:pPr marL="342900" indent="-342900" algn="l">
              <a:buAutoNum type="arabicPeriod"/>
            </a:pPr>
            <a:r>
              <a:rPr lang="en-US" sz="1600" dirty="0" smtClean="0"/>
              <a:t>After processing the file such as reading or writing, you should always close it explicitly by using the close() function. </a:t>
            </a:r>
          </a:p>
          <a:p>
            <a:pPr marL="342900" indent="-342900" algn="l">
              <a:buAutoNum type="arabicPeriod"/>
            </a:pPr>
            <a:endParaRPr lang="en-US" sz="1600" dirty="0" smtClean="0"/>
          </a:p>
          <a:p>
            <a:pPr marL="342900" indent="-342900" algn="l">
              <a:buAutoNum type="arabicPeriod"/>
            </a:pPr>
            <a:r>
              <a:rPr lang="en-US" sz="1600" dirty="0" smtClean="0"/>
              <a:t>If you don’t, Perl will automatically close the file for you, however, it is not a good programming practice.</a:t>
            </a:r>
          </a:p>
          <a:p>
            <a:pPr marL="342900" indent="-342900" algn="l">
              <a:buAutoNum type="arabicPeriod"/>
            </a:pPr>
            <a:endParaRPr lang="en-US" sz="1600" b="1" dirty="0" smtClean="0"/>
          </a:p>
          <a:p>
            <a:pPr marL="342900" indent="-342900" algn="l"/>
            <a:r>
              <a:rPr lang="en-IN" sz="1600" b="1" dirty="0" smtClean="0"/>
              <a:t>Code:</a:t>
            </a:r>
          </a:p>
          <a:p>
            <a:pPr marL="342900" indent="-342900" algn="l"/>
            <a:r>
              <a:rPr lang="en-IN" sz="1600" b="1" dirty="0" smtClean="0"/>
              <a:t>		</a:t>
            </a:r>
            <a:r>
              <a:rPr lang="en-US" sz="1600" dirty="0" smtClean="0"/>
              <a:t>open(R,“&lt;Hello.txt") or die "Could not open the Hello.txt, $!";</a:t>
            </a:r>
          </a:p>
          <a:p>
            <a:pPr marL="342900" indent="-342900" algn="l"/>
            <a:r>
              <a:rPr lang="en-US" sz="1600" dirty="0" smtClean="0"/>
              <a:t>		print ("Data in file is:".&lt;R&gt;);# One line at a time.</a:t>
            </a:r>
          </a:p>
          <a:p>
            <a:pPr marL="342900" indent="-342900" algn="l"/>
            <a:r>
              <a:rPr lang="en-IN" sz="1600" dirty="0" smtClean="0"/>
              <a:t>		close(R);</a:t>
            </a:r>
            <a:endParaRPr lang="en-US" sz="1600" dirty="0" smtClean="0"/>
          </a:p>
          <a:p>
            <a:pPr marL="342900" indent="-342900" algn="l"/>
            <a:endParaRPr lang="en-US" sz="1600" dirty="0" smtClean="0"/>
          </a:p>
          <a:p>
            <a:pPr marL="342900" indent="-342900" algn="l"/>
            <a:r>
              <a:rPr lang="en-IN" sz="1600" dirty="0" smtClean="0"/>
              <a:t>			Or</a:t>
            </a:r>
          </a:p>
          <a:p>
            <a:pPr marL="342900" indent="-342900" algn="l"/>
            <a:r>
              <a:rPr lang="en-IN" sz="1600" dirty="0" smtClean="0"/>
              <a:t>		</a:t>
            </a:r>
            <a:r>
              <a:rPr lang="en-US" sz="1600" dirty="0" smtClean="0"/>
              <a:t>open(DATA, "&lt;file.txt") or die "Couldn't open file file.txt, $!"; </a:t>
            </a:r>
          </a:p>
          <a:p>
            <a:pPr marL="342900" indent="-342900" algn="l"/>
            <a:r>
              <a:rPr lang="en-US" sz="1600" dirty="0" smtClean="0"/>
              <a:t>		while(&lt;DATA&gt;) </a:t>
            </a:r>
          </a:p>
          <a:p>
            <a:pPr marL="342900" indent="-342900" algn="l"/>
            <a:r>
              <a:rPr lang="en-US" sz="1600" dirty="0" smtClean="0"/>
              <a:t>		{ </a:t>
            </a:r>
          </a:p>
          <a:p>
            <a:pPr marL="342900" indent="-342900" algn="l"/>
            <a:r>
              <a:rPr lang="en-US" sz="1600" dirty="0" smtClean="0"/>
              <a:t>			print "$_"; </a:t>
            </a:r>
          </a:p>
          <a:p>
            <a:pPr marL="342900" indent="-342900" algn="l"/>
            <a:r>
              <a:rPr lang="en-US" sz="1600" dirty="0" smtClean="0"/>
              <a:t>		}</a:t>
            </a:r>
          </a:p>
          <a:p>
            <a:pPr marL="342900" indent="-342900" algn="l"/>
            <a:r>
              <a:rPr lang="en-US" sz="1600" dirty="0" smtClean="0"/>
              <a:t>			</a:t>
            </a:r>
          </a:p>
          <a:p>
            <a:pPr marL="342900" indent="-342900" algn="l"/>
            <a:r>
              <a:rPr lang="en-US" sz="1600" dirty="0" smtClean="0"/>
              <a:t>			Or</a:t>
            </a:r>
          </a:p>
          <a:p>
            <a:pPr marL="342900" indent="-342900" algn="l"/>
            <a:r>
              <a:rPr lang="en-US" sz="1600" dirty="0" smtClean="0"/>
              <a:t>		open(DATA,"&lt;import.txt") or die "Can't open data"; 	</a:t>
            </a:r>
          </a:p>
          <a:p>
            <a:pPr marL="342900" indent="-342900" algn="l"/>
            <a:r>
              <a:rPr lang="en-US" sz="1600" dirty="0" smtClean="0"/>
              <a:t>		@lines = &lt;DATA&gt;; </a:t>
            </a:r>
          </a:p>
          <a:p>
            <a:pPr marL="342900" indent="-342900" algn="l"/>
            <a:r>
              <a:rPr lang="en-US" sz="1600" dirty="0" smtClean="0"/>
              <a:t>		print “@lines”;</a:t>
            </a:r>
          </a:p>
          <a:p>
            <a:pPr marL="342900" indent="-342900" algn="l"/>
            <a:r>
              <a:rPr lang="en-US" sz="1600" dirty="0" smtClean="0"/>
              <a:t>		close(DATA);</a:t>
            </a:r>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File I/O</a:t>
            </a:r>
            <a:endParaRPr lang="en-US" sz="3200" dirty="0"/>
          </a:p>
        </p:txBody>
      </p:sp>
      <p:sp>
        <p:nvSpPr>
          <p:cNvPr id="3" name="Subtitle 2"/>
          <p:cNvSpPr>
            <a:spLocks noGrp="1"/>
          </p:cNvSpPr>
          <p:nvPr>
            <p:ph type="subTitle" idx="1"/>
          </p:nvPr>
        </p:nvSpPr>
        <p:spPr>
          <a:xfrm>
            <a:off x="357158" y="1000108"/>
            <a:ext cx="8001056" cy="5357850"/>
          </a:xfrm>
        </p:spPr>
        <p:txBody>
          <a:bodyPr>
            <a:normAutofit fontScale="92500" lnSpcReduction="20000"/>
          </a:bodyPr>
          <a:lstStyle/>
          <a:p>
            <a:pPr marL="342900" indent="-342900" algn="l"/>
            <a:r>
              <a:rPr lang="en-US" sz="1600" dirty="0" smtClean="0"/>
              <a:t>		</a:t>
            </a:r>
          </a:p>
          <a:p>
            <a:pPr marL="342900" indent="-342900" algn="l"/>
            <a:r>
              <a:rPr lang="en-IN" sz="1600" b="1" dirty="0" smtClean="0"/>
              <a:t>Reading and Writing operations:</a:t>
            </a:r>
          </a:p>
          <a:p>
            <a:pPr marL="342900" indent="-342900" algn="l"/>
            <a:endParaRPr lang="en-IN" sz="1600" b="1" dirty="0" smtClean="0"/>
          </a:p>
          <a:p>
            <a:pPr marL="342900" indent="-342900" algn="l"/>
            <a:r>
              <a:rPr lang="en-US" sz="1600" b="1" dirty="0" smtClean="0"/>
              <a:t># Opening File Hello.txt in Read mode</a:t>
            </a:r>
          </a:p>
          <a:p>
            <a:pPr marL="342900" indent="-342900" algn="l"/>
            <a:r>
              <a:rPr lang="en-US" sz="1600" b="1" dirty="0" smtClean="0"/>
              <a:t>open(r, "&lt;", "Hello.txt");</a:t>
            </a:r>
          </a:p>
          <a:p>
            <a:pPr marL="342900" indent="-342900" algn="l"/>
            <a:endParaRPr lang="en-US" sz="1600" b="1" dirty="0" smtClean="0"/>
          </a:p>
          <a:p>
            <a:pPr marL="342900" indent="-342900" algn="l"/>
            <a:r>
              <a:rPr lang="en-US" sz="1600" b="1" dirty="0" smtClean="0"/>
              <a:t># Printing the existing content of the file</a:t>
            </a:r>
          </a:p>
          <a:p>
            <a:pPr marL="342900" indent="-342900" algn="l"/>
            <a:r>
              <a:rPr lang="en-US" sz="1600" b="1" dirty="0" smtClean="0"/>
              <a:t>print("Existing Content of Hello.txt: " . &lt;r&gt;);</a:t>
            </a:r>
          </a:p>
          <a:p>
            <a:pPr marL="342900" indent="-342900" algn="l"/>
            <a:endParaRPr lang="en-US" sz="1600" b="1" dirty="0" smtClean="0"/>
          </a:p>
          <a:p>
            <a:pPr marL="342900" indent="-342900" algn="l"/>
            <a:r>
              <a:rPr lang="en-US" sz="1600" b="1" dirty="0" smtClean="0"/>
              <a:t># Opening File in Write mode</a:t>
            </a:r>
          </a:p>
          <a:p>
            <a:pPr marL="342900" indent="-342900" algn="l"/>
            <a:r>
              <a:rPr lang="en-US" sz="1600" b="1" dirty="0" smtClean="0"/>
              <a:t>open(w, "&gt;&gt;", "Hello.txt");</a:t>
            </a:r>
          </a:p>
          <a:p>
            <a:pPr marL="342900" indent="-342900" algn="l"/>
            <a:endParaRPr lang="en-US" sz="1600" b="1" dirty="0" smtClean="0"/>
          </a:p>
          <a:p>
            <a:pPr marL="342900" indent="-342900" algn="l"/>
            <a:r>
              <a:rPr lang="en-US" sz="1600" b="1" dirty="0" smtClean="0"/>
              <a:t># Set r to the End of Hello.txt</a:t>
            </a:r>
          </a:p>
          <a:p>
            <a:pPr marL="342900" indent="-342900" algn="l"/>
            <a:r>
              <a:rPr lang="en-US" sz="1600" b="1" dirty="0" smtClean="0"/>
              <a:t>#seek r, 0,2;#SEEK_SET,SEEK_CUR,SEEK_END =&gt; 0,1,2.</a:t>
            </a:r>
          </a:p>
          <a:p>
            <a:pPr marL="342900" indent="-342900" algn="l"/>
            <a:endParaRPr lang="en-US" sz="1600" b="1" dirty="0" smtClean="0"/>
          </a:p>
          <a:p>
            <a:pPr marL="342900" indent="-342900" algn="l"/>
            <a:r>
              <a:rPr lang="en-US" sz="1600" b="1" dirty="0" smtClean="0"/>
              <a:t>print "\</a:t>
            </a:r>
            <a:r>
              <a:rPr lang="en-US" sz="1600" b="1" dirty="0" err="1" smtClean="0"/>
              <a:t>nWriting</a:t>
            </a:r>
            <a:r>
              <a:rPr lang="en-US" sz="1600" b="1" dirty="0" smtClean="0"/>
              <a:t> to File...";</a:t>
            </a:r>
          </a:p>
          <a:p>
            <a:pPr marL="342900" indent="-342900" algn="l"/>
            <a:endParaRPr lang="en-US" sz="1600" b="1" dirty="0" smtClean="0"/>
          </a:p>
          <a:p>
            <a:pPr marL="342900" indent="-342900" algn="l"/>
            <a:r>
              <a:rPr lang="en-US" sz="1600" b="1" dirty="0" smtClean="0"/>
              <a:t># Writing to Hello.txt using print</a:t>
            </a:r>
          </a:p>
          <a:p>
            <a:pPr marL="342900" indent="-342900" algn="l"/>
            <a:r>
              <a:rPr lang="en-US" sz="1600" b="1" dirty="0" smtClean="0"/>
              <a:t>print w "Content of this file is changed";</a:t>
            </a:r>
          </a:p>
          <a:p>
            <a:pPr marL="342900" indent="-342900" algn="l"/>
            <a:endParaRPr lang="en-US" sz="1600" b="1" dirty="0" smtClean="0"/>
          </a:p>
          <a:p>
            <a:pPr marL="342900" indent="-342900" algn="l"/>
            <a:r>
              <a:rPr lang="en-US" sz="1600" b="1" dirty="0" smtClean="0"/>
              <a:t># Closing the </a:t>
            </a:r>
            <a:r>
              <a:rPr lang="en-US" sz="1600" b="1" dirty="0" err="1" smtClean="0"/>
              <a:t>FileHandle</a:t>
            </a:r>
            <a:endParaRPr lang="en-US" sz="1600" b="1" dirty="0" smtClean="0"/>
          </a:p>
          <a:p>
            <a:pPr marL="342900" indent="-342900" algn="l"/>
            <a:r>
              <a:rPr lang="en-US" sz="1600" b="1" dirty="0" smtClean="0"/>
              <a:t>close(w);</a:t>
            </a:r>
          </a:p>
          <a:p>
            <a:pPr marL="342900" indent="-342900" algn="l"/>
            <a:endParaRPr lang="en-US" sz="1600" b="1"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File I/O</a:t>
            </a:r>
            <a:endParaRPr lang="en-US" sz="3200" dirty="0"/>
          </a:p>
        </p:txBody>
      </p:sp>
      <p:sp>
        <p:nvSpPr>
          <p:cNvPr id="3" name="Subtitle 2"/>
          <p:cNvSpPr>
            <a:spLocks noGrp="1"/>
          </p:cNvSpPr>
          <p:nvPr>
            <p:ph type="subTitle" idx="1"/>
          </p:nvPr>
        </p:nvSpPr>
        <p:spPr>
          <a:xfrm>
            <a:off x="357158" y="1000108"/>
            <a:ext cx="8001056" cy="5357850"/>
          </a:xfrm>
        </p:spPr>
        <p:txBody>
          <a:bodyPr>
            <a:normAutofit/>
          </a:bodyPr>
          <a:lstStyle/>
          <a:p>
            <a:pPr marL="342900" indent="-342900" algn="l"/>
            <a:r>
              <a:rPr lang="en-US" sz="1600" b="1" dirty="0" smtClean="0"/>
              <a:t># Set r to the beginning of Hello.txt</a:t>
            </a:r>
          </a:p>
          <a:p>
            <a:pPr marL="342900" indent="-342900" algn="l"/>
            <a:r>
              <a:rPr lang="en-US" sz="1600" b="1" dirty="0" smtClean="0"/>
              <a:t>seek r, 0, 0;</a:t>
            </a:r>
          </a:p>
          <a:p>
            <a:pPr marL="342900" indent="-342900" algn="l"/>
            <a:endParaRPr lang="en-US" sz="1600" b="1" dirty="0" smtClean="0"/>
          </a:p>
          <a:p>
            <a:pPr marL="342900" indent="-342900" algn="l"/>
            <a:r>
              <a:rPr lang="en-US" sz="1600" b="1" dirty="0" smtClean="0"/>
              <a:t># Print the current contents of Hello.txt</a:t>
            </a:r>
          </a:p>
          <a:p>
            <a:pPr marL="342900" indent="-342900" algn="l"/>
            <a:r>
              <a:rPr lang="en-US" sz="1600" b="1" dirty="0" smtClean="0"/>
              <a:t>@lines = &lt;r&gt;;</a:t>
            </a:r>
          </a:p>
          <a:p>
            <a:pPr marL="342900" indent="-342900" algn="l"/>
            <a:r>
              <a:rPr lang="en-US" sz="1600" b="1" dirty="0" smtClean="0"/>
              <a:t>print @lines;</a:t>
            </a:r>
          </a:p>
          <a:p>
            <a:pPr marL="342900" indent="-342900" algn="l"/>
            <a:r>
              <a:rPr lang="en-US" sz="1600" b="1" dirty="0" smtClean="0"/>
              <a:t>#print("\</a:t>
            </a:r>
            <a:r>
              <a:rPr lang="en-US" sz="1600" b="1" dirty="0" err="1" smtClean="0"/>
              <a:t>nUpdated</a:t>
            </a:r>
            <a:r>
              <a:rPr lang="en-US" sz="1600" b="1" dirty="0" smtClean="0"/>
              <a:t> Content of Hello.txt: ".&lt;r&gt;);</a:t>
            </a:r>
          </a:p>
          <a:p>
            <a:pPr marL="342900" indent="-342900" algn="l"/>
            <a:endParaRPr lang="en-US" sz="1600" b="1" dirty="0" smtClean="0"/>
          </a:p>
          <a:p>
            <a:pPr marL="342900" indent="-342900" algn="l"/>
            <a:r>
              <a:rPr lang="en-US" sz="1600" b="1" dirty="0" smtClean="0"/>
              <a:t># Close the </a:t>
            </a:r>
            <a:r>
              <a:rPr lang="en-US" sz="1600" b="1" dirty="0" err="1" smtClean="0"/>
              <a:t>FileHandle</a:t>
            </a:r>
            <a:endParaRPr lang="en-US" sz="1600" b="1" dirty="0" smtClean="0"/>
          </a:p>
          <a:p>
            <a:pPr marL="342900" indent="-342900" algn="l"/>
            <a:r>
              <a:rPr lang="en-US" sz="1600" b="1" dirty="0" smtClean="0"/>
              <a:t>close(r);</a:t>
            </a:r>
            <a:endParaRPr lang="en-IN" sz="1600" b="1" dirty="0" smtClean="0"/>
          </a:p>
          <a:p>
            <a:pPr marL="342900" indent="-342900" algn="l"/>
            <a:endParaRPr lang="en-US" sz="1600" b="1"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85728"/>
            <a:ext cx="8229600" cy="642942"/>
          </a:xfrm>
        </p:spPr>
        <p:txBody>
          <a:bodyPr>
            <a:normAutofit/>
          </a:bodyPr>
          <a:lstStyle/>
          <a:p>
            <a:r>
              <a:rPr lang="en-US" sz="3200" dirty="0" smtClean="0"/>
              <a:t>Date and time</a:t>
            </a:r>
            <a:endParaRPr lang="en-US" sz="3200" dirty="0"/>
          </a:p>
        </p:txBody>
      </p:sp>
      <p:sp>
        <p:nvSpPr>
          <p:cNvPr id="3" name="Subtitle 2"/>
          <p:cNvSpPr>
            <a:spLocks noGrp="1"/>
          </p:cNvSpPr>
          <p:nvPr>
            <p:ph type="subTitle" idx="1"/>
          </p:nvPr>
        </p:nvSpPr>
        <p:spPr>
          <a:xfrm>
            <a:off x="571472" y="1142984"/>
            <a:ext cx="7858180" cy="5572164"/>
          </a:xfrm>
        </p:spPr>
        <p:txBody>
          <a:bodyPr>
            <a:normAutofit/>
          </a:bodyPr>
          <a:lstStyle/>
          <a:p>
            <a:pPr marL="342900" indent="-342900" algn="l"/>
            <a:r>
              <a:rPr lang="en-US" sz="1600" dirty="0" smtClean="0"/>
              <a:t>GMT Time:</a:t>
            </a:r>
          </a:p>
          <a:p>
            <a:pPr marL="342900" indent="-342900" algn="l">
              <a:buAutoNum type="arabicPeriod"/>
            </a:pPr>
            <a:r>
              <a:rPr lang="en-US" sz="1600" dirty="0" smtClean="0"/>
              <a:t>GMT stands for Greenwich Mean Time, which is the mean solar time at the Royal Observatory in Greenwich, London. </a:t>
            </a:r>
          </a:p>
          <a:p>
            <a:pPr marL="342900" indent="-342900" algn="l">
              <a:buAutoNum type="arabicPeriod"/>
            </a:pPr>
            <a:endParaRPr lang="en-US" sz="1600" dirty="0" smtClean="0"/>
          </a:p>
          <a:p>
            <a:pPr marL="342900" indent="-342900" algn="l">
              <a:buAutoNum type="arabicPeriod"/>
            </a:pPr>
            <a:r>
              <a:rPr lang="en-US" sz="1600" dirty="0" smtClean="0"/>
              <a:t>GMT is the same during all the year and is not affected by Daylight Saving Time(Summer Time) clock changes.</a:t>
            </a:r>
          </a:p>
          <a:p>
            <a:pPr marL="342900" indent="-342900" algn="l">
              <a:buAutoNum type="arabicPeriod"/>
            </a:pPr>
            <a:endParaRPr lang="en-US" sz="1600" dirty="0" smtClean="0"/>
          </a:p>
          <a:p>
            <a:pPr marL="342900" indent="-342900" algn="l">
              <a:buAutoNum type="arabicPeriod"/>
            </a:pPr>
            <a:r>
              <a:rPr lang="en-US" sz="1600" dirty="0" smtClean="0"/>
              <a:t>Perl provides a predefined function for calculation and representation of GMT, which is </a:t>
            </a:r>
            <a:r>
              <a:rPr lang="en-US" sz="1600" b="1" dirty="0" err="1" smtClean="0"/>
              <a:t>gmtime</a:t>
            </a:r>
            <a:r>
              <a:rPr lang="en-US" sz="1600" b="1" dirty="0" smtClean="0"/>
              <a:t>()</a:t>
            </a:r>
            <a:r>
              <a:rPr lang="en-US" sz="1600" dirty="0" smtClean="0"/>
              <a:t>. </a:t>
            </a:r>
          </a:p>
          <a:p>
            <a:pPr marL="342900" indent="-342900" algn="l">
              <a:buAutoNum type="arabicPeriod"/>
            </a:pPr>
            <a:endParaRPr lang="en-US" sz="1600" dirty="0" smtClean="0"/>
          </a:p>
          <a:p>
            <a:pPr marL="342900" indent="-342900" algn="l">
              <a:buAutoNum type="arabicPeriod"/>
            </a:pPr>
            <a:r>
              <a:rPr lang="en-US" sz="1600" dirty="0" smtClean="0"/>
              <a:t>This function works similar to </a:t>
            </a:r>
            <a:r>
              <a:rPr lang="en-US" sz="1600" b="1" dirty="0" smtClean="0"/>
              <a:t>localtime()</a:t>
            </a:r>
            <a:r>
              <a:rPr lang="en-US" sz="1600" dirty="0" smtClean="0"/>
              <a:t> function but the only difference is that the time values are localized for the Greenwich time zone only.</a:t>
            </a:r>
          </a:p>
          <a:p>
            <a:pPr marL="342900" indent="-342900" algn="l"/>
            <a:r>
              <a:rPr lang="en-US" sz="1600" dirty="0" smtClean="0"/>
              <a:t>Code:</a:t>
            </a:r>
          </a:p>
          <a:p>
            <a:pPr marL="342900" indent="-342900" algn="l"/>
            <a:r>
              <a:rPr lang="en-US" sz="1600" dirty="0" smtClean="0"/>
              <a:t>		$</a:t>
            </a:r>
            <a:r>
              <a:rPr lang="en-US" sz="1600" dirty="0" err="1" smtClean="0"/>
              <a:t>datestring</a:t>
            </a:r>
            <a:r>
              <a:rPr lang="en-US" sz="1600" dirty="0" smtClean="0"/>
              <a:t> = </a:t>
            </a:r>
            <a:r>
              <a:rPr lang="en-US" sz="1600" dirty="0" err="1" smtClean="0"/>
              <a:t>gmtime</a:t>
            </a:r>
            <a:r>
              <a:rPr lang="en-US" sz="1600" dirty="0" smtClean="0"/>
              <a:t>();</a:t>
            </a:r>
          </a:p>
          <a:p>
            <a:pPr marL="342900" indent="-342900" algn="l"/>
            <a:r>
              <a:rPr lang="en-US" sz="1600" dirty="0" smtClean="0"/>
              <a:t>		print "Date and time in GMT: $</a:t>
            </a:r>
            <a:r>
              <a:rPr lang="en-US" sz="1600" dirty="0" err="1" smtClean="0"/>
              <a:t>datestring</a:t>
            </a:r>
            <a:r>
              <a:rPr lang="en-US" sz="1600" dirty="0" smtClean="0"/>
              <a:t>\n";</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File I/O</a:t>
            </a:r>
            <a:endParaRPr lang="en-US" sz="3200" dirty="0"/>
          </a:p>
        </p:txBody>
      </p:sp>
      <p:sp>
        <p:nvSpPr>
          <p:cNvPr id="3" name="Subtitle 2"/>
          <p:cNvSpPr>
            <a:spLocks noGrp="1"/>
          </p:cNvSpPr>
          <p:nvPr>
            <p:ph type="subTitle" idx="1"/>
          </p:nvPr>
        </p:nvSpPr>
        <p:spPr>
          <a:xfrm>
            <a:off x="357158" y="1000108"/>
            <a:ext cx="8001056" cy="5357850"/>
          </a:xfrm>
        </p:spPr>
        <p:txBody>
          <a:bodyPr>
            <a:normAutofit/>
          </a:bodyPr>
          <a:lstStyle/>
          <a:p>
            <a:pPr marL="342900" indent="-342900" algn="l"/>
            <a:r>
              <a:rPr lang="en-IN" sz="1600" b="1" dirty="0" smtClean="0"/>
              <a:t>Copy Data from one file to another:</a:t>
            </a:r>
          </a:p>
          <a:p>
            <a:pPr marL="342900" indent="-342900" algn="l"/>
            <a:r>
              <a:rPr lang="en-IN" sz="1600" b="1" dirty="0" smtClean="0"/>
              <a:t>Code:</a:t>
            </a:r>
          </a:p>
          <a:p>
            <a:pPr marL="342900" indent="-342900" algn="l"/>
            <a:r>
              <a:rPr lang="en-US" sz="1600" dirty="0" smtClean="0"/>
              <a:t>#Copy from one file to another.</a:t>
            </a:r>
          </a:p>
          <a:p>
            <a:pPr marL="342900" indent="-342900" algn="l"/>
            <a:endParaRPr lang="en-US" sz="1600" dirty="0" smtClean="0"/>
          </a:p>
          <a:p>
            <a:pPr marL="342900" indent="-342900" algn="l"/>
            <a:r>
              <a:rPr lang="en-US" sz="1600" dirty="0" smtClean="0"/>
              <a:t># Open file to read</a:t>
            </a:r>
          </a:p>
          <a:p>
            <a:pPr marL="342900" indent="-342900" algn="l"/>
            <a:r>
              <a:rPr lang="en-US" sz="1600" dirty="0" smtClean="0"/>
              <a:t>open(DATA1, "&lt;Hello.txt");</a:t>
            </a:r>
          </a:p>
          <a:p>
            <a:pPr marL="342900" indent="-342900" algn="l"/>
            <a:endParaRPr lang="en-US" sz="1600" dirty="0" smtClean="0"/>
          </a:p>
          <a:p>
            <a:pPr marL="342900" indent="-342900" algn="l"/>
            <a:r>
              <a:rPr lang="en-US" sz="1600" dirty="0" smtClean="0"/>
              <a:t># Open new file to write</a:t>
            </a:r>
          </a:p>
          <a:p>
            <a:pPr marL="342900" indent="-342900" algn="l"/>
            <a:r>
              <a:rPr lang="en-US" sz="1600" dirty="0" smtClean="0"/>
              <a:t>open(DATA2, "&gt;Destination.txt");</a:t>
            </a:r>
          </a:p>
          <a:p>
            <a:pPr marL="342900" indent="-342900" algn="l"/>
            <a:endParaRPr lang="en-US" sz="1600" dirty="0" smtClean="0"/>
          </a:p>
          <a:p>
            <a:pPr marL="342900" indent="-342900" algn="l"/>
            <a:r>
              <a:rPr lang="en-US" sz="1600" dirty="0" smtClean="0"/>
              <a:t># Copy data from one file to another.</a:t>
            </a:r>
          </a:p>
          <a:p>
            <a:pPr marL="342900" indent="-342900" algn="l"/>
            <a:r>
              <a:rPr lang="en-US" sz="1600" dirty="0" smtClean="0"/>
              <a:t>while(&lt;DATA1&gt;) {</a:t>
            </a:r>
          </a:p>
          <a:p>
            <a:pPr marL="342900" indent="-342900" algn="l"/>
            <a:r>
              <a:rPr lang="en-US" sz="1600" dirty="0" smtClean="0"/>
              <a:t>	#print $_;</a:t>
            </a:r>
          </a:p>
          <a:p>
            <a:pPr marL="342900" indent="-342900" algn="l"/>
            <a:r>
              <a:rPr lang="en-US" sz="1600" dirty="0" smtClean="0"/>
              <a:t>   print DATA2 $_;</a:t>
            </a:r>
          </a:p>
          <a:p>
            <a:pPr marL="342900" indent="-342900" algn="l"/>
            <a:r>
              <a:rPr lang="en-US" sz="1600" dirty="0" smtClean="0"/>
              <a:t>}</a:t>
            </a:r>
          </a:p>
          <a:p>
            <a:pPr marL="342900" indent="-342900" algn="l"/>
            <a:r>
              <a:rPr lang="en-US" sz="1600" dirty="0" smtClean="0"/>
              <a:t>close( DATA1 );</a:t>
            </a:r>
          </a:p>
          <a:p>
            <a:pPr marL="342900" indent="-342900" algn="l"/>
            <a:r>
              <a:rPr lang="en-US" sz="1600" dirty="0" smtClean="0"/>
              <a:t>close( DATA2 );</a:t>
            </a:r>
          </a:p>
          <a:p>
            <a:pPr marL="342900" indent="-342900" algn="l"/>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File I/O</a:t>
            </a:r>
            <a:endParaRPr lang="en-US" sz="3200" dirty="0"/>
          </a:p>
        </p:txBody>
      </p:sp>
      <p:sp>
        <p:nvSpPr>
          <p:cNvPr id="3" name="Subtitle 2"/>
          <p:cNvSpPr>
            <a:spLocks noGrp="1"/>
          </p:cNvSpPr>
          <p:nvPr>
            <p:ph type="subTitle" idx="1"/>
          </p:nvPr>
        </p:nvSpPr>
        <p:spPr>
          <a:xfrm>
            <a:off x="357158" y="1000108"/>
            <a:ext cx="8001056" cy="5357850"/>
          </a:xfrm>
        </p:spPr>
        <p:txBody>
          <a:bodyPr>
            <a:normAutofit/>
          </a:bodyPr>
          <a:lstStyle/>
          <a:p>
            <a:pPr marL="342900" indent="-342900" algn="l"/>
            <a:r>
              <a:rPr lang="en-US" sz="1600" b="1" dirty="0" smtClean="0"/>
              <a:t>Renaming a file name</a:t>
            </a:r>
            <a:r>
              <a:rPr lang="en-US" sz="1600" dirty="0" smtClean="0"/>
              <a:t>:</a:t>
            </a:r>
          </a:p>
          <a:p>
            <a:pPr marL="342900" indent="-342900" algn="l"/>
            <a:r>
              <a:rPr lang="en-US" sz="1600" dirty="0" smtClean="0"/>
              <a:t>=head</a:t>
            </a:r>
          </a:p>
          <a:p>
            <a:pPr marL="342900" indent="-342900" algn="l"/>
            <a:r>
              <a:rPr lang="en-US" sz="1600" dirty="0" smtClean="0"/>
              <a:t>rename ("\Destination.txt", "\Dest.txt" );</a:t>
            </a:r>
          </a:p>
          <a:p>
            <a:pPr marL="342900" indent="-342900" algn="l"/>
            <a:r>
              <a:rPr lang="en-US" sz="1600" dirty="0" smtClean="0"/>
              <a:t>=cut</a:t>
            </a:r>
          </a:p>
          <a:p>
            <a:pPr marL="342900" indent="-342900" algn="l"/>
            <a:endParaRPr lang="en-IN" sz="1600" dirty="0" smtClean="0"/>
          </a:p>
          <a:p>
            <a:pPr marL="342900" indent="-342900" algn="l"/>
            <a:r>
              <a:rPr lang="en-IN" sz="1600" b="1" dirty="0" smtClean="0"/>
              <a:t>Deleting A file :</a:t>
            </a:r>
          </a:p>
          <a:p>
            <a:pPr marL="342900" indent="-342900" algn="l"/>
            <a:r>
              <a:rPr lang="en-IN" sz="1600" dirty="0" smtClean="0"/>
              <a:t>=head</a:t>
            </a:r>
          </a:p>
          <a:p>
            <a:pPr marL="342900" indent="-342900" algn="l"/>
            <a:r>
              <a:rPr lang="en-IN" sz="1600" dirty="0" smtClean="0"/>
              <a:t>unlink ("File1.txt");</a:t>
            </a:r>
          </a:p>
          <a:p>
            <a:pPr marL="342900" indent="-342900" algn="l"/>
            <a:r>
              <a:rPr lang="en-IN" sz="1600" dirty="0" smtClean="0"/>
              <a:t>=cut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Directories</a:t>
            </a:r>
            <a:endParaRPr lang="en-US" sz="3200" dirty="0"/>
          </a:p>
        </p:txBody>
      </p:sp>
      <p:sp>
        <p:nvSpPr>
          <p:cNvPr id="3" name="Subtitle 2"/>
          <p:cNvSpPr>
            <a:spLocks noGrp="1"/>
          </p:cNvSpPr>
          <p:nvPr>
            <p:ph type="subTitle" idx="1"/>
          </p:nvPr>
        </p:nvSpPr>
        <p:spPr>
          <a:xfrm>
            <a:off x="500034" y="1000108"/>
            <a:ext cx="8001056" cy="5357850"/>
          </a:xfrm>
        </p:spPr>
        <p:txBody>
          <a:bodyPr>
            <a:normAutofit fontScale="92500" lnSpcReduction="20000"/>
          </a:bodyPr>
          <a:lstStyle/>
          <a:p>
            <a:pPr marL="342900" indent="-342900" algn="l"/>
            <a:r>
              <a:rPr lang="en-IN" sz="1600" b="1" dirty="0" smtClean="0"/>
              <a:t>Directory:</a:t>
            </a:r>
          </a:p>
          <a:p>
            <a:pPr marL="342900" indent="-342900" algn="l"/>
            <a:r>
              <a:rPr lang="en-IN" sz="1600" dirty="0" smtClean="0"/>
              <a:t>	Directory or folder is a container which will have no of files and sub directories.</a:t>
            </a:r>
          </a:p>
          <a:p>
            <a:pPr marL="342900" indent="-342900" algn="l"/>
            <a:endParaRPr lang="en-IN" sz="1600" dirty="0" smtClean="0"/>
          </a:p>
          <a:p>
            <a:pPr marL="342900" indent="-342900" algn="l"/>
            <a:r>
              <a:rPr lang="en-IN" sz="1600" b="1" dirty="0" smtClean="0"/>
              <a:t>How to display all the files in the given directory:</a:t>
            </a:r>
          </a:p>
          <a:p>
            <a:pPr marL="342900" indent="-342900" algn="l">
              <a:buAutoNum type="arabicPeriod"/>
            </a:pPr>
            <a:r>
              <a:rPr lang="en-US" sz="1600" dirty="0" smtClean="0"/>
              <a:t>There </a:t>
            </a:r>
            <a:r>
              <a:rPr lang="en-US" sz="1600" dirty="0" smtClean="0"/>
              <a:t>are various ways to list down all the files available in a particular directory. First let's use the simple way to get and list down all the files using the </a:t>
            </a:r>
            <a:r>
              <a:rPr lang="en-US" sz="1600" b="1" dirty="0" smtClean="0"/>
              <a:t>glob</a:t>
            </a:r>
            <a:r>
              <a:rPr lang="en-US" sz="1600" dirty="0" smtClean="0"/>
              <a:t> </a:t>
            </a:r>
            <a:r>
              <a:rPr lang="en-US" sz="1600" dirty="0" smtClean="0"/>
              <a:t>operator.</a:t>
            </a:r>
          </a:p>
          <a:p>
            <a:pPr marL="342900" indent="-342900" algn="l"/>
            <a:endParaRPr lang="en-US" sz="1600" dirty="0" smtClean="0"/>
          </a:p>
          <a:p>
            <a:pPr marL="342900" indent="-342900" algn="l"/>
            <a:r>
              <a:rPr lang="en-US" sz="1600" dirty="0" err="1" smtClean="0"/>
              <a:t>Eg</a:t>
            </a:r>
            <a:r>
              <a:rPr lang="en-US" sz="1600" dirty="0" smtClean="0"/>
              <a:t>:</a:t>
            </a:r>
          </a:p>
          <a:p>
            <a:pPr marL="342900" indent="-342900" algn="l"/>
            <a:r>
              <a:rPr lang="en-US" sz="1600" dirty="0" smtClean="0"/>
              <a:t>		# Display all the files in </a:t>
            </a:r>
            <a:r>
              <a:rPr lang="en-US" sz="1600" dirty="0" smtClean="0"/>
              <a:t>present directory</a:t>
            </a:r>
            <a:r>
              <a:rPr lang="en-US" sz="1600" dirty="0" smtClean="0"/>
              <a:t>.</a:t>
            </a:r>
          </a:p>
          <a:p>
            <a:pPr marL="342900" indent="-342900" algn="l"/>
            <a:r>
              <a:rPr lang="en-US" sz="1600" dirty="0" smtClean="0"/>
              <a:t>		$</a:t>
            </a:r>
            <a:r>
              <a:rPr lang="en-US" sz="1600" dirty="0" smtClean="0"/>
              <a:t>dir = "\*";# '/' for root dir, '\' for present dir.</a:t>
            </a:r>
          </a:p>
          <a:p>
            <a:pPr marL="342900" indent="-342900" algn="l"/>
            <a:r>
              <a:rPr lang="en-US" sz="1600" dirty="0" smtClean="0"/>
              <a:t>		my </a:t>
            </a:r>
            <a:r>
              <a:rPr lang="en-US" sz="1600" dirty="0" smtClean="0"/>
              <a:t>@files = glob( $dir </a:t>
            </a:r>
            <a:r>
              <a:rPr lang="en-US" sz="1600" dirty="0" smtClean="0"/>
              <a:t>);</a:t>
            </a:r>
            <a:endParaRPr lang="en-US" sz="1600" dirty="0" smtClean="0"/>
          </a:p>
          <a:p>
            <a:pPr marL="342900" indent="-342900" algn="l"/>
            <a:r>
              <a:rPr lang="en-US" sz="1600" dirty="0" smtClean="0"/>
              <a:t>		</a:t>
            </a:r>
            <a:r>
              <a:rPr lang="en-US" sz="1600" dirty="0" err="1" smtClean="0"/>
              <a:t>foreach</a:t>
            </a:r>
            <a:r>
              <a:rPr lang="en-US" sz="1600" dirty="0" smtClean="0"/>
              <a:t> </a:t>
            </a:r>
            <a:r>
              <a:rPr lang="en-US" sz="1600" dirty="0" smtClean="0"/>
              <a:t>(@files ) {</a:t>
            </a:r>
          </a:p>
          <a:p>
            <a:pPr marL="342900" indent="-342900" algn="l"/>
            <a:r>
              <a:rPr lang="en-US" sz="1600" dirty="0" smtClean="0"/>
              <a:t>   </a:t>
            </a:r>
            <a:r>
              <a:rPr lang="en-US" sz="1600" dirty="0" smtClean="0"/>
              <a:t>			print </a:t>
            </a:r>
            <a:r>
              <a:rPr lang="en-US" sz="1600" dirty="0" smtClean="0"/>
              <a:t>$_ . "\n";</a:t>
            </a:r>
          </a:p>
          <a:p>
            <a:pPr marL="342900" indent="-342900" algn="l"/>
            <a:r>
              <a:rPr lang="en-US" sz="1600" dirty="0" smtClean="0"/>
              <a:t>		}</a:t>
            </a:r>
          </a:p>
          <a:p>
            <a:pPr marL="342900" indent="-342900" algn="l"/>
            <a:r>
              <a:rPr lang="en-IN" sz="1600" dirty="0" smtClean="0"/>
              <a:t>			Or</a:t>
            </a:r>
          </a:p>
          <a:p>
            <a:pPr marL="342900" indent="-342900" algn="l"/>
            <a:r>
              <a:rPr lang="en-IN" sz="1600" dirty="0" smtClean="0"/>
              <a:t>2. We can use predefined functions.</a:t>
            </a:r>
          </a:p>
          <a:p>
            <a:pPr marL="342900" indent="-342900" algn="l"/>
            <a:r>
              <a:rPr lang="en-IN" sz="1600" dirty="0" smtClean="0"/>
              <a:t>	</a:t>
            </a:r>
            <a:r>
              <a:rPr lang="en-US" sz="1600" dirty="0" err="1" smtClean="0"/>
              <a:t>opendir</a:t>
            </a:r>
            <a:r>
              <a:rPr lang="en-US" sz="1600" dirty="0" smtClean="0"/>
              <a:t> DIRHANDLE, EXPR # To open a directory </a:t>
            </a:r>
            <a:endParaRPr lang="en-US" sz="1600" dirty="0" smtClean="0"/>
          </a:p>
          <a:p>
            <a:pPr marL="342900" indent="-342900" algn="l"/>
            <a:r>
              <a:rPr lang="en-US" sz="1600" dirty="0" smtClean="0"/>
              <a:t>	</a:t>
            </a:r>
            <a:r>
              <a:rPr lang="en-US" sz="1600" dirty="0" err="1" smtClean="0"/>
              <a:t>readdir</a:t>
            </a:r>
            <a:r>
              <a:rPr lang="en-US" sz="1600" dirty="0" smtClean="0"/>
              <a:t> </a:t>
            </a:r>
            <a:r>
              <a:rPr lang="en-US" sz="1600" dirty="0" smtClean="0"/>
              <a:t>DIRHANDLE # To read a directory </a:t>
            </a:r>
            <a:endParaRPr lang="en-US" sz="1600" dirty="0" smtClean="0"/>
          </a:p>
          <a:p>
            <a:pPr marL="342900" indent="-342900" algn="l"/>
            <a:r>
              <a:rPr lang="en-US" sz="1600" dirty="0" smtClean="0"/>
              <a:t>	</a:t>
            </a:r>
            <a:r>
              <a:rPr lang="en-US" sz="1600" dirty="0" err="1" smtClean="0"/>
              <a:t>rewinddir</a:t>
            </a:r>
            <a:r>
              <a:rPr lang="en-US" sz="1600" dirty="0" smtClean="0"/>
              <a:t> </a:t>
            </a:r>
            <a:r>
              <a:rPr lang="en-US" sz="1600" dirty="0" smtClean="0"/>
              <a:t>DIRHANDLE # Positioning pointer to the </a:t>
            </a:r>
            <a:r>
              <a:rPr lang="en-US" sz="1600" dirty="0" err="1" smtClean="0"/>
              <a:t>begining</a:t>
            </a:r>
            <a:r>
              <a:rPr lang="en-US" sz="1600" dirty="0" smtClean="0"/>
              <a:t> </a:t>
            </a:r>
            <a:endParaRPr lang="en-US" sz="1600" dirty="0" smtClean="0"/>
          </a:p>
          <a:p>
            <a:pPr marL="342900" indent="-342900" algn="l"/>
            <a:r>
              <a:rPr lang="en-US" sz="1600" dirty="0" smtClean="0"/>
              <a:t>	</a:t>
            </a:r>
            <a:r>
              <a:rPr lang="en-US" sz="1600" dirty="0" err="1" smtClean="0"/>
              <a:t>telldir</a:t>
            </a:r>
            <a:r>
              <a:rPr lang="en-US" sz="1600" dirty="0" smtClean="0"/>
              <a:t> </a:t>
            </a:r>
            <a:r>
              <a:rPr lang="en-US" sz="1600" dirty="0" smtClean="0"/>
              <a:t>DIRHANDLE # Returns current position of the dir </a:t>
            </a:r>
            <a:endParaRPr lang="en-US" sz="1600" dirty="0" smtClean="0"/>
          </a:p>
          <a:p>
            <a:pPr marL="342900" indent="-342900" algn="l"/>
            <a:r>
              <a:rPr lang="en-US" sz="1600" dirty="0" smtClean="0"/>
              <a:t>	</a:t>
            </a:r>
            <a:r>
              <a:rPr lang="en-US" sz="1600" dirty="0" err="1" smtClean="0"/>
              <a:t>seekdir</a:t>
            </a:r>
            <a:r>
              <a:rPr lang="en-US" sz="1600" dirty="0" smtClean="0"/>
              <a:t> </a:t>
            </a:r>
            <a:r>
              <a:rPr lang="en-US" sz="1600" dirty="0" smtClean="0"/>
              <a:t>DIRHANDLE, POS # Pointing pointer to POS inside dir </a:t>
            </a:r>
            <a:endParaRPr lang="en-US" sz="1600" dirty="0" smtClean="0"/>
          </a:p>
          <a:p>
            <a:pPr marL="342900" indent="-342900" algn="l"/>
            <a:r>
              <a:rPr lang="en-US" sz="1600" dirty="0" smtClean="0"/>
              <a:t>	</a:t>
            </a:r>
            <a:r>
              <a:rPr lang="en-US" sz="1600" dirty="0" err="1" smtClean="0"/>
              <a:t>closedir</a:t>
            </a:r>
            <a:r>
              <a:rPr lang="en-US" sz="1600" dirty="0" smtClean="0"/>
              <a:t> </a:t>
            </a:r>
            <a:r>
              <a:rPr lang="en-US" sz="1600" dirty="0" smtClean="0"/>
              <a:t>DIRHANDLE # Closing a directory.</a:t>
            </a:r>
            <a:endParaRPr lang="en-IN" sz="16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Directories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IN" sz="1600" dirty="0" err="1" smtClean="0"/>
              <a:t>Eg</a:t>
            </a:r>
            <a:r>
              <a:rPr lang="en-IN" sz="1600" dirty="0" smtClean="0"/>
              <a:t>:</a:t>
            </a:r>
          </a:p>
          <a:p>
            <a:pPr marL="342900" indent="-342900" algn="l"/>
            <a:r>
              <a:rPr lang="en-IN" sz="1600" dirty="0" smtClean="0"/>
              <a:t>	</a:t>
            </a:r>
            <a:r>
              <a:rPr lang="en-IN" sz="1600" dirty="0" smtClean="0"/>
              <a:t>	</a:t>
            </a:r>
            <a:r>
              <a:rPr lang="en-US" sz="1600" dirty="0" err="1" smtClean="0"/>
              <a:t>opendir</a:t>
            </a:r>
            <a:r>
              <a:rPr lang="en-US" sz="1600" dirty="0" smtClean="0"/>
              <a:t> (DIR, '.') or die "Couldn't open directory, $!";</a:t>
            </a:r>
          </a:p>
          <a:p>
            <a:pPr marL="342900" indent="-342900" algn="l"/>
            <a:r>
              <a:rPr lang="en-US" sz="1600" dirty="0" smtClean="0"/>
              <a:t>		while </a:t>
            </a:r>
            <a:r>
              <a:rPr lang="en-US" sz="1600" dirty="0" smtClean="0"/>
              <a:t>($file = </a:t>
            </a:r>
            <a:r>
              <a:rPr lang="en-US" sz="1600" dirty="0" err="1" smtClean="0"/>
              <a:t>readdir</a:t>
            </a:r>
            <a:r>
              <a:rPr lang="en-US" sz="1600" dirty="0" smtClean="0"/>
              <a:t> DIR) {</a:t>
            </a:r>
          </a:p>
          <a:p>
            <a:pPr marL="342900" indent="-342900" algn="l"/>
            <a:r>
              <a:rPr lang="en-US" sz="1600" dirty="0" smtClean="0"/>
              <a:t>   </a:t>
            </a:r>
            <a:r>
              <a:rPr lang="en-US" sz="1600" dirty="0" smtClean="0"/>
              <a:t>			print </a:t>
            </a:r>
            <a:r>
              <a:rPr lang="en-US" sz="1600" dirty="0" smtClean="0"/>
              <a:t>"$file\n";</a:t>
            </a:r>
          </a:p>
          <a:p>
            <a:pPr marL="342900" indent="-342900" algn="l"/>
            <a:r>
              <a:rPr lang="en-US" sz="1600" dirty="0" smtClean="0"/>
              <a:t>		}</a:t>
            </a:r>
            <a:endParaRPr lang="en-US" sz="1600" dirty="0" smtClean="0"/>
          </a:p>
          <a:p>
            <a:pPr marL="342900" indent="-342900" algn="l"/>
            <a:r>
              <a:rPr lang="en-US" sz="1600" dirty="0" smtClean="0"/>
              <a:t>		</a:t>
            </a:r>
            <a:r>
              <a:rPr lang="en-US" sz="1600" dirty="0" err="1" smtClean="0"/>
              <a:t>closedir</a:t>
            </a:r>
            <a:r>
              <a:rPr lang="en-US" sz="1600" dirty="0" smtClean="0"/>
              <a:t> </a:t>
            </a:r>
            <a:r>
              <a:rPr lang="en-US" sz="1600" dirty="0" smtClean="0"/>
              <a:t>DIR</a:t>
            </a:r>
            <a:r>
              <a:rPr lang="en-US" sz="1600" dirty="0" smtClean="0"/>
              <a:t>;</a:t>
            </a:r>
          </a:p>
          <a:p>
            <a:pPr marL="342900" indent="-342900" algn="l"/>
            <a:endParaRPr lang="en-IN" sz="1600" dirty="0" smtClean="0"/>
          </a:p>
          <a:p>
            <a:pPr marL="342900" indent="-342900" algn="l"/>
            <a:endParaRPr lang="en-IN" sz="1600" b="1" dirty="0" smtClean="0"/>
          </a:p>
          <a:p>
            <a:pPr marL="342900" indent="-342900" algn="l"/>
            <a:endParaRPr lang="en-IN" sz="1600" b="1" dirty="0" smtClean="0"/>
          </a:p>
          <a:p>
            <a:pPr marL="342900" indent="-342900" algn="l"/>
            <a:r>
              <a:rPr lang="en-IN" sz="1600" b="1" dirty="0" smtClean="0"/>
              <a:t>Creating New Directory:</a:t>
            </a:r>
          </a:p>
          <a:p>
            <a:pPr marL="342900" indent="-342900" algn="l"/>
            <a:r>
              <a:rPr lang="en-IN" sz="1600" b="1" dirty="0" smtClean="0"/>
              <a:t>	</a:t>
            </a:r>
            <a:r>
              <a:rPr lang="en-US" sz="1600" dirty="0" smtClean="0"/>
              <a:t>You can use </a:t>
            </a:r>
            <a:r>
              <a:rPr lang="en-US" sz="1600" b="1" dirty="0" err="1" smtClean="0"/>
              <a:t>mkdir</a:t>
            </a:r>
            <a:r>
              <a:rPr lang="en-US" sz="1600" dirty="0" smtClean="0"/>
              <a:t> function to create a new directory. </a:t>
            </a:r>
            <a:endParaRPr lang="en-US" sz="1600" dirty="0" smtClean="0"/>
          </a:p>
          <a:p>
            <a:pPr marL="342900" indent="-342900" algn="l"/>
            <a:r>
              <a:rPr lang="en-US" sz="1600" b="1" dirty="0" err="1" smtClean="0"/>
              <a:t>Eg</a:t>
            </a:r>
            <a:r>
              <a:rPr lang="en-US" sz="1600" b="1" dirty="0" smtClean="0"/>
              <a:t>:</a:t>
            </a:r>
          </a:p>
          <a:p>
            <a:pPr marL="342900" indent="-342900" algn="l"/>
            <a:r>
              <a:rPr lang="en-US" sz="1600" b="1" dirty="0" smtClean="0"/>
              <a:t>	</a:t>
            </a:r>
            <a:r>
              <a:rPr lang="en-US" sz="1600" dirty="0" smtClean="0"/>
              <a:t>$dir = "C:/Users/dell/OneDrive/Documents/perl_start/New_perl";</a:t>
            </a:r>
          </a:p>
          <a:p>
            <a:pPr marL="342900" indent="-342900" algn="l"/>
            <a:r>
              <a:rPr lang="en-US" sz="1600" dirty="0" smtClean="0"/>
              <a:t>	# </a:t>
            </a:r>
            <a:r>
              <a:rPr lang="en-US" sz="1600" dirty="0" smtClean="0"/>
              <a:t>This creates </a:t>
            </a:r>
            <a:r>
              <a:rPr lang="en-US" sz="1600" dirty="0" err="1" smtClean="0"/>
              <a:t>New_perl</a:t>
            </a:r>
            <a:r>
              <a:rPr lang="en-US" sz="1600" dirty="0" smtClean="0"/>
              <a:t> </a:t>
            </a:r>
            <a:r>
              <a:rPr lang="en-US" sz="1600" dirty="0" smtClean="0"/>
              <a:t>directory in </a:t>
            </a:r>
            <a:r>
              <a:rPr lang="en-US" sz="1600" dirty="0" err="1" smtClean="0"/>
              <a:t>perl_start</a:t>
            </a:r>
            <a:r>
              <a:rPr lang="en-US" sz="1600" dirty="0" smtClean="0"/>
              <a:t> </a:t>
            </a:r>
            <a:r>
              <a:rPr lang="en-US" sz="1600" dirty="0" smtClean="0"/>
              <a:t>directory</a:t>
            </a:r>
            <a:r>
              <a:rPr lang="en-US" sz="1600" dirty="0" smtClean="0"/>
              <a:t>.</a:t>
            </a:r>
          </a:p>
          <a:p>
            <a:pPr marL="342900" indent="-342900" algn="l"/>
            <a:r>
              <a:rPr lang="en-US" sz="1600" dirty="0" smtClean="0"/>
              <a:t>	</a:t>
            </a:r>
            <a:r>
              <a:rPr lang="en-US" sz="1600" dirty="0" err="1" smtClean="0"/>
              <a:t>mkdir</a:t>
            </a:r>
            <a:r>
              <a:rPr lang="en-US" sz="1600" dirty="0" smtClean="0"/>
              <a:t>( $dir ) or die "Couldn't create $dir directory, $!";</a:t>
            </a:r>
          </a:p>
          <a:p>
            <a:pPr marL="342900" indent="-342900" algn="l"/>
            <a:r>
              <a:rPr lang="en-US" sz="1600" dirty="0" smtClean="0"/>
              <a:t>	print </a:t>
            </a:r>
            <a:r>
              <a:rPr lang="en-US" sz="1600" dirty="0" smtClean="0"/>
              <a:t>"Directory created successfully\n</a:t>
            </a:r>
            <a:r>
              <a:rPr lang="en-US" sz="1600" dirty="0" smtClean="0"/>
              <a:t>";</a:t>
            </a:r>
          </a:p>
          <a:p>
            <a:pPr marL="342900" indent="-342900" algn="l"/>
            <a:endParaRPr lang="en-IN" sz="1600" dirty="0" smtClean="0"/>
          </a:p>
          <a:p>
            <a:pPr marL="342900" indent="-342900" algn="l"/>
            <a:endParaRPr lang="en-IN" sz="16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Directories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IN" sz="1600" b="1" dirty="0" smtClean="0"/>
              <a:t>Removing the Directory</a:t>
            </a:r>
            <a:r>
              <a:rPr lang="en-IN" sz="1600" dirty="0" smtClean="0"/>
              <a:t>:</a:t>
            </a:r>
          </a:p>
          <a:p>
            <a:pPr marL="342900" indent="-342900" algn="l">
              <a:buAutoNum type="arabicPeriod"/>
            </a:pPr>
            <a:r>
              <a:rPr lang="en-US" sz="1600" dirty="0" smtClean="0"/>
              <a:t>You </a:t>
            </a:r>
            <a:r>
              <a:rPr lang="en-US" sz="1600" dirty="0" smtClean="0"/>
              <a:t>can use </a:t>
            </a:r>
            <a:r>
              <a:rPr lang="en-US" sz="1600" b="1" dirty="0" err="1" smtClean="0"/>
              <a:t>rmdir</a:t>
            </a:r>
            <a:r>
              <a:rPr lang="en-US" sz="1600" dirty="0" smtClean="0"/>
              <a:t> function to remove a directory. </a:t>
            </a:r>
            <a:r>
              <a:rPr lang="en-US" sz="1600" dirty="0" smtClean="0"/>
              <a:t>Additionally </a:t>
            </a:r>
            <a:r>
              <a:rPr lang="en-US" sz="1600" dirty="0" smtClean="0"/>
              <a:t>this directory should be empty before you try to remove it</a:t>
            </a:r>
            <a:r>
              <a:rPr lang="en-US" sz="1600" dirty="0" smtClean="0"/>
              <a:t>.</a:t>
            </a:r>
          </a:p>
          <a:p>
            <a:pPr marL="342900" indent="-342900" algn="l">
              <a:buAutoNum type="arabicPeriod"/>
            </a:pPr>
            <a:endParaRPr lang="en-US" sz="1600" dirty="0" smtClean="0"/>
          </a:p>
          <a:p>
            <a:pPr marL="342900" indent="-342900" algn="l"/>
            <a:r>
              <a:rPr lang="en-US" sz="1600" dirty="0" err="1" smtClean="0"/>
              <a:t>Eg</a:t>
            </a:r>
            <a:r>
              <a:rPr lang="en-US" sz="1600" dirty="0" smtClean="0"/>
              <a:t>:</a:t>
            </a:r>
          </a:p>
          <a:p>
            <a:pPr marL="342900" indent="-342900" algn="l"/>
            <a:r>
              <a:rPr lang="en-US" sz="1600" dirty="0" smtClean="0"/>
              <a:t>	$dir = "/</a:t>
            </a:r>
            <a:r>
              <a:rPr lang="en-US" sz="1600" dirty="0" err="1" smtClean="0"/>
              <a:t>New_perl</a:t>
            </a:r>
            <a:r>
              <a:rPr lang="en-US" sz="1600" dirty="0" smtClean="0"/>
              <a:t>";</a:t>
            </a:r>
          </a:p>
          <a:p>
            <a:pPr marL="342900" indent="-342900" algn="l"/>
            <a:r>
              <a:rPr lang="en-US" sz="1600" dirty="0" smtClean="0"/>
              <a:t>	</a:t>
            </a:r>
            <a:r>
              <a:rPr lang="en-US" sz="1600" dirty="0" smtClean="0"/>
              <a:t># </a:t>
            </a:r>
            <a:r>
              <a:rPr lang="en-US" sz="1600" dirty="0" smtClean="0"/>
              <a:t>This removes </a:t>
            </a:r>
            <a:r>
              <a:rPr lang="en-US" sz="1600" dirty="0" err="1" smtClean="0"/>
              <a:t>perl</a:t>
            </a:r>
            <a:r>
              <a:rPr lang="en-US" sz="1600" dirty="0" smtClean="0"/>
              <a:t> directory from </a:t>
            </a:r>
            <a:r>
              <a:rPr lang="en-US" sz="1600" dirty="0" smtClean="0"/>
              <a:t>present directory</a:t>
            </a:r>
            <a:r>
              <a:rPr lang="en-US" sz="1600" dirty="0" smtClean="0"/>
              <a:t>.</a:t>
            </a:r>
          </a:p>
          <a:p>
            <a:pPr marL="342900" indent="-342900" algn="l"/>
            <a:r>
              <a:rPr lang="en-US" sz="1600" dirty="0" smtClean="0"/>
              <a:t>	</a:t>
            </a:r>
            <a:r>
              <a:rPr lang="en-US" sz="1600" dirty="0" err="1" smtClean="0"/>
              <a:t>rmdir</a:t>
            </a:r>
            <a:r>
              <a:rPr lang="en-US" sz="1600" dirty="0" smtClean="0"/>
              <a:t>( $dir ) or die "Couldn't remove $dir directory, $!";</a:t>
            </a:r>
          </a:p>
          <a:p>
            <a:pPr marL="342900" indent="-342900" algn="l"/>
            <a:r>
              <a:rPr lang="en-US" sz="1600" dirty="0" smtClean="0"/>
              <a:t>	print </a:t>
            </a:r>
            <a:r>
              <a:rPr lang="en-US" sz="1600" dirty="0" smtClean="0"/>
              <a:t>"Directory removed successfully\n";</a:t>
            </a:r>
            <a:endParaRPr lang="en-US" sz="1600" dirty="0" smtClean="0"/>
          </a:p>
          <a:p>
            <a:pPr marL="342900" indent="-342900" algn="l"/>
            <a:endParaRPr lang="en-IN" sz="1600" dirty="0" smtClean="0"/>
          </a:p>
          <a:p>
            <a:pPr marL="342900" indent="-342900" algn="l"/>
            <a:r>
              <a:rPr lang="en-IN" sz="1600" b="1" dirty="0" smtClean="0"/>
              <a:t>Change Directory:</a:t>
            </a:r>
          </a:p>
          <a:p>
            <a:pPr marL="342900" indent="-342900" algn="l">
              <a:buAutoNum type="arabicPeriod"/>
            </a:pPr>
            <a:r>
              <a:rPr lang="en-US" sz="1600" dirty="0" smtClean="0"/>
              <a:t>You </a:t>
            </a:r>
            <a:r>
              <a:rPr lang="en-US" sz="1600" dirty="0" smtClean="0"/>
              <a:t>can use </a:t>
            </a:r>
            <a:r>
              <a:rPr lang="en-US" sz="1600" b="1" dirty="0" err="1" smtClean="0"/>
              <a:t>chdir</a:t>
            </a:r>
            <a:r>
              <a:rPr lang="en-US" sz="1600" dirty="0" smtClean="0"/>
              <a:t> function to change a directory and go to a new location</a:t>
            </a:r>
            <a:r>
              <a:rPr lang="en-US" sz="1600" dirty="0" smtClean="0"/>
              <a:t>.</a:t>
            </a:r>
          </a:p>
          <a:p>
            <a:pPr marL="342900" indent="-342900" algn="l">
              <a:buAutoNum type="arabicPeriod"/>
            </a:pPr>
            <a:endParaRPr lang="en-US" sz="1600" b="1" dirty="0" smtClean="0"/>
          </a:p>
          <a:p>
            <a:pPr marL="342900" indent="-342900" algn="l"/>
            <a:r>
              <a:rPr lang="en-US" sz="1600" b="1" dirty="0" err="1" smtClean="0"/>
              <a:t>Eg</a:t>
            </a:r>
            <a:r>
              <a:rPr lang="en-US" sz="1600" b="1" dirty="0" smtClean="0"/>
              <a:t>:</a:t>
            </a:r>
          </a:p>
          <a:p>
            <a:pPr marL="342900" indent="-342900" algn="l"/>
            <a:r>
              <a:rPr lang="en-US" sz="1600" b="1" dirty="0" smtClean="0"/>
              <a:t>	</a:t>
            </a:r>
            <a:r>
              <a:rPr lang="en-US" sz="1600" dirty="0" smtClean="0"/>
              <a:t>$dir = "C:/Users/dell/OneDrive/Documents/perl_start/New_perl</a:t>
            </a:r>
            <a:r>
              <a:rPr lang="en-US" sz="1600" dirty="0" smtClean="0"/>
              <a:t>";	</a:t>
            </a:r>
            <a:endParaRPr lang="en-US" sz="1600" dirty="0" smtClean="0"/>
          </a:p>
          <a:p>
            <a:pPr marL="342900" indent="-342900" algn="l"/>
            <a:r>
              <a:rPr lang="en-US" sz="1600" dirty="0" smtClean="0"/>
              <a:t>	# </a:t>
            </a:r>
            <a:r>
              <a:rPr lang="en-US" sz="1600" dirty="0" smtClean="0"/>
              <a:t>This changes </a:t>
            </a:r>
            <a:r>
              <a:rPr lang="en-US" sz="1600" dirty="0" err="1" smtClean="0"/>
              <a:t>perl</a:t>
            </a:r>
            <a:r>
              <a:rPr lang="en-US" sz="1600" dirty="0" smtClean="0"/>
              <a:t> directory  and moves you inside /home directory.</a:t>
            </a:r>
          </a:p>
          <a:p>
            <a:pPr marL="342900" indent="-342900" algn="l"/>
            <a:r>
              <a:rPr lang="en-US" sz="1600" dirty="0" smtClean="0"/>
              <a:t>	</a:t>
            </a:r>
            <a:r>
              <a:rPr lang="en-US" sz="1600" dirty="0" err="1" smtClean="0"/>
              <a:t>chdir</a:t>
            </a:r>
            <a:r>
              <a:rPr lang="en-US" sz="1600" dirty="0" smtClean="0"/>
              <a:t>( $dir ) or die "Couldn't go inside $dir directory, $!";</a:t>
            </a:r>
          </a:p>
          <a:p>
            <a:pPr marL="342900" indent="-342900" algn="l"/>
            <a:r>
              <a:rPr lang="en-US" sz="1600" dirty="0" smtClean="0"/>
              <a:t>	print </a:t>
            </a:r>
            <a:r>
              <a:rPr lang="en-US" sz="1600" dirty="0" smtClean="0"/>
              <a:t>"Your new location is $dir\n</a:t>
            </a:r>
            <a:r>
              <a:rPr lang="en-US" sz="1600" dirty="0" smtClean="0"/>
              <a:t>";</a:t>
            </a:r>
          </a:p>
          <a:p>
            <a:pPr marL="342900" indent="-342900" algn="l"/>
            <a:endParaRPr lang="en-US" sz="1600" dirty="0" smtClean="0"/>
          </a:p>
          <a:p>
            <a:pPr marL="342900" indent="-342900" algn="l"/>
            <a:endParaRPr lang="en-IN" sz="1600" dirty="0" smtClean="0"/>
          </a:p>
          <a:p>
            <a:pPr marL="342900" indent="-342900" algn="l"/>
            <a:endParaRPr lang="en-IN" sz="16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Directories</a:t>
            </a:r>
            <a:endParaRPr lang="en-US" sz="3200" dirty="0"/>
          </a:p>
        </p:txBody>
      </p:sp>
      <p:sp>
        <p:nvSpPr>
          <p:cNvPr id="3" name="Subtitle 2"/>
          <p:cNvSpPr>
            <a:spLocks noGrp="1"/>
          </p:cNvSpPr>
          <p:nvPr>
            <p:ph type="subTitle" idx="1"/>
          </p:nvPr>
        </p:nvSpPr>
        <p:spPr>
          <a:xfrm>
            <a:off x="357158" y="857232"/>
            <a:ext cx="8001056" cy="5357850"/>
          </a:xfrm>
        </p:spPr>
        <p:txBody>
          <a:bodyPr>
            <a:normAutofit/>
          </a:bodyPr>
          <a:lstStyle/>
          <a:p>
            <a:pPr marL="342900" indent="-342900" algn="l"/>
            <a:r>
              <a:rPr lang="en-IN" sz="1600" b="1" dirty="0" smtClean="0"/>
              <a:t> </a:t>
            </a:r>
            <a:r>
              <a:rPr lang="en-IN" sz="1600" b="1" dirty="0" smtClean="0"/>
              <a:t> 			Or</a:t>
            </a:r>
          </a:p>
          <a:p>
            <a:pPr marL="342900" indent="-342900" algn="l"/>
            <a:r>
              <a:rPr lang="en-US" sz="1600" dirty="0" smtClean="0"/>
              <a:t> 	#</a:t>
            </a:r>
            <a:r>
              <a:rPr lang="en-US" sz="1600" dirty="0" smtClean="0"/>
              <a:t>WARN will just report the error and proceed to next </a:t>
            </a:r>
            <a:r>
              <a:rPr lang="en-US" sz="1600" dirty="0" err="1" smtClean="0"/>
              <a:t>stmts</a:t>
            </a:r>
            <a:r>
              <a:rPr lang="en-US" sz="1600" dirty="0" smtClean="0"/>
              <a:t> but DIE will stop execution </a:t>
            </a:r>
            <a:r>
              <a:rPr lang="en-US" sz="1600" dirty="0" smtClean="0"/>
              <a:t>#when </a:t>
            </a:r>
            <a:r>
              <a:rPr lang="en-US" sz="1600" dirty="0" smtClean="0"/>
              <a:t>error </a:t>
            </a:r>
            <a:r>
              <a:rPr lang="en-US" sz="1600" dirty="0" smtClean="0"/>
              <a:t>occurs. </a:t>
            </a:r>
            <a:endParaRPr lang="en-US" sz="1600" dirty="0" smtClean="0"/>
          </a:p>
          <a:p>
            <a:pPr marL="342900" indent="-342900" algn="l"/>
            <a:r>
              <a:rPr lang="en-US" sz="1600" dirty="0" smtClean="0"/>
              <a:t>	</a:t>
            </a:r>
            <a:r>
              <a:rPr lang="en-US" sz="1600" dirty="0" err="1" smtClean="0"/>
              <a:t>chdir</a:t>
            </a:r>
            <a:r>
              <a:rPr lang="en-US" sz="1600" dirty="0" smtClean="0"/>
              <a:t>(‘/</a:t>
            </a:r>
            <a:r>
              <a:rPr lang="en-US" sz="1600" dirty="0" err="1" smtClean="0"/>
              <a:t>New_perl</a:t>
            </a:r>
            <a:r>
              <a:rPr lang="en-US" sz="1600" dirty="0" smtClean="0"/>
              <a:t>’) </a:t>
            </a:r>
            <a:r>
              <a:rPr lang="en-US" sz="1600" dirty="0" smtClean="0"/>
              <a:t>or warn "Can't change directory";</a:t>
            </a:r>
          </a:p>
          <a:p>
            <a:pPr marL="342900" indent="-342900" algn="l"/>
            <a:r>
              <a:rPr lang="en-US" sz="1600" dirty="0" smtClean="0"/>
              <a:t>	print </a:t>
            </a:r>
            <a:r>
              <a:rPr lang="en-US" sz="1600" dirty="0" smtClean="0"/>
              <a:t>"HELLO </a:t>
            </a:r>
            <a:r>
              <a:rPr lang="en-US" sz="1600" dirty="0" smtClean="0"/>
              <a:t>PERL“;</a:t>
            </a:r>
            <a:endParaRPr lang="en-IN" sz="1600" dirty="0" smtClean="0"/>
          </a:p>
          <a:p>
            <a:pPr marL="342900" indent="-342900" algn="l"/>
            <a:endParaRPr lang="en-IN" sz="16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Coding Standards</a:t>
            </a:r>
            <a:endParaRPr lang="en-US" sz="3200" dirty="0"/>
          </a:p>
        </p:txBody>
      </p:sp>
      <p:sp>
        <p:nvSpPr>
          <p:cNvPr id="3" name="Subtitle 2"/>
          <p:cNvSpPr>
            <a:spLocks noGrp="1"/>
          </p:cNvSpPr>
          <p:nvPr>
            <p:ph type="subTitle" idx="1"/>
          </p:nvPr>
        </p:nvSpPr>
        <p:spPr>
          <a:xfrm>
            <a:off x="357158" y="1214422"/>
            <a:ext cx="8572560" cy="6000792"/>
          </a:xfrm>
        </p:spPr>
        <p:txBody>
          <a:bodyPr>
            <a:normAutofit lnSpcReduction="10000"/>
          </a:bodyPr>
          <a:lstStyle/>
          <a:p>
            <a:pPr marL="342900" indent="-342900" algn="l">
              <a:buAutoNum type="arabicPeriod"/>
            </a:pPr>
            <a:r>
              <a:rPr lang="en-US" sz="1600" dirty="0" smtClean="0"/>
              <a:t>Good </a:t>
            </a:r>
            <a:r>
              <a:rPr lang="en-US" sz="1600" dirty="0" smtClean="0"/>
              <a:t>software development organizations want their programmers to </a:t>
            </a:r>
            <a:r>
              <a:rPr lang="en-US" sz="1600" dirty="0" smtClean="0"/>
              <a:t>maintain </a:t>
            </a:r>
            <a:r>
              <a:rPr lang="en-US" sz="1600" dirty="0" smtClean="0"/>
              <a:t>some well-defined and standard style of coding called coding standards. </a:t>
            </a:r>
            <a:endParaRPr lang="en-US" sz="1600" dirty="0" smtClean="0"/>
          </a:p>
          <a:p>
            <a:pPr marL="342900" indent="-342900" algn="l">
              <a:buAutoNum type="arabicPeriod"/>
            </a:pPr>
            <a:endParaRPr lang="en-US" sz="1600" dirty="0" smtClean="0"/>
          </a:p>
          <a:p>
            <a:pPr marL="342900" indent="-342900" algn="l">
              <a:buAutoNum type="arabicPeriod"/>
            </a:pPr>
            <a:r>
              <a:rPr lang="en-US" sz="1600" dirty="0" smtClean="0"/>
              <a:t>They </a:t>
            </a:r>
            <a:r>
              <a:rPr lang="en-US" sz="1600" dirty="0" smtClean="0"/>
              <a:t>usually make their own coding standards and guidelines depending on what suits their organization best and based on the types of software they develop. </a:t>
            </a:r>
            <a:endParaRPr lang="en-US" sz="1600" dirty="0" smtClean="0"/>
          </a:p>
          <a:p>
            <a:pPr marL="342900" indent="-342900" algn="l">
              <a:buAutoNum type="arabicPeriod"/>
            </a:pPr>
            <a:endParaRPr lang="en-US" sz="1600" dirty="0" smtClean="0"/>
          </a:p>
          <a:p>
            <a:pPr marL="342900" indent="-342900" algn="l">
              <a:buAutoNum type="arabicPeriod"/>
            </a:pPr>
            <a:r>
              <a:rPr lang="en-US" sz="1600" dirty="0" smtClean="0"/>
              <a:t>It </a:t>
            </a:r>
            <a:r>
              <a:rPr lang="en-US" sz="1600" dirty="0" smtClean="0"/>
              <a:t>is very important for the programmers to maintain the coding standards otherwise the code will be rejected during code review</a:t>
            </a:r>
            <a:r>
              <a:rPr lang="en-US" sz="1600" dirty="0" smtClean="0"/>
              <a:t>.</a:t>
            </a:r>
          </a:p>
          <a:p>
            <a:pPr marL="342900" indent="-342900" algn="l">
              <a:buAutoNum type="arabicPeriod"/>
            </a:pPr>
            <a:endParaRPr lang="en-US" sz="1600" dirty="0" smtClean="0"/>
          </a:p>
          <a:p>
            <a:pPr marL="342900" indent="-342900" algn="l">
              <a:buAutoNum type="arabicPeriod"/>
            </a:pPr>
            <a:endParaRPr lang="en-US" sz="1600" dirty="0" smtClean="0"/>
          </a:p>
          <a:p>
            <a:pPr marL="342900" indent="-342900" algn="l"/>
            <a:r>
              <a:rPr lang="en-US" sz="1600" b="1" dirty="0" smtClean="0"/>
              <a:t>Purpose of Having Coding Standards</a:t>
            </a:r>
            <a:r>
              <a:rPr lang="en-US" sz="1600" b="1" dirty="0" smtClean="0"/>
              <a:t>:</a:t>
            </a:r>
          </a:p>
          <a:p>
            <a:pPr marL="342900" indent="-342900" algn="l"/>
            <a:r>
              <a:rPr lang="en-US" sz="1600" b="1" dirty="0" smtClean="0"/>
              <a:t>	</a:t>
            </a:r>
            <a:r>
              <a:rPr lang="en-US" sz="1600" b="1" dirty="0" smtClean="0"/>
              <a:t>-&gt; </a:t>
            </a:r>
            <a:r>
              <a:rPr lang="en-US" sz="1600" dirty="0" smtClean="0"/>
              <a:t>A coding standard gives a uniform appearance to the codes written by different engineers</a:t>
            </a:r>
            <a:r>
              <a:rPr lang="en-US" sz="1600" dirty="0" smtClean="0"/>
              <a:t>.</a:t>
            </a:r>
          </a:p>
          <a:p>
            <a:pPr marL="342900" indent="-342900" algn="l"/>
            <a:r>
              <a:rPr lang="en-US" sz="1600" dirty="0" smtClean="0"/>
              <a:t>	</a:t>
            </a:r>
            <a:endParaRPr lang="en-US" sz="1600" dirty="0" smtClean="0"/>
          </a:p>
          <a:p>
            <a:pPr marL="342900" indent="-342900" algn="l"/>
            <a:r>
              <a:rPr lang="en-US" sz="1600" dirty="0" smtClean="0"/>
              <a:t>	</a:t>
            </a:r>
            <a:r>
              <a:rPr lang="en-US" sz="1600" dirty="0" smtClean="0"/>
              <a:t>-&gt; </a:t>
            </a:r>
            <a:r>
              <a:rPr lang="en-US" sz="1600" dirty="0" smtClean="0"/>
              <a:t>It improves readability, and maintainability of the code and it reduces complexity also</a:t>
            </a:r>
            <a:r>
              <a:rPr lang="en-US" sz="1600" dirty="0" smtClean="0"/>
              <a:t>.</a:t>
            </a:r>
          </a:p>
          <a:p>
            <a:pPr marL="342900" indent="-342900" algn="l"/>
            <a:r>
              <a:rPr lang="en-US" sz="1600" dirty="0" smtClean="0"/>
              <a:t>	</a:t>
            </a:r>
            <a:r>
              <a:rPr lang="en-US" sz="1400" dirty="0" smtClean="0"/>
              <a:t/>
            </a:r>
            <a:br>
              <a:rPr lang="en-US" sz="1400" dirty="0" smtClean="0"/>
            </a:br>
            <a:endParaRPr lang="en-US" sz="1600" dirty="0" smtClean="0"/>
          </a:p>
          <a:p>
            <a:r>
              <a:rPr lang="en-US" sz="1600" dirty="0" smtClean="0"/>
              <a:t/>
            </a:r>
            <a:br>
              <a:rPr lang="en-US" sz="1600" dirty="0" smtClean="0"/>
            </a:br>
            <a:endParaRPr lang="en-US" sz="1600" dirty="0" smtClean="0"/>
          </a:p>
          <a:p>
            <a:r>
              <a:rPr lang="en-US" sz="1600" dirty="0" smtClean="0"/>
              <a:t/>
            </a:r>
            <a:br>
              <a:rPr lang="en-US" sz="1600" dirty="0" smtClean="0"/>
            </a:br>
            <a:endParaRPr lang="en-US" sz="1600" dirty="0" smtClean="0"/>
          </a:p>
          <a:p>
            <a:r>
              <a:rPr lang="en-US" sz="1600" dirty="0" smtClean="0"/>
              <a:t/>
            </a:r>
            <a:br>
              <a:rPr lang="en-US" sz="1600" dirty="0" smtClean="0"/>
            </a:br>
            <a:endParaRPr lang="en-IN" sz="16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Coding Standards</a:t>
            </a:r>
            <a:endParaRPr lang="en-US" sz="3200" dirty="0"/>
          </a:p>
        </p:txBody>
      </p:sp>
      <p:sp>
        <p:nvSpPr>
          <p:cNvPr id="3" name="Subtitle 2"/>
          <p:cNvSpPr>
            <a:spLocks noGrp="1"/>
          </p:cNvSpPr>
          <p:nvPr>
            <p:ph type="subTitle" idx="1"/>
          </p:nvPr>
        </p:nvSpPr>
        <p:spPr>
          <a:xfrm>
            <a:off x="357158" y="1214422"/>
            <a:ext cx="8572560" cy="5143536"/>
          </a:xfrm>
        </p:spPr>
        <p:txBody>
          <a:bodyPr>
            <a:normAutofit fontScale="92500" lnSpcReduction="10000"/>
          </a:bodyPr>
          <a:lstStyle/>
          <a:p>
            <a:pPr marL="342900" indent="-342900" algn="l"/>
            <a:endParaRPr lang="en-US" sz="1800" dirty="0" smtClean="0"/>
          </a:p>
          <a:p>
            <a:pPr marL="342900" indent="-342900" algn="l"/>
            <a:r>
              <a:rPr lang="en-US" sz="1800" dirty="0" smtClean="0"/>
              <a:t>	-&gt; It helps in code reuse and helps to detect error easily.</a:t>
            </a:r>
          </a:p>
          <a:p>
            <a:pPr marL="342900" indent="-342900" algn="l"/>
            <a:r>
              <a:rPr lang="en-US" sz="1800" dirty="0" smtClean="0"/>
              <a:t>	</a:t>
            </a:r>
          </a:p>
          <a:p>
            <a:pPr marL="342900" indent="-342900" algn="l"/>
            <a:r>
              <a:rPr lang="en-US" sz="1800" dirty="0" smtClean="0"/>
              <a:t>	-&gt;</a:t>
            </a:r>
            <a:r>
              <a:rPr lang="en-US" sz="1600" dirty="0" smtClean="0"/>
              <a:t>It promotes sound programming practices and increases efficiency of the programmers</a:t>
            </a:r>
            <a:r>
              <a:rPr lang="en-US" sz="1600" dirty="0" smtClean="0"/>
              <a:t>.</a:t>
            </a:r>
          </a:p>
          <a:p>
            <a:pPr marL="342900" indent="-342900" algn="l"/>
            <a:endParaRPr lang="en-US" sz="1600" dirty="0" smtClean="0"/>
          </a:p>
          <a:p>
            <a:pPr marL="342900" indent="-342900" algn="l"/>
            <a:r>
              <a:rPr lang="en-US" sz="1600" b="1" dirty="0" smtClean="0"/>
              <a:t>Some of the Coding Standards are given below:</a:t>
            </a:r>
          </a:p>
          <a:p>
            <a:pPr marL="342900" indent="-342900" algn="l"/>
            <a:endParaRPr lang="en-US" sz="1600" b="1" dirty="0" smtClean="0"/>
          </a:p>
          <a:p>
            <a:pPr marL="342900" indent="-342900" algn="l">
              <a:buAutoNum type="arabicPeriod"/>
            </a:pPr>
            <a:r>
              <a:rPr lang="en-US" sz="1600" b="1" dirty="0" smtClean="0"/>
              <a:t>Limited </a:t>
            </a:r>
            <a:r>
              <a:rPr lang="en-US" sz="1600" b="1" dirty="0" smtClean="0"/>
              <a:t>use of globals:</a:t>
            </a:r>
            <a:r>
              <a:rPr lang="en-US" sz="1600" dirty="0" smtClean="0"/>
              <a:t/>
            </a:r>
            <a:br>
              <a:rPr lang="en-US" sz="1600" dirty="0" smtClean="0"/>
            </a:br>
            <a:r>
              <a:rPr lang="en-US" sz="1600" dirty="0" smtClean="0"/>
              <a:t>	These </a:t>
            </a:r>
            <a:r>
              <a:rPr lang="en-US" sz="1600" dirty="0" smtClean="0"/>
              <a:t>rules tell about which types of data that can be declared global and the data that can’t be</a:t>
            </a:r>
            <a:r>
              <a:rPr lang="en-US" sz="1600" dirty="0" smtClean="0"/>
              <a:t>.</a:t>
            </a:r>
          </a:p>
          <a:p>
            <a:pPr marL="342900" indent="-342900" algn="l"/>
            <a:endParaRPr lang="en-US" sz="1600" dirty="0" smtClean="0"/>
          </a:p>
          <a:p>
            <a:pPr marL="342900" indent="-342900" algn="l"/>
            <a:endParaRPr lang="en-US" sz="1600" dirty="0" smtClean="0"/>
          </a:p>
          <a:p>
            <a:pPr marL="342900" indent="-342900" algn="l"/>
            <a:r>
              <a:rPr lang="en-US" sz="1600" dirty="0" smtClean="0"/>
              <a:t>	</a:t>
            </a:r>
            <a:r>
              <a:rPr lang="en-US" sz="1400" dirty="0" smtClean="0"/>
              <a:t/>
            </a:r>
            <a:br>
              <a:rPr lang="en-US" sz="1400" dirty="0" smtClean="0"/>
            </a:br>
            <a:endParaRPr lang="en-US" sz="1600" dirty="0" smtClean="0"/>
          </a:p>
          <a:p>
            <a:r>
              <a:rPr lang="en-US" sz="1600" dirty="0" smtClean="0"/>
              <a:t/>
            </a:r>
            <a:br>
              <a:rPr lang="en-US" sz="1600" dirty="0" smtClean="0"/>
            </a:br>
            <a:endParaRPr lang="en-US" sz="1600" dirty="0" smtClean="0"/>
          </a:p>
          <a:p>
            <a:r>
              <a:rPr lang="en-US" sz="1600" dirty="0" smtClean="0"/>
              <a:t/>
            </a:r>
            <a:br>
              <a:rPr lang="en-US" sz="1600" dirty="0" smtClean="0"/>
            </a:br>
            <a:endParaRPr lang="en-US" sz="1600" dirty="0" smtClean="0"/>
          </a:p>
          <a:p>
            <a:r>
              <a:rPr lang="en-US" sz="1600" dirty="0" smtClean="0"/>
              <a:t/>
            </a:r>
            <a:br>
              <a:rPr lang="en-US" sz="1600" dirty="0" smtClean="0"/>
            </a:br>
            <a:endParaRPr lang="en-IN" sz="16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Coding Standards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400" dirty="0" smtClean="0"/>
              <a:t>2.</a:t>
            </a:r>
            <a:r>
              <a:rPr lang="en-US" sz="1400" dirty="0" smtClean="0"/>
              <a:t>	</a:t>
            </a:r>
            <a:r>
              <a:rPr lang="en-US" sz="1800" b="1" dirty="0" smtClean="0"/>
              <a:t>Naming conventions for local variables, global variables, constants and functions:</a:t>
            </a:r>
          </a:p>
          <a:p>
            <a:pPr marL="342900" indent="-342900" algn="l"/>
            <a:r>
              <a:rPr lang="en-US" sz="1400" dirty="0" smtClean="0"/>
              <a:t>		</a:t>
            </a:r>
            <a:r>
              <a:rPr lang="en-US" sz="1800" dirty="0" smtClean="0"/>
              <a:t>-&gt;Meaningful and understandable variables name helps anyone to understand the reason of using it.</a:t>
            </a:r>
          </a:p>
          <a:p>
            <a:pPr marL="342900" indent="-342900" algn="l"/>
            <a:r>
              <a:rPr lang="en-US" sz="1400" dirty="0" smtClean="0"/>
              <a:t>		</a:t>
            </a:r>
            <a:r>
              <a:rPr lang="en-US" sz="1800" dirty="0" smtClean="0"/>
              <a:t>-&gt;Local variables should be named using camel case lettering starting with small letter (e.g. </a:t>
            </a:r>
            <a:r>
              <a:rPr lang="en-US" sz="1800" b="1" dirty="0" err="1" smtClean="0"/>
              <a:t>localData</a:t>
            </a:r>
            <a:r>
              <a:rPr lang="en-US" sz="1800" dirty="0" smtClean="0"/>
              <a:t>) whereas Global variables names should start with a capital letter (e.g. </a:t>
            </a:r>
            <a:r>
              <a:rPr lang="en-US" sz="1800" b="1" dirty="0" err="1" smtClean="0"/>
              <a:t>GlobalData</a:t>
            </a:r>
            <a:r>
              <a:rPr lang="en-US" sz="1800" dirty="0" smtClean="0"/>
              <a:t>). Constant names should be formed using capital letters only (e.g. </a:t>
            </a:r>
            <a:r>
              <a:rPr lang="en-US" sz="1800" b="1" dirty="0" smtClean="0"/>
              <a:t>CONSDATA</a:t>
            </a:r>
            <a:r>
              <a:rPr lang="en-US" sz="1800" dirty="0" smtClean="0"/>
              <a:t>).</a:t>
            </a:r>
          </a:p>
          <a:p>
            <a:pPr marL="342900" indent="-342900" algn="l"/>
            <a:r>
              <a:rPr lang="en-US" sz="1800" dirty="0" smtClean="0"/>
              <a:t>		-&gt;</a:t>
            </a:r>
            <a:r>
              <a:rPr lang="en-US" sz="1800" dirty="0" smtClean="0"/>
              <a:t>It is better to avoid the use of digits in variable names</a:t>
            </a:r>
            <a:r>
              <a:rPr lang="en-US" sz="1800" dirty="0" smtClean="0"/>
              <a:t>.</a:t>
            </a:r>
          </a:p>
          <a:p>
            <a:pPr marL="342900" indent="-342900" algn="l"/>
            <a:r>
              <a:rPr lang="en-US" sz="1800" dirty="0" smtClean="0"/>
              <a:t>	</a:t>
            </a:r>
            <a:r>
              <a:rPr lang="en-US" sz="1800" dirty="0" smtClean="0"/>
              <a:t>	-&gt;</a:t>
            </a:r>
            <a:r>
              <a:rPr lang="en-US" sz="1800" dirty="0" smtClean="0"/>
              <a:t>The names of the function should be written in camel case starting with small letters</a:t>
            </a:r>
            <a:r>
              <a:rPr lang="en-US" sz="1800" dirty="0" smtClean="0"/>
              <a:t>.</a:t>
            </a:r>
          </a:p>
          <a:p>
            <a:pPr marL="342900" indent="-342900" algn="l"/>
            <a:r>
              <a:rPr lang="en-US" sz="1800" dirty="0" smtClean="0"/>
              <a:t>	</a:t>
            </a:r>
            <a:r>
              <a:rPr lang="en-US" sz="1800" dirty="0" smtClean="0"/>
              <a:t>	-&gt;</a:t>
            </a:r>
            <a:r>
              <a:rPr lang="en-US" sz="1800" dirty="0" smtClean="0"/>
              <a:t>The name of the function must describe the reason of using the function clearly and briefly</a:t>
            </a:r>
            <a:r>
              <a:rPr lang="en-US" sz="1800" dirty="0" smtClean="0"/>
              <a:t>.</a:t>
            </a:r>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400" dirty="0" smtClean="0"/>
          </a:p>
          <a:p>
            <a:pPr marL="342900" indent="-342900" algn="l"/>
            <a:endParaRPr lang="en-US" sz="1600" dirty="0" smtClean="0"/>
          </a:p>
          <a:p>
            <a:pPr marL="342900" indent="-342900" algn="l"/>
            <a:endParaRPr lang="en-IN" sz="1600" dirty="0" smtClean="0"/>
          </a:p>
          <a:p>
            <a:pPr marL="342900" indent="-342900" algn="l"/>
            <a:endParaRPr lang="en-IN" sz="16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Coding Standards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400" dirty="0" smtClean="0"/>
              <a:t>3. </a:t>
            </a:r>
            <a:r>
              <a:rPr lang="en-US" sz="1800" b="1" dirty="0" smtClean="0"/>
              <a:t>Indentation:</a:t>
            </a:r>
          </a:p>
          <a:p>
            <a:pPr marL="342900" indent="-342900" algn="l"/>
            <a:r>
              <a:rPr lang="en-US" sz="1800" b="1" dirty="0" smtClean="0"/>
              <a:t>	</a:t>
            </a:r>
            <a:r>
              <a:rPr lang="en-US" sz="1800" b="1" dirty="0" smtClean="0"/>
              <a:t>	</a:t>
            </a:r>
            <a:r>
              <a:rPr lang="en-US" sz="1800" dirty="0" smtClean="0"/>
              <a:t>Proper </a:t>
            </a:r>
            <a:r>
              <a:rPr lang="en-US" sz="1800" dirty="0" smtClean="0"/>
              <a:t>indentation is very important to increase the readability of the code. For making the code readable, programmers should use White spaces properly. </a:t>
            </a:r>
            <a:endParaRPr lang="en-US" sz="1800" dirty="0" smtClean="0"/>
          </a:p>
          <a:p>
            <a:pPr marL="342900" indent="-342900" algn="l"/>
            <a:r>
              <a:rPr lang="en-US" sz="1800" dirty="0" smtClean="0"/>
              <a:t>	</a:t>
            </a:r>
            <a:r>
              <a:rPr lang="en-US" sz="1800" dirty="0" smtClean="0"/>
              <a:t>	-&gt;</a:t>
            </a:r>
            <a:r>
              <a:rPr lang="en-US" sz="1800" dirty="0" smtClean="0"/>
              <a:t>There must be a space after giving a comma between two function arguments</a:t>
            </a:r>
            <a:r>
              <a:rPr lang="en-US" sz="1800" dirty="0" smtClean="0"/>
              <a:t>.</a:t>
            </a:r>
          </a:p>
          <a:p>
            <a:pPr marL="342900" indent="-342900" algn="l"/>
            <a:r>
              <a:rPr lang="en-US" sz="1800" dirty="0" smtClean="0"/>
              <a:t>	</a:t>
            </a:r>
            <a:r>
              <a:rPr lang="en-US" sz="1800" dirty="0" smtClean="0"/>
              <a:t>	-&gt;</a:t>
            </a:r>
            <a:r>
              <a:rPr lang="en-US" sz="1800" dirty="0" smtClean="0"/>
              <a:t>Each nested block should be properly indented and spaced</a:t>
            </a:r>
            <a:r>
              <a:rPr lang="en-US" sz="1800" dirty="0" smtClean="0"/>
              <a:t>.</a:t>
            </a:r>
          </a:p>
          <a:p>
            <a:pPr marL="342900" indent="-342900" algn="l"/>
            <a:r>
              <a:rPr lang="en-US" sz="1800" dirty="0" smtClean="0"/>
              <a:t>	</a:t>
            </a:r>
            <a:r>
              <a:rPr lang="en-US" sz="1800" dirty="0" smtClean="0"/>
              <a:t>	-&gt;</a:t>
            </a:r>
            <a:r>
              <a:rPr lang="en-US" sz="1800" dirty="0" smtClean="0"/>
              <a:t>Proper Indentation should be there at the beginning and at the end of each block in the program</a:t>
            </a:r>
            <a:r>
              <a:rPr lang="en-US" sz="1800" dirty="0" smtClean="0"/>
              <a:t>.</a:t>
            </a:r>
          </a:p>
          <a:p>
            <a:pPr marL="342900" indent="-342900" algn="l"/>
            <a:r>
              <a:rPr lang="en-US" sz="1800" dirty="0" smtClean="0"/>
              <a:t>	</a:t>
            </a:r>
            <a:r>
              <a:rPr lang="en-US" sz="1800" dirty="0" smtClean="0"/>
              <a:t>	-&gt;</a:t>
            </a:r>
            <a:r>
              <a:rPr lang="en-US" sz="1800" dirty="0" smtClean="0"/>
              <a:t>All braces should start from a new line and the code following the end of braces also start from a new line.</a:t>
            </a:r>
          </a:p>
          <a:p>
            <a:pPr marL="342900" indent="-342900" algn="l"/>
            <a:endParaRPr lang="en-US" sz="1800" dirty="0" smtClean="0"/>
          </a:p>
          <a:p>
            <a:pPr marL="342900" indent="-342900" algn="l"/>
            <a:r>
              <a:rPr lang="en-US" sz="1800" dirty="0" smtClean="0"/>
              <a:t>4. </a:t>
            </a:r>
            <a:r>
              <a:rPr lang="en-US" sz="1800" b="1" dirty="0" smtClean="0"/>
              <a:t>Try not to use GOTO </a:t>
            </a:r>
            <a:r>
              <a:rPr lang="en-US" sz="1800" b="1" dirty="0" smtClean="0"/>
              <a:t>statement:</a:t>
            </a:r>
          </a:p>
          <a:p>
            <a:pPr marL="342900" indent="-342900" algn="l"/>
            <a:r>
              <a:rPr lang="en-US" sz="1800" b="1" dirty="0" smtClean="0"/>
              <a:t>	</a:t>
            </a:r>
            <a:r>
              <a:rPr lang="en-US" sz="1800" b="1" dirty="0" smtClean="0"/>
              <a:t>	-&gt;</a:t>
            </a:r>
            <a:r>
              <a:rPr lang="en-US" sz="1800" dirty="0" smtClean="0"/>
              <a:t>GOTO </a:t>
            </a:r>
            <a:r>
              <a:rPr lang="en-US" sz="1800" dirty="0" smtClean="0"/>
              <a:t>statement makes the program unstructured, thus it reduces the understandability of the program and also debugging becomes difficult.</a:t>
            </a:r>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400" dirty="0" smtClean="0"/>
          </a:p>
          <a:p>
            <a:pPr marL="342900" indent="-342900" algn="l"/>
            <a:endParaRPr lang="en-US" sz="1600" dirty="0" smtClean="0"/>
          </a:p>
          <a:p>
            <a:pPr marL="342900" indent="-342900" algn="l"/>
            <a:endParaRPr lang="en-IN" sz="1600" dirty="0" smtClean="0"/>
          </a:p>
          <a:p>
            <a:pPr marL="342900" indent="-342900" algn="l"/>
            <a:endParaRPr lang="en-IN" sz="16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85728"/>
            <a:ext cx="8229600" cy="642942"/>
          </a:xfrm>
        </p:spPr>
        <p:txBody>
          <a:bodyPr>
            <a:normAutofit/>
          </a:bodyPr>
          <a:lstStyle/>
          <a:p>
            <a:r>
              <a:rPr lang="en-US" sz="3200" dirty="0" smtClean="0"/>
              <a:t>Date and time</a:t>
            </a:r>
            <a:endParaRPr lang="en-US" sz="3200" dirty="0"/>
          </a:p>
        </p:txBody>
      </p:sp>
      <p:sp>
        <p:nvSpPr>
          <p:cNvPr id="3" name="Subtitle 2"/>
          <p:cNvSpPr>
            <a:spLocks noGrp="1"/>
          </p:cNvSpPr>
          <p:nvPr>
            <p:ph type="subTitle" idx="1"/>
          </p:nvPr>
        </p:nvSpPr>
        <p:spPr>
          <a:xfrm>
            <a:off x="428596" y="1000108"/>
            <a:ext cx="8001056" cy="5357850"/>
          </a:xfrm>
        </p:spPr>
        <p:txBody>
          <a:bodyPr>
            <a:normAutofit fontScale="92500" lnSpcReduction="10000"/>
          </a:bodyPr>
          <a:lstStyle/>
          <a:p>
            <a:pPr marL="342900" indent="-342900" algn="l"/>
            <a:r>
              <a:rPr lang="en-US" sz="1600" b="1" dirty="0" smtClean="0"/>
              <a:t>Formatting Date and Time:</a:t>
            </a:r>
          </a:p>
          <a:p>
            <a:pPr marL="342900" indent="-342900" algn="l">
              <a:buAutoNum type="arabicPeriod"/>
            </a:pPr>
            <a:r>
              <a:rPr lang="en-US" sz="1600" b="1" dirty="0" smtClean="0"/>
              <a:t>localtime()</a:t>
            </a:r>
            <a:r>
              <a:rPr lang="en-US" sz="1600" dirty="0" smtClean="0"/>
              <a:t> function can also be used to print date and time in various formats as per the user’s requirement.</a:t>
            </a:r>
          </a:p>
          <a:p>
            <a:pPr marL="342900" indent="-342900" algn="l">
              <a:buAutoNum type="arabicPeriod"/>
            </a:pPr>
            <a:r>
              <a:rPr lang="en-US" sz="1600" dirty="0" smtClean="0"/>
              <a:t>This formatting can be easily done by using </a:t>
            </a:r>
            <a:r>
              <a:rPr lang="en-US" sz="1600" b="1" dirty="0" err="1" smtClean="0"/>
              <a:t>printf</a:t>
            </a:r>
            <a:r>
              <a:rPr lang="en-US" sz="1600" b="1" dirty="0" smtClean="0"/>
              <a:t>()</a:t>
            </a:r>
            <a:r>
              <a:rPr lang="en-US" sz="1600" dirty="0" smtClean="0"/>
              <a:t> function.</a:t>
            </a:r>
          </a:p>
          <a:p>
            <a:pPr marL="342900" indent="-342900" algn="l"/>
            <a:endParaRPr lang="en-US" sz="1600" b="1" dirty="0" smtClean="0"/>
          </a:p>
          <a:p>
            <a:pPr marL="342900" indent="-342900" algn="l"/>
            <a:r>
              <a:rPr lang="en-US" sz="1600" dirty="0" smtClean="0"/>
              <a:t>Code:</a:t>
            </a:r>
          </a:p>
          <a:p>
            <a:pPr marL="342900" indent="-342900" algn="l"/>
            <a:r>
              <a:rPr lang="en-US" sz="1600" dirty="0" smtClean="0"/>
              <a:t>		($sec, $min, $hour) = localtime();</a:t>
            </a:r>
          </a:p>
          <a:p>
            <a:pPr marL="342900" indent="-342900" algn="l"/>
            <a:r>
              <a:rPr lang="en-US" sz="1600" dirty="0" smtClean="0"/>
              <a:t>		</a:t>
            </a:r>
            <a:r>
              <a:rPr lang="en-US" sz="1600" dirty="0" err="1" smtClean="0"/>
              <a:t>printf</a:t>
            </a:r>
            <a:r>
              <a:rPr lang="en-US" sz="1600" dirty="0" smtClean="0"/>
              <a:t>("Time Format - HH:MM:SS\n");</a:t>
            </a:r>
          </a:p>
          <a:p>
            <a:pPr marL="342900" indent="-342900" algn="l"/>
            <a:r>
              <a:rPr lang="en-US" sz="1600" dirty="0" smtClean="0"/>
              <a:t>		</a:t>
            </a:r>
            <a:r>
              <a:rPr lang="en-US" sz="1600" dirty="0" err="1" smtClean="0"/>
              <a:t>printf</a:t>
            </a:r>
            <a:r>
              <a:rPr lang="en-US" sz="1600" dirty="0" smtClean="0"/>
              <a:t>("%02d:%02d:%02d", $hour, $min, $sec);</a:t>
            </a:r>
          </a:p>
          <a:p>
            <a:pPr marL="342900" indent="-342900" algn="l"/>
            <a:endParaRPr lang="en-US" sz="1600" dirty="0" smtClean="0"/>
          </a:p>
          <a:p>
            <a:pPr marL="342900" indent="-342900" algn="l"/>
            <a:r>
              <a:rPr lang="en-US" sz="1600" b="1" dirty="0" smtClean="0"/>
              <a:t>Epoch Time:</a:t>
            </a:r>
          </a:p>
          <a:p>
            <a:pPr marL="342900" indent="-342900" algn="l">
              <a:buAutoNum type="arabicPeriod"/>
            </a:pPr>
            <a:r>
              <a:rPr lang="en-US" sz="1600" dirty="0" smtClean="0"/>
              <a:t>Epoch time refers to the number of seconds passed after a specific date and time. </a:t>
            </a:r>
          </a:p>
          <a:p>
            <a:pPr marL="342900" indent="-342900" algn="l">
              <a:buAutoNum type="arabicPeriod"/>
            </a:pPr>
            <a:r>
              <a:rPr lang="en-US" sz="1600" dirty="0" smtClean="0"/>
              <a:t>The specific date and time used to calculate epoch time vary from OS to OS. </a:t>
            </a:r>
          </a:p>
          <a:p>
            <a:pPr marL="342900" indent="-342900" algn="l">
              <a:buAutoNum type="arabicPeriod"/>
            </a:pPr>
            <a:r>
              <a:rPr lang="en-US" sz="1600" dirty="0" smtClean="0"/>
              <a:t>For example, for POSIX or UNIX systems, this date is January 1, 1970.</a:t>
            </a:r>
          </a:p>
          <a:p>
            <a:pPr marL="342900" indent="-342900" algn="l">
              <a:buAutoNum type="arabicPeriod"/>
            </a:pPr>
            <a:r>
              <a:rPr lang="en-US" sz="1600" dirty="0" smtClean="0"/>
              <a:t>Since this time varies from system to system, one cannot assume epoch time for any system.</a:t>
            </a:r>
          </a:p>
          <a:p>
            <a:pPr marL="342900" indent="-342900" algn="l">
              <a:buAutoNum type="arabicPeriod"/>
            </a:pPr>
            <a:endParaRPr lang="en-US" sz="1600" b="1" dirty="0" smtClean="0"/>
          </a:p>
          <a:p>
            <a:pPr marL="342900" indent="-342900" algn="l"/>
            <a:r>
              <a:rPr lang="en-US" sz="1600" b="1" dirty="0" smtClean="0"/>
              <a:t>Code:</a:t>
            </a:r>
          </a:p>
          <a:p>
            <a:pPr marL="342900" indent="-342900" algn="l"/>
            <a:r>
              <a:rPr lang="en-US" sz="1600" b="1" dirty="0" smtClean="0"/>
              <a:t>		</a:t>
            </a:r>
            <a:r>
              <a:rPr lang="en-US" sz="1600" dirty="0" smtClean="0"/>
              <a:t># Calculating epoch time</a:t>
            </a:r>
          </a:p>
          <a:p>
            <a:pPr marL="342900" indent="-342900" algn="l"/>
            <a:r>
              <a:rPr lang="en-US" sz="1600" dirty="0" smtClean="0"/>
              <a:t>		$epoch = time();  </a:t>
            </a:r>
          </a:p>
          <a:p>
            <a:pPr marL="342900" indent="-342900" algn="l"/>
            <a:r>
              <a:rPr lang="en-US" sz="1600" dirty="0" smtClean="0"/>
              <a:t>		print "$epoch\n";  </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Perl Coding Standards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800" b="1" dirty="0" smtClean="0"/>
              <a:t>Advantages of Coding Guidelines</a:t>
            </a:r>
            <a:r>
              <a:rPr lang="en-US" sz="1800" b="1" dirty="0" smtClean="0"/>
              <a:t>:</a:t>
            </a:r>
          </a:p>
          <a:p>
            <a:pPr marL="342900" indent="-342900" algn="l"/>
            <a:r>
              <a:rPr lang="en-US" sz="1800" b="1" dirty="0" smtClean="0"/>
              <a:t>	</a:t>
            </a:r>
            <a:r>
              <a:rPr lang="en-US" sz="1800" b="1" dirty="0" smtClean="0"/>
              <a:t>	-&gt;</a:t>
            </a:r>
            <a:r>
              <a:rPr lang="en-US" sz="1800" dirty="0" smtClean="0"/>
              <a:t>Coding </a:t>
            </a:r>
            <a:r>
              <a:rPr lang="en-US" sz="1800" dirty="0" smtClean="0"/>
              <a:t>guidelines increase the efficiency of the software and reduces the development time</a:t>
            </a:r>
            <a:r>
              <a:rPr lang="en-US" sz="1800" dirty="0" smtClean="0"/>
              <a:t>.</a:t>
            </a:r>
          </a:p>
          <a:p>
            <a:pPr marL="342900" indent="-342900" algn="l"/>
            <a:r>
              <a:rPr lang="en-US" sz="1800" dirty="0" smtClean="0"/>
              <a:t>	</a:t>
            </a:r>
            <a:r>
              <a:rPr lang="en-US" sz="1800" dirty="0" smtClean="0"/>
              <a:t>	-&gt;</a:t>
            </a:r>
            <a:r>
              <a:rPr lang="en-US" sz="1800" dirty="0" smtClean="0"/>
              <a:t>Coding guidelines help in detecting errors in the early phases, so it helps to reduce the extra cost incurred by the software project</a:t>
            </a:r>
            <a:r>
              <a:rPr lang="en-US" sz="1800" dirty="0" smtClean="0"/>
              <a:t>.</a:t>
            </a:r>
          </a:p>
          <a:p>
            <a:pPr marL="342900" indent="-342900" algn="l"/>
            <a:r>
              <a:rPr lang="en-US" sz="1800" dirty="0" smtClean="0"/>
              <a:t>	</a:t>
            </a:r>
            <a:r>
              <a:rPr lang="en-US" sz="1800" dirty="0" smtClean="0"/>
              <a:t>	-&gt;</a:t>
            </a:r>
            <a:r>
              <a:rPr lang="en-US" sz="1800" dirty="0" smtClean="0"/>
              <a:t>If coding guidelines are maintained properly, then the software code increases readability and understandability thus it reduces the complexity of the code</a:t>
            </a:r>
            <a:r>
              <a:rPr lang="en-US" sz="1800" dirty="0" smtClean="0"/>
              <a:t>.</a:t>
            </a:r>
          </a:p>
          <a:p>
            <a:pPr marL="342900" indent="-342900" algn="l"/>
            <a:r>
              <a:rPr lang="en-US" sz="1800" dirty="0" smtClean="0"/>
              <a:t>	</a:t>
            </a:r>
            <a:r>
              <a:rPr lang="en-US" sz="1800" dirty="0" smtClean="0"/>
              <a:t>	-&gt;</a:t>
            </a:r>
            <a:r>
              <a:rPr lang="en-US" sz="1800" dirty="0" smtClean="0"/>
              <a:t>It reduces the hidden cost for developing the software</a:t>
            </a:r>
            <a:r>
              <a:rPr lang="en-US" sz="1800" dirty="0" smtClean="0"/>
              <a:t>.</a:t>
            </a:r>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800" dirty="0" smtClean="0"/>
          </a:p>
          <a:p>
            <a:pPr marL="342900" indent="-342900" algn="l"/>
            <a:endParaRPr lang="en-US" sz="1400" dirty="0" smtClean="0"/>
          </a:p>
          <a:p>
            <a:pPr marL="342900" indent="-342900" algn="l"/>
            <a:endParaRPr lang="en-US" sz="1600" dirty="0" smtClean="0"/>
          </a:p>
          <a:p>
            <a:pPr marL="342900" indent="-342900" algn="l"/>
            <a:endParaRPr lang="en-IN" sz="1600" dirty="0" smtClean="0"/>
          </a:p>
          <a:p>
            <a:pPr marL="342900" indent="-342900" algn="l"/>
            <a:endParaRPr lang="en-IN"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Subroutines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b="1" dirty="0" smtClean="0"/>
              <a:t>Subroutine:</a:t>
            </a:r>
          </a:p>
          <a:p>
            <a:pPr marL="342900" indent="-342900" algn="l">
              <a:buAutoNum type="arabicPeriod"/>
            </a:pPr>
            <a:r>
              <a:rPr lang="en-US" sz="1600" dirty="0" smtClean="0"/>
              <a:t>A Perl function or subroutine is a group of statements that together perform a specific task.</a:t>
            </a:r>
          </a:p>
          <a:p>
            <a:pPr marL="342900" indent="-342900" algn="l">
              <a:buAutoNum type="arabicPeriod"/>
            </a:pPr>
            <a:r>
              <a:rPr lang="en-US" sz="1600" dirty="0" smtClean="0"/>
              <a:t>Whenever there is a call to the function, Perl stop executing all its program and jumps to the function to execute it and then returns back to the section of code that it was running earlier. </a:t>
            </a:r>
          </a:p>
          <a:p>
            <a:pPr marL="342900" indent="-342900" algn="l">
              <a:buAutoNum type="arabicPeriod"/>
            </a:pPr>
            <a:r>
              <a:rPr lang="en-US" sz="1600" dirty="0" smtClean="0"/>
              <a:t>One can avoid using the return statement.</a:t>
            </a:r>
          </a:p>
          <a:p>
            <a:pPr marL="342900" indent="-342900" algn="l">
              <a:buAutoNum type="arabicPeriod"/>
            </a:pPr>
            <a:endParaRPr lang="en-US" sz="1600" dirty="0" smtClean="0"/>
          </a:p>
          <a:p>
            <a:pPr marL="342900" indent="-342900" algn="l"/>
            <a:r>
              <a:rPr lang="en-US" sz="1600" b="1" dirty="0" smtClean="0"/>
              <a:t>Defining Subroutines:</a:t>
            </a:r>
          </a:p>
          <a:p>
            <a:pPr marL="342900" indent="-342900" algn="l"/>
            <a:r>
              <a:rPr lang="en-US" sz="1600" b="1" dirty="0" smtClean="0"/>
              <a:t>		</a:t>
            </a:r>
            <a:r>
              <a:rPr lang="en-US" sz="1600" dirty="0" smtClean="0"/>
              <a:t>sub </a:t>
            </a:r>
            <a:r>
              <a:rPr lang="en-US" sz="1600" dirty="0" err="1" smtClean="0"/>
              <a:t>subroutine_name</a:t>
            </a:r>
            <a:r>
              <a:rPr lang="en-US" sz="1600" dirty="0" smtClean="0"/>
              <a:t> { </a:t>
            </a:r>
          </a:p>
          <a:p>
            <a:pPr marL="342900" indent="-342900" algn="l"/>
            <a:r>
              <a:rPr lang="en-US" sz="1600" dirty="0" smtClean="0"/>
              <a:t>			# body of method or subroutine </a:t>
            </a:r>
          </a:p>
          <a:p>
            <a:pPr marL="342900" indent="-342900" algn="l"/>
            <a:r>
              <a:rPr lang="en-US" sz="1600" dirty="0" smtClean="0"/>
              <a:t>		}</a:t>
            </a:r>
          </a:p>
          <a:p>
            <a:pPr marL="342900" indent="-342900" algn="l"/>
            <a:r>
              <a:rPr lang="en-US" sz="1600" b="1" dirty="0" smtClean="0"/>
              <a:t>Calling Subroutines:</a:t>
            </a:r>
          </a:p>
          <a:p>
            <a:pPr marL="342900" indent="-342900" algn="l"/>
            <a:r>
              <a:rPr lang="en-US" sz="1600" b="1" dirty="0" smtClean="0"/>
              <a:t>		</a:t>
            </a:r>
            <a:r>
              <a:rPr lang="en-US" sz="1600" dirty="0" err="1" smtClean="0"/>
              <a:t>subroutine_name</a:t>
            </a:r>
            <a:r>
              <a:rPr lang="en-US" sz="1600" dirty="0" smtClean="0"/>
              <a:t>(</a:t>
            </a:r>
            <a:r>
              <a:rPr lang="en-US" sz="1600" dirty="0" err="1" smtClean="0"/>
              <a:t>aruguments_list</a:t>
            </a:r>
            <a:r>
              <a:rPr lang="en-US" sz="1600" dirty="0" smtClean="0"/>
              <a:t>);</a:t>
            </a:r>
          </a:p>
          <a:p>
            <a:pPr marL="342900" indent="-342900" algn="l"/>
            <a:r>
              <a:rPr lang="en-US" sz="1600" dirty="0" smtClean="0"/>
              <a:t>			or</a:t>
            </a:r>
          </a:p>
          <a:p>
            <a:pPr marL="342900" indent="-342900" algn="l"/>
            <a:r>
              <a:rPr lang="en-US" sz="1600" dirty="0" smtClean="0"/>
              <a:t>		&amp;</a:t>
            </a:r>
            <a:r>
              <a:rPr lang="en-US" sz="1600" dirty="0" err="1" smtClean="0"/>
              <a:t>subroutine_name</a:t>
            </a:r>
            <a:r>
              <a:rPr lang="en-US" sz="1600" dirty="0" smtClean="0"/>
              <a:t>(</a:t>
            </a:r>
            <a:r>
              <a:rPr lang="en-US" sz="1600" dirty="0" err="1" smtClean="0"/>
              <a:t>aruguments_list</a:t>
            </a:r>
            <a:r>
              <a:rPr lang="en-US" sz="1600" dirty="0" smtClean="0"/>
              <a:t>);</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Subroutines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dirty="0" smtClean="0"/>
              <a:t>Code:</a:t>
            </a:r>
          </a:p>
          <a:p>
            <a:pPr marL="342900" indent="-342900" algn="l"/>
            <a:r>
              <a:rPr lang="en-US" sz="1600" dirty="0" smtClean="0"/>
              <a:t>		print"\</a:t>
            </a:r>
            <a:r>
              <a:rPr lang="en-US" sz="1600" dirty="0" err="1" smtClean="0"/>
              <a:t>nCALLING</a:t>
            </a:r>
            <a:r>
              <a:rPr lang="en-US" sz="1600" dirty="0" smtClean="0"/>
              <a:t> AND DEFINE A SUBROUTINE\n";</a:t>
            </a:r>
          </a:p>
          <a:p>
            <a:pPr marL="342900" indent="-342900" algn="l"/>
            <a:r>
              <a:rPr lang="en-US" sz="1600" dirty="0" smtClean="0"/>
              <a:t>		sub hello	</a:t>
            </a:r>
          </a:p>
          <a:p>
            <a:pPr marL="342900" indent="-342900" algn="l"/>
            <a:r>
              <a:rPr lang="en-US" sz="1600" dirty="0" smtClean="0"/>
              <a:t>		{</a:t>
            </a:r>
          </a:p>
          <a:p>
            <a:pPr marL="342900" indent="-342900" algn="l"/>
            <a:r>
              <a:rPr lang="en-US" sz="1600" dirty="0" smtClean="0"/>
              <a:t>			</a:t>
            </a:r>
            <a:r>
              <a:rPr lang="en-US" sz="1600" dirty="0" err="1" smtClean="0"/>
              <a:t>print"welcome</a:t>
            </a:r>
            <a:r>
              <a:rPr lang="en-US" sz="1600" dirty="0" smtClean="0"/>
              <a:t>, Hello\n";</a:t>
            </a:r>
          </a:p>
          <a:p>
            <a:pPr marL="342900" indent="-342900" algn="l"/>
            <a:r>
              <a:rPr lang="en-US" sz="1600" dirty="0" smtClean="0"/>
              <a:t>		}</a:t>
            </a:r>
          </a:p>
          <a:p>
            <a:pPr marL="342900" indent="-342900" algn="l"/>
            <a:endParaRPr lang="en-US" sz="1600" dirty="0" smtClean="0"/>
          </a:p>
          <a:p>
            <a:pPr marL="342900" indent="-342900" algn="l"/>
            <a:r>
              <a:rPr lang="en-US" sz="1600" dirty="0" smtClean="0"/>
              <a:t>		hello();</a:t>
            </a:r>
          </a:p>
          <a:p>
            <a:pPr marL="342900" indent="-342900" algn="l"/>
            <a:r>
              <a:rPr lang="en-US" sz="1600" dirty="0" smtClean="0"/>
              <a:t>Passing  Arguments to functions:</a:t>
            </a:r>
          </a:p>
          <a:p>
            <a:pPr marL="342900" indent="-342900" algn="l"/>
            <a:r>
              <a:rPr lang="en-US" sz="1600" dirty="0" smtClean="0"/>
              <a:t>		sub area {</a:t>
            </a:r>
          </a:p>
          <a:p>
            <a:pPr marL="342900" indent="-342900" algn="l"/>
            <a:r>
              <a:rPr lang="en-US" sz="1600" dirty="0" smtClean="0"/>
              <a:t>			 # passing argument    </a:t>
            </a:r>
          </a:p>
          <a:p>
            <a:pPr marL="342900" indent="-342900" algn="l"/>
            <a:r>
              <a:rPr lang="en-US" sz="1600" dirty="0" smtClean="0"/>
              <a:t>			$side = $_[0];</a:t>
            </a:r>
          </a:p>
          <a:p>
            <a:pPr marL="342900" indent="-342900" algn="l"/>
            <a:r>
              <a:rPr lang="en-US" sz="1600" dirty="0" smtClean="0"/>
              <a:t>			return ($side * $side);</a:t>
            </a:r>
          </a:p>
          <a:p>
            <a:pPr marL="342900" indent="-342900" algn="l"/>
            <a:r>
              <a:rPr lang="en-US" sz="1600" dirty="0" smtClean="0"/>
              <a:t>		}</a:t>
            </a:r>
          </a:p>
          <a:p>
            <a:pPr marL="342900" indent="-342900" algn="l"/>
            <a:r>
              <a:rPr lang="en-US" sz="1600" dirty="0" smtClean="0"/>
              <a:t>		$</a:t>
            </a:r>
            <a:r>
              <a:rPr lang="en-US" sz="1600" dirty="0" err="1" smtClean="0"/>
              <a:t>totalArea</a:t>
            </a:r>
            <a:r>
              <a:rPr lang="en-US" sz="1600" dirty="0" smtClean="0"/>
              <a:t> = area(4);</a:t>
            </a:r>
          </a:p>
          <a:p>
            <a:pPr marL="342900" indent="-342900" algn="l"/>
            <a:r>
              <a:rPr lang="en-US" sz="1600" dirty="0" smtClean="0"/>
              <a:t>		</a:t>
            </a:r>
            <a:r>
              <a:rPr lang="en-US" sz="1600" dirty="0" err="1" smtClean="0"/>
              <a:t>printf</a:t>
            </a:r>
            <a:r>
              <a:rPr lang="en-US" sz="1600" dirty="0" smtClean="0"/>
              <a:t> $</a:t>
            </a:r>
            <a:r>
              <a:rPr lang="en-US" sz="1600" dirty="0" err="1" smtClean="0"/>
              <a:t>totalArea</a:t>
            </a:r>
            <a:r>
              <a:rPr lang="en-US" sz="1600" dirty="0" smtClean="0"/>
              <a:t>;</a:t>
            </a:r>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Subroutines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b="1" dirty="0" smtClean="0"/>
              <a:t>Passing Hashes to Subroutines: </a:t>
            </a:r>
          </a:p>
          <a:p>
            <a:pPr marL="342900" indent="-342900" algn="l">
              <a:buAutoNum type="arabicPeriod"/>
            </a:pPr>
            <a:r>
              <a:rPr lang="en-US" sz="1600" dirty="0" smtClean="0"/>
              <a:t>A hash can also be passed to subroutines which automatically converted into its key-value pair.</a:t>
            </a:r>
          </a:p>
          <a:p>
            <a:pPr marL="342900" indent="-342900" algn="l"/>
            <a:r>
              <a:rPr lang="en-US" sz="1600" dirty="0" smtClean="0"/>
              <a:t>Code:</a:t>
            </a:r>
          </a:p>
          <a:p>
            <a:pPr marL="342900" indent="-342900" algn="l"/>
            <a:r>
              <a:rPr lang="en-US" sz="1600" dirty="0" smtClean="0"/>
              <a:t>		sub </a:t>
            </a:r>
            <a:r>
              <a:rPr lang="en-US" sz="1600" dirty="0" err="1" smtClean="0"/>
              <a:t>Display_hash</a:t>
            </a:r>
            <a:r>
              <a:rPr lang="en-US" sz="1600" dirty="0" smtClean="0"/>
              <a:t> {</a:t>
            </a:r>
          </a:p>
          <a:p>
            <a:pPr marL="342900" indent="-342900" algn="l"/>
            <a:r>
              <a:rPr lang="en-US" sz="1600" dirty="0" smtClean="0"/>
              <a:t>  		 my (%</a:t>
            </a:r>
            <a:r>
              <a:rPr lang="en-US" sz="1600" dirty="0" err="1" smtClean="0"/>
              <a:t>hash_var</a:t>
            </a:r>
            <a:r>
              <a:rPr lang="en-US" sz="1600" dirty="0" smtClean="0"/>
              <a:t>) = @_;</a:t>
            </a:r>
          </a:p>
          <a:p>
            <a:pPr marL="342900" indent="-342900" algn="l"/>
            <a:r>
              <a:rPr lang="en-US" sz="1600" dirty="0" smtClean="0"/>
              <a:t>   		</a:t>
            </a:r>
            <a:r>
              <a:rPr lang="en-US" sz="1600" dirty="0" err="1" smtClean="0"/>
              <a:t>foreach</a:t>
            </a:r>
            <a:r>
              <a:rPr lang="en-US" sz="1600" dirty="0" smtClean="0"/>
              <a:t> my $key (keys %</a:t>
            </a:r>
            <a:r>
              <a:rPr lang="en-US" sz="1600" dirty="0" err="1" smtClean="0"/>
              <a:t>hash_var</a:t>
            </a:r>
            <a:r>
              <a:rPr lang="en-US" sz="1600" dirty="0" smtClean="0"/>
              <a:t> )</a:t>
            </a:r>
          </a:p>
          <a:p>
            <a:pPr marL="342900" indent="-342900" algn="l"/>
            <a:r>
              <a:rPr lang="en-US" sz="1600" dirty="0" smtClean="0"/>
              <a:t>   		{</a:t>
            </a:r>
          </a:p>
          <a:p>
            <a:pPr marL="342900" indent="-342900" algn="l"/>
            <a:r>
              <a:rPr lang="en-US" sz="1600" dirty="0" smtClean="0"/>
              <a:t>      			my $</a:t>
            </a:r>
            <a:r>
              <a:rPr lang="en-US" sz="1600" dirty="0" err="1" smtClean="0"/>
              <a:t>val</a:t>
            </a:r>
            <a:r>
              <a:rPr lang="en-US" sz="1600" dirty="0" smtClean="0"/>
              <a:t> = $</a:t>
            </a:r>
            <a:r>
              <a:rPr lang="en-US" sz="1600" dirty="0" err="1" smtClean="0"/>
              <a:t>hash_var</a:t>
            </a:r>
            <a:r>
              <a:rPr lang="en-US" sz="1600" dirty="0" smtClean="0"/>
              <a:t>{$key};</a:t>
            </a:r>
          </a:p>
          <a:p>
            <a:pPr marL="342900" indent="-342900" algn="l"/>
            <a:r>
              <a:rPr lang="en-US" sz="1600" dirty="0" smtClean="0"/>
              <a:t>      			print "$key : $</a:t>
            </a:r>
            <a:r>
              <a:rPr lang="en-US" sz="1600" dirty="0" err="1" smtClean="0"/>
              <a:t>val</a:t>
            </a:r>
            <a:r>
              <a:rPr lang="en-US" sz="1600" dirty="0" smtClean="0"/>
              <a:t>\n";</a:t>
            </a:r>
          </a:p>
          <a:p>
            <a:pPr marL="342900" indent="-342900" algn="l"/>
            <a:r>
              <a:rPr lang="en-US" sz="1600" dirty="0" smtClean="0"/>
              <a:t>   		}</a:t>
            </a:r>
          </a:p>
          <a:p>
            <a:pPr marL="342900" indent="-342900" algn="l"/>
            <a:r>
              <a:rPr lang="en-US" sz="1600" dirty="0" smtClean="0"/>
              <a:t>	}</a:t>
            </a:r>
          </a:p>
          <a:p>
            <a:pPr marL="342900" indent="-342900" algn="l"/>
            <a:r>
              <a:rPr lang="en-US" sz="1600" dirty="0" smtClean="0"/>
              <a:t>	%</a:t>
            </a:r>
            <a:r>
              <a:rPr lang="en-US" sz="1600" dirty="0" err="1" smtClean="0"/>
              <a:t>hash_para</a:t>
            </a:r>
            <a:r>
              <a:rPr lang="en-US" sz="1600" dirty="0" smtClean="0"/>
              <a:t> = ('Subject' =&gt; 'Perl', 'Marks' =&gt; 97);</a:t>
            </a:r>
          </a:p>
          <a:p>
            <a:pPr marL="342900" indent="-342900" algn="l"/>
            <a:r>
              <a:rPr lang="en-US" sz="1600" dirty="0" smtClean="0"/>
              <a:t>	</a:t>
            </a:r>
            <a:r>
              <a:rPr lang="en-US" sz="1600" dirty="0" err="1" smtClean="0"/>
              <a:t>Display_hash</a:t>
            </a:r>
            <a:r>
              <a:rPr lang="en-US" sz="1600" dirty="0" smtClean="0"/>
              <a:t>(%</a:t>
            </a:r>
            <a:r>
              <a:rPr lang="en-US" sz="1600" dirty="0" err="1" smtClean="0"/>
              <a:t>hash_para</a:t>
            </a:r>
            <a:r>
              <a:rPr lang="en-US" sz="1600" dirty="0" smtClean="0"/>
              <a:t>);</a:t>
            </a:r>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Subroutines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b="1" dirty="0" smtClean="0"/>
              <a:t>Passing Lists to Subroutines: </a:t>
            </a:r>
          </a:p>
          <a:p>
            <a:pPr marL="342900" indent="-342900" algn="l">
              <a:buAutoNum type="arabicPeriod"/>
            </a:pPr>
            <a:r>
              <a:rPr lang="en-US" sz="1600" dirty="0" smtClean="0"/>
              <a:t>Perl has a different way to accept and parse arrays and lists that make it difficult to extract the discrete element from </a:t>
            </a:r>
            <a:r>
              <a:rPr lang="en-US" sz="1600" b="1" dirty="0" smtClean="0"/>
              <a:t>@_</a:t>
            </a:r>
            <a:r>
              <a:rPr lang="en-US" sz="1600" dirty="0" smtClean="0"/>
              <a:t>. </a:t>
            </a:r>
          </a:p>
          <a:p>
            <a:pPr marL="342900" indent="-342900" algn="l">
              <a:buAutoNum type="arabicPeriod"/>
            </a:pPr>
            <a:r>
              <a:rPr lang="en-US" sz="1600" dirty="0" smtClean="0"/>
              <a:t>In order to pass a list along with other scalar arguments, it is necessary to make the list as the last argument.</a:t>
            </a:r>
          </a:p>
          <a:p>
            <a:pPr marL="342900" indent="-342900" algn="l">
              <a:buAutoNum type="arabicPeriod"/>
            </a:pPr>
            <a:endParaRPr lang="en-US" sz="1600" dirty="0" smtClean="0"/>
          </a:p>
          <a:p>
            <a:pPr marL="342900" indent="-342900" algn="l"/>
            <a:r>
              <a:rPr lang="en-US" sz="1600" dirty="0" smtClean="0"/>
              <a:t>Code:</a:t>
            </a:r>
          </a:p>
          <a:p>
            <a:pPr marL="342900" indent="-342900" algn="l"/>
            <a:r>
              <a:rPr lang="en-US" sz="1600" dirty="0" smtClean="0"/>
              <a:t>		sub Display_List {</a:t>
            </a:r>
          </a:p>
          <a:p>
            <a:pPr marL="342900" indent="-342900" algn="l"/>
            <a:r>
              <a:rPr lang="en-US" sz="1600" dirty="0" smtClean="0"/>
              <a:t>  			my @para_list = @_;</a:t>
            </a:r>
          </a:p>
          <a:p>
            <a:pPr marL="342900" indent="-342900" algn="l"/>
            <a:r>
              <a:rPr lang="en-US" sz="1600" dirty="0" smtClean="0"/>
              <a:t>   			print "Given list is @para_list\n";</a:t>
            </a:r>
          </a:p>
          <a:p>
            <a:pPr marL="342900" indent="-342900" algn="l"/>
            <a:r>
              <a:rPr lang="en-US" sz="1600" dirty="0" smtClean="0"/>
              <a:t>		}</a:t>
            </a:r>
          </a:p>
          <a:p>
            <a:pPr marL="342900" indent="-342900" algn="l"/>
            <a:r>
              <a:rPr lang="en-US" sz="1600" dirty="0" smtClean="0"/>
              <a:t>		$sc = 100;</a:t>
            </a:r>
          </a:p>
          <a:p>
            <a:pPr marL="342900" indent="-342900" algn="l"/>
            <a:r>
              <a:rPr lang="en-US" sz="1600" dirty="0" smtClean="0"/>
              <a:t>		@li = (10, 20, 30, 40);</a:t>
            </a:r>
          </a:p>
          <a:p>
            <a:pPr marL="342900" indent="-342900" algn="l"/>
            <a:r>
              <a:rPr lang="en-US" sz="1600" dirty="0" smtClean="0"/>
              <a:t>		Display_List($sc, @li);</a:t>
            </a:r>
          </a:p>
          <a:p>
            <a:pPr marL="342900" indent="-342900" algn="l"/>
            <a:endParaRPr lang="en-US" sz="1600" dirty="0" smtClean="0"/>
          </a:p>
          <a:p>
            <a:pPr marL="342900" indent="-342900" algn="l"/>
            <a:endParaRPr lang="en-US" sz="1600" dirty="0" smtClean="0"/>
          </a:p>
          <a:p>
            <a:pPr marL="342900" indent="-342900" algn="l"/>
            <a:endParaRPr lang="en-US" sz="1600" dirty="0" smtClean="0"/>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29600" cy="642942"/>
          </a:xfrm>
        </p:spPr>
        <p:txBody>
          <a:bodyPr>
            <a:normAutofit/>
          </a:bodyPr>
          <a:lstStyle/>
          <a:p>
            <a:r>
              <a:rPr lang="en-US" sz="3200" dirty="0" smtClean="0"/>
              <a:t>Subroutines</a:t>
            </a:r>
            <a:endParaRPr lang="en-US" sz="3200" dirty="0"/>
          </a:p>
        </p:txBody>
      </p:sp>
      <p:sp>
        <p:nvSpPr>
          <p:cNvPr id="3" name="Subtitle 2"/>
          <p:cNvSpPr>
            <a:spLocks noGrp="1"/>
          </p:cNvSpPr>
          <p:nvPr>
            <p:ph type="subTitle" idx="1"/>
          </p:nvPr>
        </p:nvSpPr>
        <p:spPr>
          <a:xfrm>
            <a:off x="428596" y="1000108"/>
            <a:ext cx="8001056" cy="5357850"/>
          </a:xfrm>
        </p:spPr>
        <p:txBody>
          <a:bodyPr>
            <a:normAutofit/>
          </a:bodyPr>
          <a:lstStyle/>
          <a:p>
            <a:pPr marL="342900" indent="-342900" algn="l"/>
            <a:r>
              <a:rPr lang="en-US" sz="1600" b="1" dirty="0" smtClean="0"/>
              <a:t>Returning Value from a Subroutine: </a:t>
            </a:r>
          </a:p>
          <a:p>
            <a:pPr marL="342900" indent="-342900" algn="l">
              <a:buAutoNum type="arabicPeriod"/>
            </a:pPr>
            <a:r>
              <a:rPr lang="en-US" sz="1600" dirty="0" smtClean="0"/>
              <a:t> If the user will not return a value from subroutine manually, then the subroutine will return a value automatically. </a:t>
            </a:r>
          </a:p>
          <a:p>
            <a:pPr marL="342900" indent="-342900" algn="l">
              <a:buAutoNum type="arabicPeriod"/>
            </a:pPr>
            <a:r>
              <a:rPr lang="en-US" sz="1600" dirty="0" smtClean="0"/>
              <a:t>In this, the automatically returned value will be the last calculation executed in the subroutine. The return value may be scalar, array or a hash.</a:t>
            </a:r>
          </a:p>
          <a:p>
            <a:pPr marL="342900" indent="-342900" algn="l"/>
            <a:endParaRPr lang="en-US" sz="1600" dirty="0" smtClean="0"/>
          </a:p>
          <a:p>
            <a:pPr marL="342900" indent="-342900" algn="l"/>
            <a:r>
              <a:rPr lang="en-US" sz="1600" dirty="0" smtClean="0"/>
              <a:t>Code:</a:t>
            </a:r>
          </a:p>
          <a:p>
            <a:pPr marL="342900" indent="-342900" algn="l"/>
            <a:r>
              <a:rPr lang="en-US" sz="1600" dirty="0" smtClean="0"/>
              <a:t>		sub Sum {</a:t>
            </a:r>
          </a:p>
          <a:p>
            <a:pPr marL="342900" indent="-342900" algn="l"/>
            <a:r>
              <a:rPr lang="en-US" sz="1600" dirty="0" smtClean="0"/>
              <a:t>   			$num = scalar(@_);</a:t>
            </a:r>
          </a:p>
          <a:p>
            <a:pPr marL="342900" indent="-342900" algn="l"/>
            <a:r>
              <a:rPr lang="en-US" sz="1600" dirty="0" smtClean="0"/>
              <a:t>   			$s = 0;</a:t>
            </a:r>
          </a:p>
          <a:p>
            <a:pPr marL="342900" indent="-342900" algn="l"/>
            <a:r>
              <a:rPr lang="en-US" sz="1600" dirty="0" smtClean="0"/>
              <a:t>			 </a:t>
            </a:r>
            <a:r>
              <a:rPr lang="en-US" sz="1600" dirty="0" err="1" smtClean="0"/>
              <a:t>foreach</a:t>
            </a:r>
            <a:r>
              <a:rPr lang="en-US" sz="1600" dirty="0" smtClean="0"/>
              <a:t> $</a:t>
            </a:r>
            <a:r>
              <a:rPr lang="en-US" sz="1600" dirty="0" err="1" smtClean="0"/>
              <a:t>i</a:t>
            </a:r>
            <a:r>
              <a:rPr lang="en-US" sz="1600" dirty="0" smtClean="0"/>
              <a:t> (@_)</a:t>
            </a:r>
          </a:p>
          <a:p>
            <a:pPr marL="342900" indent="-342900" algn="l"/>
            <a:r>
              <a:rPr lang="en-US" sz="1600" dirty="0" smtClean="0"/>
              <a:t>  			 {</a:t>
            </a:r>
          </a:p>
          <a:p>
            <a:pPr marL="342900" indent="-342900" algn="l"/>
            <a:r>
              <a:rPr lang="en-US" sz="1600" dirty="0" smtClean="0"/>
              <a:t>      				$s += $</a:t>
            </a:r>
            <a:r>
              <a:rPr lang="en-US" sz="1600" dirty="0" err="1" smtClean="0"/>
              <a:t>i</a:t>
            </a:r>
            <a:r>
              <a:rPr lang="en-US" sz="1600" dirty="0" smtClean="0"/>
              <a:t>;</a:t>
            </a:r>
          </a:p>
          <a:p>
            <a:pPr marL="342900" indent="-342900" algn="l"/>
            <a:r>
              <a:rPr lang="en-US" sz="1600" dirty="0" smtClean="0"/>
              <a:t> 			  }</a:t>
            </a:r>
          </a:p>
          <a:p>
            <a:pPr marL="342900" indent="-342900" algn="l"/>
            <a:r>
              <a:rPr lang="en-US" sz="1600" dirty="0" smtClean="0"/>
              <a:t>   			return $s;</a:t>
            </a:r>
          </a:p>
          <a:p>
            <a:pPr marL="342900" indent="-342900" algn="l"/>
            <a:r>
              <a:rPr lang="en-US" sz="1600" dirty="0" smtClean="0"/>
              <a:t>		}</a:t>
            </a:r>
          </a:p>
          <a:p>
            <a:pPr marL="342900" indent="-342900" algn="l"/>
            <a:r>
              <a:rPr lang="en-US" sz="1600" dirty="0" smtClean="0"/>
              <a:t>		$result = Sum(30, 2, 40);</a:t>
            </a:r>
          </a:p>
          <a:p>
            <a:pPr marL="342900" indent="-342900" algn="l"/>
            <a:r>
              <a:rPr lang="en-US" sz="1600" dirty="0" smtClean="0"/>
              <a:t>		print "Sum of the given numbers : $result\n";</a:t>
            </a:r>
          </a:p>
          <a:p>
            <a:pPr marL="342900" indent="-342900" algn="l"/>
            <a:endParaRPr lang="en-US" sz="1600" b="1" dirty="0" smtClean="0"/>
          </a:p>
          <a:p>
            <a:pPr marL="342900" indent="-342900" algn="l"/>
            <a:endParaRPr lang="en-US" sz="1600" dirty="0" smtClean="0"/>
          </a:p>
          <a:p>
            <a:pPr marL="342900" indent="-342900" algn="l"/>
            <a:endParaRPr lang="en-US" sz="1600" dirty="0" smtClean="0"/>
          </a:p>
          <a:p>
            <a:pPr marL="342900" indent="-342900" algn="l"/>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460</TotalTime>
  <Words>1241</Words>
  <Application>Microsoft Office PowerPoint</Application>
  <PresentationFormat>On-screen Show (4:3)</PresentationFormat>
  <Paragraphs>717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Date and time</vt:lpstr>
      <vt:lpstr>Date and time</vt:lpstr>
      <vt:lpstr>Date and time</vt:lpstr>
      <vt:lpstr>Date and time</vt:lpstr>
      <vt:lpstr>Subroutines</vt:lpstr>
      <vt:lpstr>Subroutines</vt:lpstr>
      <vt:lpstr>Subroutines</vt:lpstr>
      <vt:lpstr>Subroutines</vt:lpstr>
      <vt:lpstr>Subroutines</vt:lpstr>
      <vt:lpstr>Subroutines</vt:lpstr>
      <vt:lpstr>Subroutines</vt:lpstr>
      <vt:lpstr>Subroutines</vt:lpstr>
      <vt:lpstr>Perl References</vt:lpstr>
      <vt:lpstr>Perl References</vt:lpstr>
      <vt:lpstr>Perl References</vt:lpstr>
      <vt:lpstr>Perl References</vt:lpstr>
      <vt:lpstr>Perl References</vt:lpstr>
      <vt:lpstr>Perl References</vt:lpstr>
      <vt:lpstr>Perl References</vt:lpstr>
      <vt:lpstr>Formats</vt:lpstr>
      <vt:lpstr>Formats</vt:lpstr>
      <vt:lpstr>Formats</vt:lpstr>
      <vt:lpstr>Formats</vt:lpstr>
      <vt:lpstr>Formats</vt:lpstr>
      <vt:lpstr>Formats</vt:lpstr>
      <vt:lpstr>File I/O</vt:lpstr>
      <vt:lpstr>File I/O</vt:lpstr>
      <vt:lpstr>File I/O</vt:lpstr>
      <vt:lpstr>File I/O</vt:lpstr>
      <vt:lpstr>File I/O</vt:lpstr>
      <vt:lpstr>File I/O</vt:lpstr>
      <vt:lpstr>Directories</vt:lpstr>
      <vt:lpstr>Directories</vt:lpstr>
      <vt:lpstr>Directories</vt:lpstr>
      <vt:lpstr>Directories</vt:lpstr>
      <vt:lpstr>Coding Standards</vt:lpstr>
      <vt:lpstr>Coding Standards</vt:lpstr>
      <vt:lpstr>Perl Coding Standards</vt:lpstr>
      <vt:lpstr>Perl Coding Standards</vt:lpstr>
      <vt:lpstr>Perl Coding Standards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and time</dc:title>
  <dc:creator>dell</dc:creator>
  <cp:lastModifiedBy>dell</cp:lastModifiedBy>
  <cp:revision>150</cp:revision>
  <dcterms:created xsi:type="dcterms:W3CDTF">2021-11-15T08:56:15Z</dcterms:created>
  <dcterms:modified xsi:type="dcterms:W3CDTF">2021-11-16T08:32:38Z</dcterms:modified>
</cp:coreProperties>
</file>