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21E1-4148-48C3-A521-E7C4E3306A97}" type="doc">
      <dgm:prSet loTypeId="urn:microsoft.com/office/officeart/2005/8/layout/process4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B740F1A-38A9-4AD2-83A1-70956BBE93CB}">
      <dgm:prSet/>
      <dgm:spPr/>
      <dgm:t>
        <a:bodyPr/>
        <a:lstStyle/>
        <a:p>
          <a:pPr algn="ctr"/>
          <a:r>
            <a:rPr lang="en-US" dirty="0"/>
            <a:t>Datasets provided by the client</a:t>
          </a:r>
          <a:endParaRPr lang="en-IN" dirty="0"/>
        </a:p>
      </dgm:t>
    </dgm:pt>
    <dgm:pt modelId="{8E81854F-981E-4662-B7A2-5D829E92C08E}" type="parTrans" cxnId="{A29D5130-E18E-43E3-9B68-E72A3EA4CB9B}">
      <dgm:prSet/>
      <dgm:spPr/>
      <dgm:t>
        <a:bodyPr/>
        <a:lstStyle/>
        <a:p>
          <a:endParaRPr lang="en-IN"/>
        </a:p>
      </dgm:t>
    </dgm:pt>
    <dgm:pt modelId="{2013F49C-6D09-4A59-A830-06842095BAD5}" type="sibTrans" cxnId="{A29D5130-E18E-43E3-9B68-E72A3EA4CB9B}">
      <dgm:prSet/>
      <dgm:spPr/>
      <dgm:t>
        <a:bodyPr/>
        <a:lstStyle/>
        <a:p>
          <a:endParaRPr lang="en-IN"/>
        </a:p>
      </dgm:t>
    </dgm:pt>
    <dgm:pt modelId="{8738DC3B-F09D-48EE-9CA9-5DF2897A05AE}">
      <dgm:prSet/>
      <dgm:spPr/>
      <dgm:t>
        <a:bodyPr/>
        <a:lstStyle/>
        <a:p>
          <a:pPr algn="ctr"/>
          <a:r>
            <a:rPr lang="en-US" dirty="0"/>
            <a:t>Implemented data exploration, data cleaning &amp; data merging</a:t>
          </a:r>
          <a:endParaRPr lang="en-IN" dirty="0"/>
        </a:p>
      </dgm:t>
    </dgm:pt>
    <dgm:pt modelId="{6AA53F83-4685-4520-A56C-E5362549131E}" type="parTrans" cxnId="{131657AD-A319-4248-9CCB-337172DEA44B}">
      <dgm:prSet/>
      <dgm:spPr/>
      <dgm:t>
        <a:bodyPr/>
        <a:lstStyle/>
        <a:p>
          <a:endParaRPr lang="en-IN"/>
        </a:p>
      </dgm:t>
    </dgm:pt>
    <dgm:pt modelId="{6D793DA7-38E7-4E0F-AFE8-8EE14675502B}" type="sibTrans" cxnId="{131657AD-A319-4248-9CCB-337172DEA44B}">
      <dgm:prSet/>
      <dgm:spPr/>
      <dgm:t>
        <a:bodyPr/>
        <a:lstStyle/>
        <a:p>
          <a:endParaRPr lang="en-IN"/>
        </a:p>
      </dgm:t>
    </dgm:pt>
    <dgm:pt modelId="{01B217F2-39E6-420E-BE04-971A1655E8D1}">
      <dgm:prSet/>
      <dgm:spPr/>
      <dgm:t>
        <a:bodyPr/>
        <a:lstStyle/>
        <a:p>
          <a:pPr algn="ctr"/>
          <a:r>
            <a:rPr lang="en-US" dirty="0"/>
            <a:t>Used feature engineering &amp; k-fold cross validation</a:t>
          </a:r>
          <a:endParaRPr lang="en-IN" dirty="0"/>
        </a:p>
      </dgm:t>
    </dgm:pt>
    <dgm:pt modelId="{D7A3CB5B-F8A1-492B-8041-558B889C12CA}" type="parTrans" cxnId="{91120D58-1A2A-45DF-836E-278B48230958}">
      <dgm:prSet/>
      <dgm:spPr/>
      <dgm:t>
        <a:bodyPr/>
        <a:lstStyle/>
        <a:p>
          <a:endParaRPr lang="en-IN"/>
        </a:p>
      </dgm:t>
    </dgm:pt>
    <dgm:pt modelId="{63634CB7-317A-47E6-B0E6-5B10D72F1896}" type="sibTrans" cxnId="{91120D58-1A2A-45DF-836E-278B48230958}">
      <dgm:prSet/>
      <dgm:spPr/>
      <dgm:t>
        <a:bodyPr/>
        <a:lstStyle/>
        <a:p>
          <a:endParaRPr lang="en-IN"/>
        </a:p>
      </dgm:t>
    </dgm:pt>
    <dgm:pt modelId="{0DF6515A-CC0A-4B03-B332-823BAA86A2ED}">
      <dgm:prSet/>
      <dgm:spPr/>
      <dgm:t>
        <a:bodyPr/>
        <a:lstStyle/>
        <a:p>
          <a:pPr algn="ctr"/>
          <a:r>
            <a:rPr lang="en-US" dirty="0"/>
            <a:t>‘Random Forest Regressor’ Model used for prediction </a:t>
          </a:r>
          <a:endParaRPr lang="en-IN" dirty="0"/>
        </a:p>
      </dgm:t>
    </dgm:pt>
    <dgm:pt modelId="{5C31989A-644C-42E4-BFDA-EE1DF7B16212}" type="parTrans" cxnId="{0FB7AD28-BEF1-46AD-8EAA-D50DB465A13E}">
      <dgm:prSet/>
      <dgm:spPr/>
      <dgm:t>
        <a:bodyPr/>
        <a:lstStyle/>
        <a:p>
          <a:endParaRPr lang="en-IN"/>
        </a:p>
      </dgm:t>
    </dgm:pt>
    <dgm:pt modelId="{937E201A-20E6-44FF-AFD9-7C75DDD87AB8}" type="sibTrans" cxnId="{0FB7AD28-BEF1-46AD-8EAA-D50DB465A13E}">
      <dgm:prSet/>
      <dgm:spPr/>
      <dgm:t>
        <a:bodyPr/>
        <a:lstStyle/>
        <a:p>
          <a:endParaRPr lang="en-IN"/>
        </a:p>
      </dgm:t>
    </dgm:pt>
    <dgm:pt modelId="{474C7D2C-AB3C-4483-A980-F2EE1555CC2A}">
      <dgm:prSet/>
      <dgm:spPr/>
      <dgm:t>
        <a:bodyPr/>
        <a:lstStyle/>
        <a:p>
          <a:pPr algn="ctr"/>
          <a:r>
            <a:rPr lang="en-US" dirty="0"/>
            <a:t>Scaled the data and computed accuracy using mean absolute error (MAE)</a:t>
          </a:r>
          <a:endParaRPr lang="en-IN" dirty="0"/>
        </a:p>
      </dgm:t>
    </dgm:pt>
    <dgm:pt modelId="{87ECF6D7-86FB-47EA-8CE9-FC9B24EC7A0D}" type="parTrans" cxnId="{31D59678-2323-4462-A1FE-F2BD7FF2C8AD}">
      <dgm:prSet/>
      <dgm:spPr/>
      <dgm:t>
        <a:bodyPr/>
        <a:lstStyle/>
        <a:p>
          <a:endParaRPr lang="en-IN"/>
        </a:p>
      </dgm:t>
    </dgm:pt>
    <dgm:pt modelId="{41F98381-F9C3-4DF0-B0D7-D937D79509BF}" type="sibTrans" cxnId="{31D59678-2323-4462-A1FE-F2BD7FF2C8AD}">
      <dgm:prSet/>
      <dgm:spPr/>
      <dgm:t>
        <a:bodyPr/>
        <a:lstStyle/>
        <a:p>
          <a:endParaRPr lang="en-IN"/>
        </a:p>
      </dgm:t>
    </dgm:pt>
    <dgm:pt modelId="{4705C083-7189-499F-803B-7EE27E45F7F9}">
      <dgm:prSet/>
      <dgm:spPr/>
      <dgm:t>
        <a:bodyPr/>
        <a:lstStyle/>
        <a:p>
          <a:pPr algn="ctr"/>
          <a:r>
            <a:rPr lang="en-US" dirty="0"/>
            <a:t>Model is predicting robustly</a:t>
          </a:r>
          <a:endParaRPr lang="en-IN" dirty="0"/>
        </a:p>
      </dgm:t>
    </dgm:pt>
    <dgm:pt modelId="{3238B4F2-BE48-4765-A20F-F7E5C4E98482}" type="parTrans" cxnId="{A84DDE67-7932-43CA-AE6E-6B51F5E61580}">
      <dgm:prSet/>
      <dgm:spPr/>
      <dgm:t>
        <a:bodyPr/>
        <a:lstStyle/>
        <a:p>
          <a:endParaRPr lang="en-IN"/>
        </a:p>
      </dgm:t>
    </dgm:pt>
    <dgm:pt modelId="{E232B6AB-D907-44FB-A822-DE0469599451}" type="sibTrans" cxnId="{A84DDE67-7932-43CA-AE6E-6B51F5E61580}">
      <dgm:prSet/>
      <dgm:spPr/>
      <dgm:t>
        <a:bodyPr/>
        <a:lstStyle/>
        <a:p>
          <a:endParaRPr lang="en-IN"/>
        </a:p>
      </dgm:t>
    </dgm:pt>
    <dgm:pt modelId="{57BBB291-1124-4169-8BB4-959298E25DD1}">
      <dgm:prSet/>
      <dgm:spPr/>
      <dgm:t>
        <a:bodyPr/>
        <a:lstStyle/>
        <a:p>
          <a:pPr algn="ctr"/>
          <a:r>
            <a:rPr lang="en-US" dirty="0"/>
            <a:t>Due to small samples of data, value of MAE is large (accuracy as a percentage was around 50%)</a:t>
          </a:r>
          <a:endParaRPr lang="en-IN" dirty="0"/>
        </a:p>
      </dgm:t>
    </dgm:pt>
    <dgm:pt modelId="{61A26F06-4C9B-4FAC-9BE0-01DF2A53ABBF}" type="parTrans" cxnId="{3DEE95D6-FE53-458F-91E8-233707A766FA}">
      <dgm:prSet/>
      <dgm:spPr/>
      <dgm:t>
        <a:bodyPr/>
        <a:lstStyle/>
        <a:p>
          <a:endParaRPr lang="en-IN"/>
        </a:p>
      </dgm:t>
    </dgm:pt>
    <dgm:pt modelId="{6580125F-207E-4642-B969-2FF4D60D9178}" type="sibTrans" cxnId="{3DEE95D6-FE53-458F-91E8-233707A766FA}">
      <dgm:prSet/>
      <dgm:spPr/>
      <dgm:t>
        <a:bodyPr/>
        <a:lstStyle/>
        <a:p>
          <a:endParaRPr lang="en-IN"/>
        </a:p>
      </dgm:t>
    </dgm:pt>
    <dgm:pt modelId="{DC20EA95-959D-4EE4-9F89-784482BA33CE}">
      <dgm:prSet/>
      <dgm:spPr/>
      <dgm:t>
        <a:bodyPr/>
        <a:lstStyle/>
        <a:p>
          <a:pPr algn="ctr"/>
          <a:r>
            <a:rPr lang="en-US" dirty="0"/>
            <a:t>Feature importance is Utilized, found that:</a:t>
          </a:r>
          <a:endParaRPr lang="en-IN" dirty="0"/>
        </a:p>
      </dgm:t>
    </dgm:pt>
    <dgm:pt modelId="{89BEE58F-B827-4806-9442-8893441FBC92}" type="parTrans" cxnId="{42BE4C4C-F4EE-4023-86AD-D9A6BF77C6CE}">
      <dgm:prSet/>
      <dgm:spPr/>
      <dgm:t>
        <a:bodyPr/>
        <a:lstStyle/>
        <a:p>
          <a:endParaRPr lang="en-IN"/>
        </a:p>
      </dgm:t>
    </dgm:pt>
    <dgm:pt modelId="{99F1E232-D872-4305-9D0E-2C98C881E046}" type="sibTrans" cxnId="{42BE4C4C-F4EE-4023-86AD-D9A6BF77C6CE}">
      <dgm:prSet/>
      <dgm:spPr/>
      <dgm:t>
        <a:bodyPr/>
        <a:lstStyle/>
        <a:p>
          <a:endParaRPr lang="en-IN"/>
        </a:p>
      </dgm:t>
    </dgm:pt>
    <dgm:pt modelId="{25F5CAC2-116D-49A5-8EE7-54858EC578E8}" type="pres">
      <dgm:prSet presAssocID="{D0F021E1-4148-48C3-A521-E7C4E3306A97}" presName="Name0" presStyleCnt="0">
        <dgm:presLayoutVars>
          <dgm:dir/>
          <dgm:animLvl val="lvl"/>
          <dgm:resizeHandles val="exact"/>
        </dgm:presLayoutVars>
      </dgm:prSet>
      <dgm:spPr/>
    </dgm:pt>
    <dgm:pt modelId="{F7D4C56E-DD43-4B69-A2C3-F09F97A93825}" type="pres">
      <dgm:prSet presAssocID="{DC20EA95-959D-4EE4-9F89-784482BA33CE}" presName="boxAndChildren" presStyleCnt="0"/>
      <dgm:spPr/>
    </dgm:pt>
    <dgm:pt modelId="{FA1472A9-5E5E-4E85-A7B5-7A319668258F}" type="pres">
      <dgm:prSet presAssocID="{DC20EA95-959D-4EE4-9F89-784482BA33CE}" presName="parentTextBox" presStyleLbl="node1" presStyleIdx="0" presStyleCnt="8"/>
      <dgm:spPr/>
    </dgm:pt>
    <dgm:pt modelId="{D2AE1E9D-C60E-454F-9AEC-9A7C6E7B0A1C}" type="pres">
      <dgm:prSet presAssocID="{6580125F-207E-4642-B969-2FF4D60D9178}" presName="sp" presStyleCnt="0"/>
      <dgm:spPr/>
    </dgm:pt>
    <dgm:pt modelId="{EBACD23D-B9AC-4BBC-A049-ECECB2E7B365}" type="pres">
      <dgm:prSet presAssocID="{57BBB291-1124-4169-8BB4-959298E25DD1}" presName="arrowAndChildren" presStyleCnt="0"/>
      <dgm:spPr/>
    </dgm:pt>
    <dgm:pt modelId="{BF8232E2-7A72-440C-9B64-EDA11D50D4F6}" type="pres">
      <dgm:prSet presAssocID="{57BBB291-1124-4169-8BB4-959298E25DD1}" presName="parentTextArrow" presStyleLbl="node1" presStyleIdx="1" presStyleCnt="8"/>
      <dgm:spPr/>
    </dgm:pt>
    <dgm:pt modelId="{7906835C-8D2A-4728-9D83-9E14FAB36873}" type="pres">
      <dgm:prSet presAssocID="{E232B6AB-D907-44FB-A822-DE0469599451}" presName="sp" presStyleCnt="0"/>
      <dgm:spPr/>
    </dgm:pt>
    <dgm:pt modelId="{BAB59311-207A-43CE-B632-51AE51F94A68}" type="pres">
      <dgm:prSet presAssocID="{4705C083-7189-499F-803B-7EE27E45F7F9}" presName="arrowAndChildren" presStyleCnt="0"/>
      <dgm:spPr/>
    </dgm:pt>
    <dgm:pt modelId="{1D65BA1F-2897-4BBB-ACFF-223AF9C44C87}" type="pres">
      <dgm:prSet presAssocID="{4705C083-7189-499F-803B-7EE27E45F7F9}" presName="parentTextArrow" presStyleLbl="node1" presStyleIdx="2" presStyleCnt="8"/>
      <dgm:spPr/>
    </dgm:pt>
    <dgm:pt modelId="{B38D1450-F821-4D9A-91FA-8A2ED5EC5930}" type="pres">
      <dgm:prSet presAssocID="{41F98381-F9C3-4DF0-B0D7-D937D79509BF}" presName="sp" presStyleCnt="0"/>
      <dgm:spPr/>
    </dgm:pt>
    <dgm:pt modelId="{1FD86913-ECCF-4A59-8E9C-D837C1EFC10A}" type="pres">
      <dgm:prSet presAssocID="{474C7D2C-AB3C-4483-A980-F2EE1555CC2A}" presName="arrowAndChildren" presStyleCnt="0"/>
      <dgm:spPr/>
    </dgm:pt>
    <dgm:pt modelId="{FB4A0C57-7BE0-49C0-8541-EE2F5C6CC675}" type="pres">
      <dgm:prSet presAssocID="{474C7D2C-AB3C-4483-A980-F2EE1555CC2A}" presName="parentTextArrow" presStyleLbl="node1" presStyleIdx="3" presStyleCnt="8"/>
      <dgm:spPr/>
    </dgm:pt>
    <dgm:pt modelId="{BEA354BA-7F7E-45C6-9E45-11B4782F2339}" type="pres">
      <dgm:prSet presAssocID="{937E201A-20E6-44FF-AFD9-7C75DDD87AB8}" presName="sp" presStyleCnt="0"/>
      <dgm:spPr/>
    </dgm:pt>
    <dgm:pt modelId="{64736A70-B43C-4E6B-B012-1235B07F3F76}" type="pres">
      <dgm:prSet presAssocID="{0DF6515A-CC0A-4B03-B332-823BAA86A2ED}" presName="arrowAndChildren" presStyleCnt="0"/>
      <dgm:spPr/>
    </dgm:pt>
    <dgm:pt modelId="{0277CB08-6461-4E15-9477-FBCC3C2C28D0}" type="pres">
      <dgm:prSet presAssocID="{0DF6515A-CC0A-4B03-B332-823BAA86A2ED}" presName="parentTextArrow" presStyleLbl="node1" presStyleIdx="4" presStyleCnt="8"/>
      <dgm:spPr/>
    </dgm:pt>
    <dgm:pt modelId="{D29A1977-EC6D-407E-AEAF-06907AF5460F}" type="pres">
      <dgm:prSet presAssocID="{63634CB7-317A-47E6-B0E6-5B10D72F1896}" presName="sp" presStyleCnt="0"/>
      <dgm:spPr/>
    </dgm:pt>
    <dgm:pt modelId="{64CD7C2A-13C4-4DCC-8703-E861376252C6}" type="pres">
      <dgm:prSet presAssocID="{01B217F2-39E6-420E-BE04-971A1655E8D1}" presName="arrowAndChildren" presStyleCnt="0"/>
      <dgm:spPr/>
    </dgm:pt>
    <dgm:pt modelId="{52F2DF96-C91E-41B7-B318-271E9999B582}" type="pres">
      <dgm:prSet presAssocID="{01B217F2-39E6-420E-BE04-971A1655E8D1}" presName="parentTextArrow" presStyleLbl="node1" presStyleIdx="5" presStyleCnt="8"/>
      <dgm:spPr/>
    </dgm:pt>
    <dgm:pt modelId="{A42873B8-4862-4BCA-9FEA-93577B380032}" type="pres">
      <dgm:prSet presAssocID="{6D793DA7-38E7-4E0F-AFE8-8EE14675502B}" presName="sp" presStyleCnt="0"/>
      <dgm:spPr/>
    </dgm:pt>
    <dgm:pt modelId="{581E50CE-789A-4E3B-8E13-548D285115C8}" type="pres">
      <dgm:prSet presAssocID="{8738DC3B-F09D-48EE-9CA9-5DF2897A05AE}" presName="arrowAndChildren" presStyleCnt="0"/>
      <dgm:spPr/>
    </dgm:pt>
    <dgm:pt modelId="{88537B39-619C-4E63-A194-C2F1915C6CA8}" type="pres">
      <dgm:prSet presAssocID="{8738DC3B-F09D-48EE-9CA9-5DF2897A05AE}" presName="parentTextArrow" presStyleLbl="node1" presStyleIdx="6" presStyleCnt="8"/>
      <dgm:spPr/>
    </dgm:pt>
    <dgm:pt modelId="{B60B1E6F-AD04-494C-B92A-F2D7F763FDE2}" type="pres">
      <dgm:prSet presAssocID="{2013F49C-6D09-4A59-A830-06842095BAD5}" presName="sp" presStyleCnt="0"/>
      <dgm:spPr/>
    </dgm:pt>
    <dgm:pt modelId="{6464783B-510D-4D1F-BF95-CBF9D77A098F}" type="pres">
      <dgm:prSet presAssocID="{AB740F1A-38A9-4AD2-83A1-70956BBE93CB}" presName="arrowAndChildren" presStyleCnt="0"/>
      <dgm:spPr/>
    </dgm:pt>
    <dgm:pt modelId="{1A08861F-513B-4522-A513-A25749C36C50}" type="pres">
      <dgm:prSet presAssocID="{AB740F1A-38A9-4AD2-83A1-70956BBE93CB}" presName="parentTextArrow" presStyleLbl="node1" presStyleIdx="7" presStyleCnt="8"/>
      <dgm:spPr/>
    </dgm:pt>
  </dgm:ptLst>
  <dgm:cxnLst>
    <dgm:cxn modelId="{2C215420-E67F-400C-BA8F-17A1A4735DDA}" type="presOf" srcId="{4705C083-7189-499F-803B-7EE27E45F7F9}" destId="{1D65BA1F-2897-4BBB-ACFF-223AF9C44C87}" srcOrd="0" destOrd="0" presId="urn:microsoft.com/office/officeart/2005/8/layout/process4"/>
    <dgm:cxn modelId="{0FB7AD28-BEF1-46AD-8EAA-D50DB465A13E}" srcId="{D0F021E1-4148-48C3-A521-E7C4E3306A97}" destId="{0DF6515A-CC0A-4B03-B332-823BAA86A2ED}" srcOrd="3" destOrd="0" parTransId="{5C31989A-644C-42E4-BFDA-EE1DF7B16212}" sibTransId="{937E201A-20E6-44FF-AFD9-7C75DDD87AB8}"/>
    <dgm:cxn modelId="{A29D5130-E18E-43E3-9B68-E72A3EA4CB9B}" srcId="{D0F021E1-4148-48C3-A521-E7C4E3306A97}" destId="{AB740F1A-38A9-4AD2-83A1-70956BBE93CB}" srcOrd="0" destOrd="0" parTransId="{8E81854F-981E-4662-B7A2-5D829E92C08E}" sibTransId="{2013F49C-6D09-4A59-A830-06842095BAD5}"/>
    <dgm:cxn modelId="{1062FB37-81BB-4F75-923D-6A9405DB0491}" type="presOf" srcId="{8738DC3B-F09D-48EE-9CA9-5DF2897A05AE}" destId="{88537B39-619C-4E63-A194-C2F1915C6CA8}" srcOrd="0" destOrd="0" presId="urn:microsoft.com/office/officeart/2005/8/layout/process4"/>
    <dgm:cxn modelId="{5ACB123B-C6C5-4F40-84AA-A843827444BB}" type="presOf" srcId="{0DF6515A-CC0A-4B03-B332-823BAA86A2ED}" destId="{0277CB08-6461-4E15-9477-FBCC3C2C28D0}" srcOrd="0" destOrd="0" presId="urn:microsoft.com/office/officeart/2005/8/layout/process4"/>
    <dgm:cxn modelId="{79371E66-3177-4C86-BC59-4B8EE5440F2E}" type="presOf" srcId="{57BBB291-1124-4169-8BB4-959298E25DD1}" destId="{BF8232E2-7A72-440C-9B64-EDA11D50D4F6}" srcOrd="0" destOrd="0" presId="urn:microsoft.com/office/officeart/2005/8/layout/process4"/>
    <dgm:cxn modelId="{D7A66866-30FC-427B-9FD9-05C5F26FAF86}" type="presOf" srcId="{474C7D2C-AB3C-4483-A980-F2EE1555CC2A}" destId="{FB4A0C57-7BE0-49C0-8541-EE2F5C6CC675}" srcOrd="0" destOrd="0" presId="urn:microsoft.com/office/officeart/2005/8/layout/process4"/>
    <dgm:cxn modelId="{A84DDE67-7932-43CA-AE6E-6B51F5E61580}" srcId="{D0F021E1-4148-48C3-A521-E7C4E3306A97}" destId="{4705C083-7189-499F-803B-7EE27E45F7F9}" srcOrd="5" destOrd="0" parTransId="{3238B4F2-BE48-4765-A20F-F7E5C4E98482}" sibTransId="{E232B6AB-D907-44FB-A822-DE0469599451}"/>
    <dgm:cxn modelId="{FECEE24A-9746-49A2-8C98-49DFA53703F1}" type="presOf" srcId="{01B217F2-39E6-420E-BE04-971A1655E8D1}" destId="{52F2DF96-C91E-41B7-B318-271E9999B582}" srcOrd="0" destOrd="0" presId="urn:microsoft.com/office/officeart/2005/8/layout/process4"/>
    <dgm:cxn modelId="{42BE4C4C-F4EE-4023-86AD-D9A6BF77C6CE}" srcId="{D0F021E1-4148-48C3-A521-E7C4E3306A97}" destId="{DC20EA95-959D-4EE4-9F89-784482BA33CE}" srcOrd="7" destOrd="0" parTransId="{89BEE58F-B827-4806-9442-8893441FBC92}" sibTransId="{99F1E232-D872-4305-9D0E-2C98C881E046}"/>
    <dgm:cxn modelId="{91120D58-1A2A-45DF-836E-278B48230958}" srcId="{D0F021E1-4148-48C3-A521-E7C4E3306A97}" destId="{01B217F2-39E6-420E-BE04-971A1655E8D1}" srcOrd="2" destOrd="0" parTransId="{D7A3CB5B-F8A1-492B-8041-558B889C12CA}" sibTransId="{63634CB7-317A-47E6-B0E6-5B10D72F1896}"/>
    <dgm:cxn modelId="{BBD88E58-DC8A-4B6F-8214-E6740670B665}" type="presOf" srcId="{D0F021E1-4148-48C3-A521-E7C4E3306A97}" destId="{25F5CAC2-116D-49A5-8EE7-54858EC578E8}" srcOrd="0" destOrd="0" presId="urn:microsoft.com/office/officeart/2005/8/layout/process4"/>
    <dgm:cxn modelId="{31D59678-2323-4462-A1FE-F2BD7FF2C8AD}" srcId="{D0F021E1-4148-48C3-A521-E7C4E3306A97}" destId="{474C7D2C-AB3C-4483-A980-F2EE1555CC2A}" srcOrd="4" destOrd="0" parTransId="{87ECF6D7-86FB-47EA-8CE9-FC9B24EC7A0D}" sibTransId="{41F98381-F9C3-4DF0-B0D7-D937D79509BF}"/>
    <dgm:cxn modelId="{8379FFA5-87C0-41B3-AC60-F2F505EBD336}" type="presOf" srcId="{DC20EA95-959D-4EE4-9F89-784482BA33CE}" destId="{FA1472A9-5E5E-4E85-A7B5-7A319668258F}" srcOrd="0" destOrd="0" presId="urn:microsoft.com/office/officeart/2005/8/layout/process4"/>
    <dgm:cxn modelId="{131657AD-A319-4248-9CCB-337172DEA44B}" srcId="{D0F021E1-4148-48C3-A521-E7C4E3306A97}" destId="{8738DC3B-F09D-48EE-9CA9-5DF2897A05AE}" srcOrd="1" destOrd="0" parTransId="{6AA53F83-4685-4520-A56C-E5362549131E}" sibTransId="{6D793DA7-38E7-4E0F-AFE8-8EE14675502B}"/>
    <dgm:cxn modelId="{3DEE95D6-FE53-458F-91E8-233707A766FA}" srcId="{D0F021E1-4148-48C3-A521-E7C4E3306A97}" destId="{57BBB291-1124-4169-8BB4-959298E25DD1}" srcOrd="6" destOrd="0" parTransId="{61A26F06-4C9B-4FAC-9BE0-01DF2A53ABBF}" sibTransId="{6580125F-207E-4642-B969-2FF4D60D9178}"/>
    <dgm:cxn modelId="{CA459AFA-6637-463D-ADD3-50BA197DCC59}" type="presOf" srcId="{AB740F1A-38A9-4AD2-83A1-70956BBE93CB}" destId="{1A08861F-513B-4522-A513-A25749C36C50}" srcOrd="0" destOrd="0" presId="urn:microsoft.com/office/officeart/2005/8/layout/process4"/>
    <dgm:cxn modelId="{1506D7EE-E7AC-4DAA-A73C-2637B793C408}" type="presParOf" srcId="{25F5CAC2-116D-49A5-8EE7-54858EC578E8}" destId="{F7D4C56E-DD43-4B69-A2C3-F09F97A93825}" srcOrd="0" destOrd="0" presId="urn:microsoft.com/office/officeart/2005/8/layout/process4"/>
    <dgm:cxn modelId="{EF3635F1-C9BB-4F40-85BD-284B60C509C3}" type="presParOf" srcId="{F7D4C56E-DD43-4B69-A2C3-F09F97A93825}" destId="{FA1472A9-5E5E-4E85-A7B5-7A319668258F}" srcOrd="0" destOrd="0" presId="urn:microsoft.com/office/officeart/2005/8/layout/process4"/>
    <dgm:cxn modelId="{B77CF041-BBE6-466C-BB66-6B9672DE8811}" type="presParOf" srcId="{25F5CAC2-116D-49A5-8EE7-54858EC578E8}" destId="{D2AE1E9D-C60E-454F-9AEC-9A7C6E7B0A1C}" srcOrd="1" destOrd="0" presId="urn:microsoft.com/office/officeart/2005/8/layout/process4"/>
    <dgm:cxn modelId="{72368F0D-A17F-456F-B3FD-3712B47CD954}" type="presParOf" srcId="{25F5CAC2-116D-49A5-8EE7-54858EC578E8}" destId="{EBACD23D-B9AC-4BBC-A049-ECECB2E7B365}" srcOrd="2" destOrd="0" presId="urn:microsoft.com/office/officeart/2005/8/layout/process4"/>
    <dgm:cxn modelId="{A7C0E921-D428-4EA1-8558-F9CF0B2A9159}" type="presParOf" srcId="{EBACD23D-B9AC-4BBC-A049-ECECB2E7B365}" destId="{BF8232E2-7A72-440C-9B64-EDA11D50D4F6}" srcOrd="0" destOrd="0" presId="urn:microsoft.com/office/officeart/2005/8/layout/process4"/>
    <dgm:cxn modelId="{687B0C96-811E-4805-B5F7-548AD65C3C59}" type="presParOf" srcId="{25F5CAC2-116D-49A5-8EE7-54858EC578E8}" destId="{7906835C-8D2A-4728-9D83-9E14FAB36873}" srcOrd="3" destOrd="0" presId="urn:microsoft.com/office/officeart/2005/8/layout/process4"/>
    <dgm:cxn modelId="{B790606E-4D0E-47DA-A098-BDF9F4549A7F}" type="presParOf" srcId="{25F5CAC2-116D-49A5-8EE7-54858EC578E8}" destId="{BAB59311-207A-43CE-B632-51AE51F94A68}" srcOrd="4" destOrd="0" presId="urn:microsoft.com/office/officeart/2005/8/layout/process4"/>
    <dgm:cxn modelId="{2EABC43C-73D2-4B59-AA0E-2F9E9D6D7189}" type="presParOf" srcId="{BAB59311-207A-43CE-B632-51AE51F94A68}" destId="{1D65BA1F-2897-4BBB-ACFF-223AF9C44C87}" srcOrd="0" destOrd="0" presId="urn:microsoft.com/office/officeart/2005/8/layout/process4"/>
    <dgm:cxn modelId="{D24EDD6D-254A-4A17-A9DC-D170BFB9C64C}" type="presParOf" srcId="{25F5CAC2-116D-49A5-8EE7-54858EC578E8}" destId="{B38D1450-F821-4D9A-91FA-8A2ED5EC5930}" srcOrd="5" destOrd="0" presId="urn:microsoft.com/office/officeart/2005/8/layout/process4"/>
    <dgm:cxn modelId="{9F6F8931-61B6-4063-A28F-E75218570A40}" type="presParOf" srcId="{25F5CAC2-116D-49A5-8EE7-54858EC578E8}" destId="{1FD86913-ECCF-4A59-8E9C-D837C1EFC10A}" srcOrd="6" destOrd="0" presId="urn:microsoft.com/office/officeart/2005/8/layout/process4"/>
    <dgm:cxn modelId="{8AA76CC0-C9F3-4D03-8BCC-F365F6F15305}" type="presParOf" srcId="{1FD86913-ECCF-4A59-8E9C-D837C1EFC10A}" destId="{FB4A0C57-7BE0-49C0-8541-EE2F5C6CC675}" srcOrd="0" destOrd="0" presId="urn:microsoft.com/office/officeart/2005/8/layout/process4"/>
    <dgm:cxn modelId="{82518849-2DC8-40AF-80FD-697B1EB56676}" type="presParOf" srcId="{25F5CAC2-116D-49A5-8EE7-54858EC578E8}" destId="{BEA354BA-7F7E-45C6-9E45-11B4782F2339}" srcOrd="7" destOrd="0" presId="urn:microsoft.com/office/officeart/2005/8/layout/process4"/>
    <dgm:cxn modelId="{84A4ABA7-91EF-44E9-A630-60AF6086D090}" type="presParOf" srcId="{25F5CAC2-116D-49A5-8EE7-54858EC578E8}" destId="{64736A70-B43C-4E6B-B012-1235B07F3F76}" srcOrd="8" destOrd="0" presId="urn:microsoft.com/office/officeart/2005/8/layout/process4"/>
    <dgm:cxn modelId="{3642448A-887D-43CE-8240-5A5A97C92D6A}" type="presParOf" srcId="{64736A70-B43C-4E6B-B012-1235B07F3F76}" destId="{0277CB08-6461-4E15-9477-FBCC3C2C28D0}" srcOrd="0" destOrd="0" presId="urn:microsoft.com/office/officeart/2005/8/layout/process4"/>
    <dgm:cxn modelId="{341AF07C-6BBA-42E0-85E6-9B4B1930C493}" type="presParOf" srcId="{25F5CAC2-116D-49A5-8EE7-54858EC578E8}" destId="{D29A1977-EC6D-407E-AEAF-06907AF5460F}" srcOrd="9" destOrd="0" presId="urn:microsoft.com/office/officeart/2005/8/layout/process4"/>
    <dgm:cxn modelId="{95B40B97-1055-456E-B2A8-3D5BBC91B409}" type="presParOf" srcId="{25F5CAC2-116D-49A5-8EE7-54858EC578E8}" destId="{64CD7C2A-13C4-4DCC-8703-E861376252C6}" srcOrd="10" destOrd="0" presId="urn:microsoft.com/office/officeart/2005/8/layout/process4"/>
    <dgm:cxn modelId="{51C2ED0F-B1D3-4990-8508-C76D12AF3DDD}" type="presParOf" srcId="{64CD7C2A-13C4-4DCC-8703-E861376252C6}" destId="{52F2DF96-C91E-41B7-B318-271E9999B582}" srcOrd="0" destOrd="0" presId="urn:microsoft.com/office/officeart/2005/8/layout/process4"/>
    <dgm:cxn modelId="{2F4D3D2B-E298-4C49-927C-EEE94A22A093}" type="presParOf" srcId="{25F5CAC2-116D-49A5-8EE7-54858EC578E8}" destId="{A42873B8-4862-4BCA-9FEA-93577B380032}" srcOrd="11" destOrd="0" presId="urn:microsoft.com/office/officeart/2005/8/layout/process4"/>
    <dgm:cxn modelId="{FC8DB1C1-7B5B-4547-BAFE-50F56608A39C}" type="presParOf" srcId="{25F5CAC2-116D-49A5-8EE7-54858EC578E8}" destId="{581E50CE-789A-4E3B-8E13-548D285115C8}" srcOrd="12" destOrd="0" presId="urn:microsoft.com/office/officeart/2005/8/layout/process4"/>
    <dgm:cxn modelId="{8B64833B-B9DA-4075-89F4-B085A50BCA1E}" type="presParOf" srcId="{581E50CE-789A-4E3B-8E13-548D285115C8}" destId="{88537B39-619C-4E63-A194-C2F1915C6CA8}" srcOrd="0" destOrd="0" presId="urn:microsoft.com/office/officeart/2005/8/layout/process4"/>
    <dgm:cxn modelId="{03B7291B-67AB-48BC-8529-EE38FDB098E9}" type="presParOf" srcId="{25F5CAC2-116D-49A5-8EE7-54858EC578E8}" destId="{B60B1E6F-AD04-494C-B92A-F2D7F763FDE2}" srcOrd="13" destOrd="0" presId="urn:microsoft.com/office/officeart/2005/8/layout/process4"/>
    <dgm:cxn modelId="{C153D6C9-B84B-4081-86A9-9F2CA82C0C9E}" type="presParOf" srcId="{25F5CAC2-116D-49A5-8EE7-54858EC578E8}" destId="{6464783B-510D-4D1F-BF95-CBF9D77A098F}" srcOrd="14" destOrd="0" presId="urn:microsoft.com/office/officeart/2005/8/layout/process4"/>
    <dgm:cxn modelId="{A2621F6E-57E1-44CE-81F8-03A803BD5FB6}" type="presParOf" srcId="{6464783B-510D-4D1F-BF95-CBF9D77A098F}" destId="{1A08861F-513B-4522-A513-A25749C36C5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472A9-5E5E-4E85-A7B5-7A319668258F}">
      <dsp:nvSpPr>
        <dsp:cNvPr id="0" name=""/>
        <dsp:cNvSpPr/>
      </dsp:nvSpPr>
      <dsp:spPr>
        <a:xfrm>
          <a:off x="0" y="4699735"/>
          <a:ext cx="7237426" cy="4406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importance is Utilized, found that:</a:t>
          </a:r>
          <a:endParaRPr lang="en-IN" sz="1400" kern="1200" dirty="0"/>
        </a:p>
      </dsp:txBody>
      <dsp:txXfrm>
        <a:off x="0" y="4699735"/>
        <a:ext cx="7237426" cy="440658"/>
      </dsp:txXfrm>
    </dsp:sp>
    <dsp:sp modelId="{BF8232E2-7A72-440C-9B64-EDA11D50D4F6}">
      <dsp:nvSpPr>
        <dsp:cNvPr id="0" name=""/>
        <dsp:cNvSpPr/>
      </dsp:nvSpPr>
      <dsp:spPr>
        <a:xfrm rot="10800000">
          <a:off x="0" y="4028612"/>
          <a:ext cx="7237426" cy="677732"/>
        </a:xfrm>
        <a:prstGeom prst="upArrowCallout">
          <a:avLst/>
        </a:prstGeom>
        <a:gradFill rotWithShape="0">
          <a:gsLst>
            <a:gs pos="0">
              <a:schemeClr val="accent4">
                <a:hueOff val="2805782"/>
                <a:satOff val="-264"/>
                <a:lumOff val="336"/>
                <a:alphaOff val="0"/>
                <a:tint val="60000"/>
                <a:lumMod val="104000"/>
              </a:schemeClr>
            </a:gs>
            <a:gs pos="100000">
              <a:schemeClr val="accent4">
                <a:hueOff val="2805782"/>
                <a:satOff val="-264"/>
                <a:lumOff val="33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Due to small samples of data, value of MAE is large (accuracy as a percentage was around 50%)</a:t>
          </a:r>
          <a:endParaRPr lang="en-IN" sz="1400" kern="1200" dirty="0"/>
        </a:p>
      </dsp:txBody>
      <dsp:txXfrm rot="10800000">
        <a:off x="0" y="4028612"/>
        <a:ext cx="7237426" cy="440370"/>
      </dsp:txXfrm>
    </dsp:sp>
    <dsp:sp modelId="{1D65BA1F-2897-4BBB-ACFF-223AF9C44C87}">
      <dsp:nvSpPr>
        <dsp:cNvPr id="0" name=""/>
        <dsp:cNvSpPr/>
      </dsp:nvSpPr>
      <dsp:spPr>
        <a:xfrm rot="10800000">
          <a:off x="0" y="3357489"/>
          <a:ext cx="7237426" cy="677732"/>
        </a:xfrm>
        <a:prstGeom prst="upArrowCallout">
          <a:avLst/>
        </a:prstGeom>
        <a:gradFill rotWithShape="0">
          <a:gsLst>
            <a:gs pos="0">
              <a:schemeClr val="accent4">
                <a:hueOff val="5611565"/>
                <a:satOff val="-527"/>
                <a:lumOff val="672"/>
                <a:alphaOff val="0"/>
                <a:tint val="60000"/>
                <a:lumMod val="104000"/>
              </a:schemeClr>
            </a:gs>
            <a:gs pos="100000">
              <a:schemeClr val="accent4">
                <a:hueOff val="5611565"/>
                <a:satOff val="-527"/>
                <a:lumOff val="67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is predicting robustly</a:t>
          </a:r>
          <a:endParaRPr lang="en-IN" sz="1400" kern="1200" dirty="0"/>
        </a:p>
      </dsp:txBody>
      <dsp:txXfrm rot="10800000">
        <a:off x="0" y="3357489"/>
        <a:ext cx="7237426" cy="440370"/>
      </dsp:txXfrm>
    </dsp:sp>
    <dsp:sp modelId="{FB4A0C57-7BE0-49C0-8541-EE2F5C6CC675}">
      <dsp:nvSpPr>
        <dsp:cNvPr id="0" name=""/>
        <dsp:cNvSpPr/>
      </dsp:nvSpPr>
      <dsp:spPr>
        <a:xfrm rot="10800000">
          <a:off x="0" y="2686367"/>
          <a:ext cx="7237426" cy="677732"/>
        </a:xfrm>
        <a:prstGeom prst="upArrowCallout">
          <a:avLst/>
        </a:prstGeom>
        <a:gradFill rotWithShape="0">
          <a:gsLst>
            <a:gs pos="0">
              <a:schemeClr val="accent4">
                <a:hueOff val="8417346"/>
                <a:satOff val="-791"/>
                <a:lumOff val="1008"/>
                <a:alphaOff val="0"/>
                <a:tint val="60000"/>
                <a:lumMod val="104000"/>
              </a:schemeClr>
            </a:gs>
            <a:gs pos="100000">
              <a:schemeClr val="accent4">
                <a:hueOff val="8417346"/>
                <a:satOff val="-791"/>
                <a:lumOff val="100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Scaled the data and computed accuracy using mean absolute error (MAE)</a:t>
          </a:r>
          <a:endParaRPr lang="en-IN" sz="1400" kern="1200" dirty="0"/>
        </a:p>
      </dsp:txBody>
      <dsp:txXfrm rot="10800000">
        <a:off x="0" y="2686367"/>
        <a:ext cx="7237426" cy="440370"/>
      </dsp:txXfrm>
    </dsp:sp>
    <dsp:sp modelId="{0277CB08-6461-4E15-9477-FBCC3C2C28D0}">
      <dsp:nvSpPr>
        <dsp:cNvPr id="0" name=""/>
        <dsp:cNvSpPr/>
      </dsp:nvSpPr>
      <dsp:spPr>
        <a:xfrm rot="10800000">
          <a:off x="0" y="2015244"/>
          <a:ext cx="7237426" cy="677732"/>
        </a:xfrm>
        <a:prstGeom prst="upArrowCallout">
          <a:avLst/>
        </a:prstGeom>
        <a:gradFill rotWithShape="0">
          <a:gsLst>
            <a:gs pos="0">
              <a:schemeClr val="accent4">
                <a:hueOff val="11223129"/>
                <a:satOff val="-1054"/>
                <a:lumOff val="1344"/>
                <a:alphaOff val="0"/>
                <a:tint val="60000"/>
                <a:lumMod val="104000"/>
              </a:schemeClr>
            </a:gs>
            <a:gs pos="100000">
              <a:schemeClr val="accent4">
                <a:hueOff val="11223129"/>
                <a:satOff val="-1054"/>
                <a:lumOff val="1344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‘Random Forest Regressor’ Model used for prediction </a:t>
          </a:r>
          <a:endParaRPr lang="en-IN" sz="1400" kern="1200" dirty="0"/>
        </a:p>
      </dsp:txBody>
      <dsp:txXfrm rot="10800000">
        <a:off x="0" y="2015244"/>
        <a:ext cx="7237426" cy="440370"/>
      </dsp:txXfrm>
    </dsp:sp>
    <dsp:sp modelId="{52F2DF96-C91E-41B7-B318-271E9999B582}">
      <dsp:nvSpPr>
        <dsp:cNvPr id="0" name=""/>
        <dsp:cNvSpPr/>
      </dsp:nvSpPr>
      <dsp:spPr>
        <a:xfrm rot="10800000">
          <a:off x="0" y="1344121"/>
          <a:ext cx="7237426" cy="677732"/>
        </a:xfrm>
        <a:prstGeom prst="upArrowCallout">
          <a:avLst/>
        </a:prstGeom>
        <a:gradFill rotWithShape="0">
          <a:gsLst>
            <a:gs pos="0">
              <a:schemeClr val="accent4">
                <a:hueOff val="14028911"/>
                <a:satOff val="-1318"/>
                <a:lumOff val="1680"/>
                <a:alphaOff val="0"/>
                <a:tint val="60000"/>
                <a:lumMod val="104000"/>
              </a:schemeClr>
            </a:gs>
            <a:gs pos="100000">
              <a:schemeClr val="accent4">
                <a:hueOff val="14028911"/>
                <a:satOff val="-1318"/>
                <a:lumOff val="168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feature engineering &amp; k-fold cross validation</a:t>
          </a:r>
          <a:endParaRPr lang="en-IN" sz="1400" kern="1200" dirty="0"/>
        </a:p>
      </dsp:txBody>
      <dsp:txXfrm rot="10800000">
        <a:off x="0" y="1344121"/>
        <a:ext cx="7237426" cy="440370"/>
      </dsp:txXfrm>
    </dsp:sp>
    <dsp:sp modelId="{88537B39-619C-4E63-A194-C2F1915C6CA8}">
      <dsp:nvSpPr>
        <dsp:cNvPr id="0" name=""/>
        <dsp:cNvSpPr/>
      </dsp:nvSpPr>
      <dsp:spPr>
        <a:xfrm rot="10800000">
          <a:off x="0" y="672998"/>
          <a:ext cx="7237426" cy="677732"/>
        </a:xfrm>
        <a:prstGeom prst="upArrowCallout">
          <a:avLst/>
        </a:prstGeom>
        <a:gradFill rotWithShape="0">
          <a:gsLst>
            <a:gs pos="0">
              <a:schemeClr val="accent4">
                <a:hueOff val="16834693"/>
                <a:satOff val="-1581"/>
                <a:lumOff val="2016"/>
                <a:alphaOff val="0"/>
                <a:tint val="60000"/>
                <a:lumMod val="104000"/>
              </a:schemeClr>
            </a:gs>
            <a:gs pos="100000">
              <a:schemeClr val="accent4">
                <a:hueOff val="16834693"/>
                <a:satOff val="-1581"/>
                <a:lumOff val="201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Implemented data exploration, data cleaning &amp; data merging</a:t>
          </a:r>
          <a:endParaRPr lang="en-IN" sz="1400" kern="1200" dirty="0"/>
        </a:p>
      </dsp:txBody>
      <dsp:txXfrm rot="10800000">
        <a:off x="0" y="672998"/>
        <a:ext cx="7237426" cy="440370"/>
      </dsp:txXfrm>
    </dsp:sp>
    <dsp:sp modelId="{1A08861F-513B-4522-A513-A25749C36C50}">
      <dsp:nvSpPr>
        <dsp:cNvPr id="0" name=""/>
        <dsp:cNvSpPr/>
      </dsp:nvSpPr>
      <dsp:spPr>
        <a:xfrm rot="10800000">
          <a:off x="0" y="1876"/>
          <a:ext cx="7237426" cy="677732"/>
        </a:xfrm>
        <a:prstGeom prst="upArrowCallou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60000"/>
                <a:lumMod val="104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Datasets provided by the client</a:t>
          </a:r>
          <a:endParaRPr lang="en-IN" sz="1400" kern="1200" dirty="0"/>
        </a:p>
      </dsp:txBody>
      <dsp:txXfrm rot="10800000">
        <a:off x="0" y="1876"/>
        <a:ext cx="7237426" cy="440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4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41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1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7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4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71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4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1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7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4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3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D52677-32C8-4969-91DC-B2C681A6EF3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C97AE5-47A8-3FA3-A141-1B21D85BE725}"/>
              </a:ext>
            </a:extLst>
          </p:cNvPr>
          <p:cNvSpPr/>
          <p:nvPr/>
        </p:nvSpPr>
        <p:spPr>
          <a:xfrm>
            <a:off x="1002357" y="217954"/>
            <a:ext cx="6244018" cy="64220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CD5430B-02DE-374B-4BFB-60107F399B4F}"/>
              </a:ext>
            </a:extLst>
          </p:cNvPr>
          <p:cNvSpPr txBox="1"/>
          <p:nvPr/>
        </p:nvSpPr>
        <p:spPr>
          <a:xfrm>
            <a:off x="2072414" y="0"/>
            <a:ext cx="4149213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endParaRPr lang="en-US" sz="2800" b="1" dirty="0">
              <a:solidFill>
                <a:srgbClr val="13538A"/>
              </a:solidFill>
              <a:latin typeface="Montserrat Classic" panose="020B0604020202020204" charset="0"/>
            </a:endParaRPr>
          </a:p>
          <a:p>
            <a:pPr algn="ctr"/>
            <a:r>
              <a:rPr lang="en-US" sz="2000" b="1" dirty="0">
                <a:solidFill>
                  <a:srgbClr val="13538A"/>
                </a:solidFill>
                <a:latin typeface="+mj-lt"/>
                <a:ea typeface="+mn-lt"/>
                <a:cs typeface="Arial" panose="020B0604020202020204" pitchFamily="34" charset="0"/>
              </a:rPr>
              <a:t>Stock Prediction model workflow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2800" dirty="0">
              <a:solidFill>
                <a:srgbClr val="13538A"/>
              </a:solidFill>
              <a:latin typeface="Montserrat Classic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C966C69-19F9-A7E0-8ECD-C8A74DF81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72532"/>
              </p:ext>
            </p:extLst>
          </p:nvPr>
        </p:nvGraphicFramePr>
        <p:xfrm>
          <a:off x="407509" y="736969"/>
          <a:ext cx="7237426" cy="514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0BDC40E-68D1-4F35-58BF-ABB4357F34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74" y="-52179"/>
            <a:ext cx="4564452" cy="7344658"/>
          </a:xfrm>
          <a:prstGeom prst="rect">
            <a:avLst/>
          </a:prstGeom>
        </p:spPr>
      </p:pic>
      <p:sp>
        <p:nvSpPr>
          <p:cNvPr id="13" name="Rectangle: Top Corners Rounded 4">
            <a:extLst>
              <a:ext uri="{FF2B5EF4-FFF2-40B4-BE49-F238E27FC236}">
                <a16:creationId xmlns:a16="http://schemas.microsoft.com/office/drawing/2014/main" id="{38A73471-9634-1687-A8B4-024C4CAE309D}"/>
              </a:ext>
            </a:extLst>
          </p:cNvPr>
          <p:cNvSpPr txBox="1"/>
          <p:nvPr/>
        </p:nvSpPr>
        <p:spPr>
          <a:xfrm>
            <a:off x="1514421" y="5879239"/>
            <a:ext cx="5480268" cy="8420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15240" rIns="30480" bIns="15240" numCol="1" spcCol="1270" anchor="ctr" anchorCtr="0">
            <a:noAutofit/>
          </a:bodyPr>
          <a:lstStyle/>
          <a:p>
            <a:pPr marL="342900" lvl="1" indent="-34290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1400" b="1" kern="1200" dirty="0"/>
              <a:t>‘product categories’ were insignificant</a:t>
            </a:r>
            <a:endParaRPr lang="en-IN" sz="1400" b="1" kern="1200" dirty="0"/>
          </a:p>
          <a:p>
            <a:pPr marL="342900" lvl="1" indent="-34290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1400" b="1" kern="1200" dirty="0"/>
              <a:t>‘unit price’ and ‘temperature’ were crucial in predicting stock</a:t>
            </a:r>
            <a:endParaRPr lang="en-IN" sz="1400" b="1" kern="1200" dirty="0"/>
          </a:p>
          <a:p>
            <a:pPr marL="342900" lvl="1" indent="-34290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1400" b="1" kern="1200" dirty="0"/>
              <a:t>‘hour of day’ was also important for predicting stock</a:t>
            </a:r>
            <a:endParaRPr lang="en-IN" sz="1400" b="1" kern="1200" dirty="0"/>
          </a:p>
        </p:txBody>
      </p:sp>
      <p:grpSp>
        <p:nvGrpSpPr>
          <p:cNvPr id="17" name="Group 19">
            <a:extLst>
              <a:ext uri="{FF2B5EF4-FFF2-40B4-BE49-F238E27FC236}">
                <a16:creationId xmlns:a16="http://schemas.microsoft.com/office/drawing/2014/main" id="{C4CF460E-9F50-6FD8-6D57-48BCAE5C87F6}"/>
              </a:ext>
            </a:extLst>
          </p:cNvPr>
          <p:cNvGrpSpPr/>
          <p:nvPr/>
        </p:nvGrpSpPr>
        <p:grpSpPr>
          <a:xfrm rot="-5400000">
            <a:off x="9602955" y="-661911"/>
            <a:ext cx="602629" cy="1966432"/>
            <a:chOff x="0" y="0"/>
            <a:chExt cx="1123789" cy="2935697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607D547-557D-6596-E8E8-16A077FE9F2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9" name="TextBox 57">
            <a:extLst>
              <a:ext uri="{FF2B5EF4-FFF2-40B4-BE49-F238E27FC236}">
                <a16:creationId xmlns:a16="http://schemas.microsoft.com/office/drawing/2014/main" id="{6F1FCC2F-52DB-4C52-332F-E49BC37EAD6C}"/>
              </a:ext>
            </a:extLst>
          </p:cNvPr>
          <p:cNvSpPr txBox="1"/>
          <p:nvPr/>
        </p:nvSpPr>
        <p:spPr>
          <a:xfrm>
            <a:off x="9009103" y="0"/>
            <a:ext cx="1873396" cy="393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1400" b="1" spc="130" dirty="0">
                <a:solidFill>
                  <a:srgbClr val="FFFFFF"/>
                </a:solidFill>
                <a:cs typeface="Arial" panose="020B0604020202020204" pitchFamily="3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83310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</TotalTime>
  <Words>112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Montserrat Classic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Timappa Budharam</cp:lastModifiedBy>
  <cp:revision>4</cp:revision>
  <dcterms:created xsi:type="dcterms:W3CDTF">2022-07-12T16:05:26Z</dcterms:created>
  <dcterms:modified xsi:type="dcterms:W3CDTF">2022-09-14T11:18:12Z</dcterms:modified>
</cp:coreProperties>
</file>