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74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50" d="100"/>
          <a:sy n="50" d="100"/>
        </p:scale>
        <p:origin x="54" y="9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13.10.2022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13.10.2022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Credit / Home Loans - </a:t>
            </a:r>
            <a:r>
              <a:rPr lang="en-US" b="1" dirty="0" err="1" smtClean="0"/>
              <a:t>AutoML</a:t>
            </a:r>
            <a:r>
              <a:rPr lang="en-US" b="1" dirty="0" smtClean="0"/>
              <a:t> vs Bespoke ML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 Oct, 2022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942" y="2445879"/>
            <a:ext cx="10833308" cy="391047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Clean the data as precisely as possible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Try different models with multiple perspectives and choose the best one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582" y="675018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Recommendations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6141118" cy="3281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data science lifecycle </a:t>
            </a:r>
            <a:r>
              <a:rPr lang="en-US" sz="2400" dirty="0" smtClean="0">
                <a:solidFill>
                  <a:schemeClr val="tx1"/>
                </a:solidFill>
              </a:rPr>
              <a:t>includes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</a:rPr>
              <a:t>Business Understanding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 Understanding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 Preparation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Modelling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Evaluation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Deployment.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Science Lifecycle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787" y="1741052"/>
            <a:ext cx="11055063" cy="4793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Business Problem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bank aims to improve the current process in which potential borrowers apply for a home loan. </a:t>
            </a:r>
            <a:r>
              <a:rPr lang="en-US" sz="2400" dirty="0">
                <a:solidFill>
                  <a:schemeClr val="tx1"/>
                </a:solidFill>
              </a:rPr>
              <a:t>The current process involves loan officers having to manually process home loan applications. </a:t>
            </a:r>
            <a:r>
              <a:rPr lang="en-US" sz="2400" dirty="0">
                <a:solidFill>
                  <a:schemeClr val="tx1"/>
                </a:solidFill>
              </a:rPr>
              <a:t>This process takes 2 to 3 days to </a:t>
            </a:r>
            <a:r>
              <a:rPr lang="en-US" sz="2400" dirty="0" smtClean="0">
                <a:solidFill>
                  <a:schemeClr val="tx1"/>
                </a:solidFill>
              </a:rPr>
              <a:t>process.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Business Objective: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Standard Bank wants to make use of machine learning to assess the credit worthiness of an applicant by implementing a model that will predict if the potential borrower will default on his/her loan or not, and do this such that the applicant receives a response immediately after completing their application.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Hypothesis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Machine learning can make the processing time from days to immediate (in minutes).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678592"/>
            <a:ext cx="9608218" cy="708307"/>
          </a:xfrm>
        </p:spPr>
        <p:txBody>
          <a:bodyPr>
            <a:normAutofit/>
          </a:bodyPr>
          <a:lstStyle/>
          <a:p>
            <a:r>
              <a:rPr lang="en-US" sz="3200" b="1" dirty="0"/>
              <a:t>Credit / Home Loans - </a:t>
            </a:r>
            <a:r>
              <a:rPr lang="en-US" sz="3200" b="1" dirty="0" err="1"/>
              <a:t>AutoML</a:t>
            </a:r>
            <a:r>
              <a:rPr lang="en-US" sz="3200" b="1" dirty="0"/>
              <a:t> vs Bespoke ML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Image/Points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Process Overview / Solution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782" y="1587400"/>
            <a:ext cx="10617868" cy="49490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Description of Data: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2 datasets: train data – info about historical data which includes Loan_id, Gender, Married, Dependents, Education, etc. And test data- similar info for testing and making predictions.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Train data – 614 entries with 13 columns, test data- 367 entries</a:t>
            </a:r>
            <a:r>
              <a:rPr lang="en-US" sz="3200" dirty="0">
                <a:solidFill>
                  <a:schemeClr val="tx1"/>
                </a:solidFill>
              </a:rPr>
              <a:t> with </a:t>
            </a:r>
            <a:r>
              <a:rPr lang="en-US" sz="3200" dirty="0" smtClean="0">
                <a:solidFill>
                  <a:schemeClr val="tx1"/>
                </a:solidFill>
              </a:rPr>
              <a:t>12 columns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Datasets consists of some null data/ values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Data types are float, int, object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7782" y="658222"/>
            <a:ext cx="4421856" cy="749047"/>
          </a:xfrm>
        </p:spPr>
        <p:txBody>
          <a:bodyPr>
            <a:noAutofit/>
          </a:bodyPr>
          <a:lstStyle/>
          <a:p>
            <a:r>
              <a:rPr lang="en-US" sz="5400" dirty="0" smtClean="0"/>
              <a:t>Data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132" y="1512429"/>
            <a:ext cx="10922668" cy="5345571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Loan status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Yes (Y)=422  (Male=339, Female=75),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No(N</a:t>
            </a:r>
            <a:r>
              <a:rPr lang="en-US" sz="2800" dirty="0">
                <a:solidFill>
                  <a:schemeClr val="tx1"/>
                </a:solidFill>
              </a:rPr>
              <a:t>)=</a:t>
            </a:r>
            <a:r>
              <a:rPr lang="en-US" sz="2800" dirty="0" smtClean="0">
                <a:solidFill>
                  <a:schemeClr val="tx1"/>
                </a:solidFill>
              </a:rPr>
              <a:t>192   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Male=150, Female=37)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Total loan dependents: 269 (43.81%)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Self employed: Yes=82, No=500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Loan amount is correlated to ApplicantIncome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Credit_History column should be object due to high null values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132" y="283699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Analysis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982" y="1781793"/>
            <a:ext cx="10979818" cy="457455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Auto ML </a:t>
            </a:r>
            <a:r>
              <a:rPr lang="en-US" sz="3200" b="1" dirty="0" err="1">
                <a:solidFill>
                  <a:schemeClr val="tx1"/>
                </a:solidFill>
              </a:rPr>
              <a:t>wth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autosklearn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Model </a:t>
            </a:r>
            <a:r>
              <a:rPr lang="en-US" sz="3200" dirty="0">
                <a:solidFill>
                  <a:schemeClr val="tx1"/>
                </a:solidFill>
              </a:rPr>
              <a:t>Accuracy: </a:t>
            </a:r>
            <a:r>
              <a:rPr lang="en-US" sz="3200" dirty="0" smtClean="0">
                <a:solidFill>
                  <a:schemeClr val="tx1"/>
                </a:solidFill>
              </a:rPr>
              <a:t>0.7886178861788617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Bespoke ML with </a:t>
            </a:r>
            <a:r>
              <a:rPr lang="en-US" sz="3200" b="1" dirty="0" err="1" smtClean="0">
                <a:solidFill>
                  <a:schemeClr val="tx1"/>
                </a:solidFill>
              </a:rPr>
              <a:t>sklearn</a:t>
            </a:r>
            <a:r>
              <a:rPr lang="en-US" sz="3200" b="1" dirty="0" smtClean="0">
                <a:solidFill>
                  <a:schemeClr val="tx1"/>
                </a:solidFill>
              </a:rPr>
              <a:t> Random Forest Classifier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Model Accuracy: 0.7723577235772358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7382" y="675018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Modeling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6" y="96437"/>
            <a:ext cx="4421856" cy="74904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Model Evaluation</a:t>
            </a:r>
            <a:endParaRPr lang="ru-RU" sz="44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 txBox="1">
            <a:spLocks/>
          </p:cNvSpPr>
          <p:nvPr/>
        </p:nvSpPr>
        <p:spPr>
          <a:xfrm>
            <a:off x="340206" y="1407269"/>
            <a:ext cx="11527944" cy="531420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Auto ML </a:t>
            </a:r>
            <a:r>
              <a:rPr lang="en-US" sz="2800" b="1" dirty="0" err="1" smtClean="0">
                <a:solidFill>
                  <a:schemeClr val="tx1"/>
                </a:solidFill>
              </a:rPr>
              <a:t>wth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autosklearn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Model Accuracy: 0.7886178861788617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Confusion Matrix: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[[</a:t>
            </a:r>
            <a:r>
              <a:rPr lang="en-US" sz="2800" dirty="0">
                <a:solidFill>
                  <a:schemeClr val="tx1"/>
                </a:solidFill>
              </a:rPr>
              <a:t>18  1]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[25 79]]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Bespoke ML with </a:t>
            </a:r>
            <a:r>
              <a:rPr lang="en-US" sz="2800" b="1" dirty="0" err="1" smtClean="0">
                <a:solidFill>
                  <a:schemeClr val="tx1"/>
                </a:solidFill>
              </a:rPr>
              <a:t>sklearn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Model Accuracy: 0.7723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Confusion Matrix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[[</a:t>
            </a:r>
            <a:r>
              <a:rPr lang="en-US" sz="2800" dirty="0">
                <a:solidFill>
                  <a:schemeClr val="tx1"/>
                </a:solidFill>
              </a:rPr>
              <a:t>18  3]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[25 77]]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PRESENTATION TITLE</vt:lpstr>
      <vt:lpstr>TEXT LAYOUT 1</vt:lpstr>
      <vt:lpstr>TEXT LAYOUT 1</vt:lpstr>
      <vt:lpstr>TEXT LAYOUT 1</vt:lpstr>
      <vt:lpstr>TEXT LAYOUT 1</vt:lpstr>
      <vt:lpstr>PowerPoint Presentation</vt:lpstr>
      <vt:lpstr>PowerPoint Presentation</vt:lpstr>
      <vt:lpstr>TEXT LAYOUT 1</vt:lpstr>
      <vt:lpstr>TEXT LAYOUT 1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2022-10-13T19:10:58Z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