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2" autoAdjust="0"/>
    <p:restoredTop sz="91427" autoAdjust="0"/>
  </p:normalViewPr>
  <p:slideViewPr>
    <p:cSldViewPr snapToGrid="0">
      <p:cViewPr>
        <p:scale>
          <a:sx n="71" d="100"/>
          <a:sy n="71" d="100"/>
        </p:scale>
        <p:origin x="-84" y="28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10/8/2022</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10/8/2022</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20"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82"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9"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2"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4"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6"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51"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4"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6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5"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9"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8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4"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2"/>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30"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a:t>
            </a:r>
            <a:r>
              <a:rPr lang="en-US" dirty="0">
                <a:solidFill>
                  <a:srgbClr val="D4DF33"/>
                </a:solidFill>
              </a:rPr>
              <a:t>S</a:t>
            </a:r>
            <a:r>
              <a:rPr lang="en-US" dirty="0" smtClean="0">
                <a:solidFill>
                  <a:srgbClr val="D4DF33"/>
                </a:solidFill>
              </a:rPr>
              <a:t>ummary</a:t>
            </a:r>
            <a:endParaRPr lang="en-US" dirty="0">
              <a:solidFill>
                <a:srgbClr val="D4DF33"/>
              </a:solidFill>
            </a:endParaRP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999384" y="161728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                       </a:t>
            </a:r>
            <a:r>
              <a:rPr lang="en-US" sz="2400" b="1" dirty="0">
                <a:solidFill>
                  <a:schemeClr val="tx1">
                    <a:lumMod val="100000"/>
                  </a:schemeClr>
                </a:solidFill>
                <a:latin typeface="Trebuchet MS" panose="020B0703020202090204" pitchFamily="34" charset="0"/>
              </a:rPr>
              <a:t>INSIGHTS</a:t>
            </a:r>
            <a:endParaRPr lang="en-US" sz="1600" b="1"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800" dirty="0">
                <a:solidFill>
                  <a:schemeClr val="tx1">
                    <a:lumMod val="100000"/>
                  </a:schemeClr>
                </a:solidFill>
                <a:latin typeface="Trebuchet MS" panose="020B0703020202090204" pitchFamily="34" charset="0"/>
              </a:rPr>
              <a:t>From the model, price is not a major factor of the churn. </a:t>
            </a:r>
          </a:p>
          <a:p>
            <a:pPr marL="108000" lvl="1" indent="0">
              <a:buClr>
                <a:schemeClr val="tx2">
                  <a:lumMod val="100000"/>
                </a:schemeClr>
              </a:buClr>
              <a:buSzPct val="100000"/>
              <a:buNone/>
            </a:pPr>
            <a:r>
              <a:rPr lang="en-US" sz="1800" dirty="0">
                <a:solidFill>
                  <a:schemeClr val="tx1">
                    <a:lumMod val="100000"/>
                  </a:schemeClr>
                </a:solidFill>
                <a:latin typeface="Trebuchet MS" panose="020B0703020202090204" pitchFamily="34" charset="0"/>
              </a:rPr>
              <a:t>According to the model:</a:t>
            </a:r>
          </a:p>
          <a:p>
            <a:pPr marL="108000" lvl="1" indent="0">
              <a:buClr>
                <a:schemeClr val="tx2">
                  <a:lumMod val="100000"/>
                </a:schemeClr>
              </a:buClr>
              <a:buSzPct val="100000"/>
              <a:buNone/>
            </a:pPr>
            <a:endParaRPr lang="en-US" sz="1800" dirty="0">
              <a:solidFill>
                <a:schemeClr val="tx1">
                  <a:lumMod val="100000"/>
                </a:schemeClr>
              </a:solidFill>
              <a:latin typeface="Trebuchet MS" panose="020B0703020202090204" pitchFamily="34" charset="0"/>
            </a:endParaRPr>
          </a:p>
          <a:p>
            <a:pPr marL="450900" lvl="1" indent="-342900">
              <a:buClr>
                <a:schemeClr val="tx2">
                  <a:lumMod val="100000"/>
                </a:schemeClr>
              </a:buClr>
              <a:buSzPct val="100000"/>
              <a:buAutoNum type="arabicPeriod"/>
            </a:pPr>
            <a:r>
              <a:rPr lang="en-US" sz="1800" dirty="0">
                <a:solidFill>
                  <a:schemeClr val="tx1">
                    <a:lumMod val="100000"/>
                  </a:schemeClr>
                </a:solidFill>
                <a:latin typeface="Trebuchet MS" panose="020B0703020202090204" pitchFamily="34" charset="0"/>
              </a:rPr>
              <a:t>Electricity consumption for the past 12 months is the highest determinant of the customer churn. This is followed </a:t>
            </a:r>
            <a:r>
              <a:rPr lang="en-US" sz="1800" dirty="0" smtClean="0">
                <a:solidFill>
                  <a:schemeClr val="tx1">
                    <a:lumMod val="100000"/>
                  </a:schemeClr>
                </a:solidFill>
                <a:latin typeface="Trebuchet MS" panose="020B0703020202090204" pitchFamily="34" charset="0"/>
              </a:rPr>
              <a:t>by</a:t>
            </a:r>
            <a:endParaRPr lang="en-US" sz="1800" dirty="0">
              <a:solidFill>
                <a:schemeClr val="tx1">
                  <a:lumMod val="100000"/>
                </a:schemeClr>
              </a:solidFill>
              <a:latin typeface="Trebuchet MS" panose="020B0703020202090204" pitchFamily="34" charset="0"/>
            </a:endParaRPr>
          </a:p>
          <a:p>
            <a:pPr marL="450900" lvl="1" indent="-342900">
              <a:buClr>
                <a:schemeClr val="tx2">
                  <a:lumMod val="100000"/>
                </a:schemeClr>
              </a:buClr>
              <a:buSzPct val="100000"/>
              <a:buAutoNum type="arabicPeriod"/>
            </a:pPr>
            <a:r>
              <a:rPr lang="en-US" sz="1800" dirty="0">
                <a:solidFill>
                  <a:schemeClr val="tx1">
                    <a:lumMod val="100000"/>
                  </a:schemeClr>
                </a:solidFill>
                <a:latin typeface="Trebuchet MS" panose="020B0703020202090204" pitchFamily="34" charset="0"/>
              </a:rPr>
              <a:t>Total net </a:t>
            </a:r>
            <a:r>
              <a:rPr lang="en-US" sz="1800" dirty="0">
                <a:solidFill>
                  <a:schemeClr val="tx1">
                    <a:lumMod val="100000"/>
                  </a:schemeClr>
                </a:solidFill>
                <a:latin typeface="Trebuchet MS" panose="020B0703020202090204" pitchFamily="34" charset="0"/>
              </a:rPr>
              <a:t>margin and its power subscription</a:t>
            </a:r>
            <a:endParaRPr lang="en-US" sz="1800" dirty="0">
              <a:solidFill>
                <a:schemeClr val="tx1">
                  <a:lumMod val="100000"/>
                </a:schemeClr>
              </a:solidFill>
              <a:latin typeface="Trebuchet MS" panose="020B0703020202090204" pitchFamily="34" charset="0"/>
            </a:endParaRPr>
          </a:p>
          <a:p>
            <a:pPr marL="450900" lvl="1" indent="-342900">
              <a:buClr>
                <a:schemeClr val="tx2">
                  <a:lumMod val="100000"/>
                </a:schemeClr>
              </a:buClr>
              <a:buSzPct val="100000"/>
              <a:buAutoNum type="arabicPeriod"/>
            </a:pPr>
            <a:r>
              <a:rPr lang="en-US" sz="1800" dirty="0">
                <a:solidFill>
                  <a:schemeClr val="tx1">
                    <a:lumMod val="100000"/>
                  </a:schemeClr>
                </a:solidFill>
                <a:latin typeface="Trebuchet MS" panose="020B0703020202090204" pitchFamily="34" charset="0"/>
              </a:rPr>
              <a:t> Forecasted bill of meter rental for the next 12 months</a:t>
            </a:r>
          </a:p>
          <a:p>
            <a:pPr marL="450900" lvl="1" indent="-342900">
              <a:buClr>
                <a:schemeClr val="tx2">
                  <a:lumMod val="100000"/>
                </a:schemeClr>
              </a:buClr>
              <a:buSzPct val="100000"/>
              <a:buAutoNum type="arabicPeriod"/>
            </a:pPr>
            <a:r>
              <a:rPr lang="en-US" sz="1800" dirty="0">
                <a:solidFill>
                  <a:schemeClr val="tx1">
                    <a:lumMod val="100000"/>
                  </a:schemeClr>
                </a:solidFill>
                <a:latin typeface="Trebuchet MS" panose="020B0703020202090204" pitchFamily="34" charset="0"/>
              </a:rPr>
              <a:t> Forecasted electricity consumption for next 12 months </a:t>
            </a: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2340</TotalTime>
  <Words>73</Words>
  <Application>Microsoft Office PowerPoint</Application>
  <PresentationFormat>Widescreen</PresentationFormat>
  <Paragraphs>11</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mypc</cp:lastModifiedBy>
  <cp:revision>449</cp:revision>
  <cp:lastPrinted>2016-04-06T18:59:25Z</cp:lastPrinted>
  <dcterms:created xsi:type="dcterms:W3CDTF">2016-11-04T11:46:04Z</dcterms:created>
  <dcterms:modified xsi:type="dcterms:W3CDTF">2022-10-08T23:26:48Z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