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348" r:id="rId4"/>
    <p:sldId id="378" r:id="rId5"/>
    <p:sldId id="379" r:id="rId6"/>
    <p:sldId id="349" r:id="rId7"/>
    <p:sldId id="369" r:id="rId8"/>
    <p:sldId id="370" r:id="rId9"/>
    <p:sldId id="350" r:id="rId10"/>
    <p:sldId id="368" r:id="rId11"/>
    <p:sldId id="371" r:id="rId12"/>
    <p:sldId id="372" r:id="rId13"/>
    <p:sldId id="373" r:id="rId14"/>
    <p:sldId id="374" r:id="rId15"/>
    <p:sldId id="375" r:id="rId16"/>
    <p:sldId id="383" r:id="rId17"/>
    <p:sldId id="384" r:id="rId18"/>
    <p:sldId id="385" r:id="rId19"/>
    <p:sldId id="386" r:id="rId20"/>
    <p:sldId id="387" r:id="rId21"/>
    <p:sldId id="388" r:id="rId22"/>
    <p:sldId id="380" r:id="rId23"/>
    <p:sldId id="376" r:id="rId24"/>
    <p:sldId id="377" r:id="rId25"/>
    <p:sldId id="381" r:id="rId26"/>
    <p:sldId id="382" r:id="rId27"/>
    <p:sldId id="389" r:id="rId28"/>
    <p:sldId id="390" r:id="rId29"/>
    <p:sldId id="293" r:id="rId30"/>
    <p:sldId id="294" r:id="rId31"/>
    <p:sldId id="295" r:id="rId32"/>
    <p:sldId id="296" r:id="rId33"/>
    <p:sldId id="297" r:id="rId34"/>
    <p:sldId id="392" r:id="rId35"/>
    <p:sldId id="393" r:id="rId36"/>
    <p:sldId id="391" r:id="rId37"/>
    <p:sldId id="394" r:id="rId38"/>
    <p:sldId id="395" r:id="rId39"/>
    <p:sldId id="396" r:id="rId40"/>
    <p:sldId id="397" r:id="rId41"/>
    <p:sldId id="398" r:id="rId42"/>
    <p:sldId id="311" r:id="rId43"/>
    <p:sldId id="315" r:id="rId44"/>
    <p:sldId id="313" r:id="rId45"/>
    <p:sldId id="314" r:id="rId46"/>
    <p:sldId id="367" r:id="rId47"/>
  </p:sldIdLst>
  <p:sldSz cx="9144000" cy="5143500" type="screen16x9"/>
  <p:notesSz cx="6858000" cy="9144000"/>
  <p:embeddedFontLst>
    <p:embeddedFont>
      <p:font typeface="Khand SemiBold" panose="020B0604020202020204" charset="0"/>
      <p:regular r:id="rId49"/>
      <p:bold r:id="rId50"/>
    </p:embeddedFont>
    <p:embeddedFont>
      <p:font typeface="Lato" panose="020B0604020202020204" charset="0"/>
      <p:regular r:id="rId51"/>
    </p:embeddedFont>
    <p:embeddedFont>
      <p:font typeface="Montserrat" panose="020B0604020202020204" charset="0"/>
      <p:regular r:id="rId52"/>
    </p:embeddedFont>
    <p:embeddedFont>
      <p:font typeface="Questrial" panose="020B0604020202020204" charset="0"/>
      <p:regular r:id="rId53"/>
    </p:embeddedFont>
    <p:embeddedFont>
      <p:font typeface="Vidaloka"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panose="02000504000000020004"/>
                <a:ea typeface="Vidaloka" panose="02000504000000020004"/>
                <a:cs typeface="Vidaloka" panose="02000504000000020004"/>
                <a:sym typeface="Vidaloka" panose="02000504000000020004"/>
              </a:defRPr>
            </a:lvl1pPr>
            <a:lvl2pPr marL="914400" lvl="1"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2pPr>
            <a:lvl3pPr marL="1371600" lvl="2"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3pPr>
            <a:lvl4pPr marL="1828800" lvl="3"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4pPr>
            <a:lvl5pPr marL="2286000" lvl="4"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5pPr>
            <a:lvl6pPr marL="2743200" lvl="5"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6pPr>
            <a:lvl7pPr marL="3200400" lvl="6"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7pPr>
            <a:lvl8pPr marL="3657600" lvl="7"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8pPr>
            <a:lvl9pPr marL="4114800" lvl="8"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panose="020F0502020204030203"/>
              <a:buChar char="●"/>
              <a:defRPr sz="1100"/>
            </a:lvl1pPr>
            <a:lvl2pPr marL="914400" lvl="1" indent="-317500">
              <a:spcBef>
                <a:spcPts val="0"/>
              </a:spcBef>
              <a:spcAft>
                <a:spcPts val="0"/>
              </a:spcAft>
              <a:buClr>
                <a:schemeClr val="dk1"/>
              </a:buClr>
              <a:buSzPts val="1400"/>
              <a:buFont typeface="Lato" panose="020F0502020204030203"/>
              <a:buChar char="○"/>
              <a:defRPr/>
            </a:lvl2pPr>
            <a:lvl3pPr marL="1371600" lvl="2" indent="-317500">
              <a:spcBef>
                <a:spcPts val="0"/>
              </a:spcBef>
              <a:spcAft>
                <a:spcPts val="0"/>
              </a:spcAft>
              <a:buClr>
                <a:schemeClr val="dk1"/>
              </a:buClr>
              <a:buSzPts val="1400"/>
              <a:buFont typeface="Lato" panose="020F0502020204030203"/>
              <a:buChar char="■"/>
              <a:defRPr/>
            </a:lvl3pPr>
            <a:lvl4pPr marL="1828800" lvl="3" indent="-317500">
              <a:spcBef>
                <a:spcPts val="0"/>
              </a:spcBef>
              <a:spcAft>
                <a:spcPts val="0"/>
              </a:spcAft>
              <a:buClr>
                <a:schemeClr val="dk1"/>
              </a:buClr>
              <a:buSzPts val="1400"/>
              <a:buFont typeface="Lato" panose="020F0502020204030203"/>
              <a:buChar char="●"/>
              <a:defRPr/>
            </a:lvl4pPr>
            <a:lvl5pPr marL="2286000" lvl="4" indent="-317500">
              <a:spcBef>
                <a:spcPts val="0"/>
              </a:spcBef>
              <a:spcAft>
                <a:spcPts val="0"/>
              </a:spcAft>
              <a:buClr>
                <a:schemeClr val="dk1"/>
              </a:buClr>
              <a:buSzPts val="1400"/>
              <a:buFont typeface="Lato" panose="020F0502020204030203"/>
              <a:buChar char="○"/>
              <a:defRPr/>
            </a:lvl5pPr>
            <a:lvl6pPr marL="2743200" lvl="5" indent="-317500">
              <a:spcBef>
                <a:spcPts val="0"/>
              </a:spcBef>
              <a:spcAft>
                <a:spcPts val="0"/>
              </a:spcAft>
              <a:buClr>
                <a:schemeClr val="dk1"/>
              </a:buClr>
              <a:buSzPts val="1400"/>
              <a:buFont typeface="Lato" panose="020F0502020204030203"/>
              <a:buChar char="■"/>
              <a:defRPr/>
            </a:lvl6pPr>
            <a:lvl7pPr marL="3200400" lvl="6" indent="-317500">
              <a:spcBef>
                <a:spcPts val="0"/>
              </a:spcBef>
              <a:spcAft>
                <a:spcPts val="0"/>
              </a:spcAft>
              <a:buClr>
                <a:schemeClr val="dk1"/>
              </a:buClr>
              <a:buSzPts val="1400"/>
              <a:buFont typeface="Lato" panose="020F0502020204030203"/>
              <a:buChar char="●"/>
              <a:defRPr/>
            </a:lvl7pPr>
            <a:lvl8pPr marL="3657600" lvl="7" indent="-317500">
              <a:spcBef>
                <a:spcPts val="0"/>
              </a:spcBef>
              <a:spcAft>
                <a:spcPts val="0"/>
              </a:spcAft>
              <a:buClr>
                <a:schemeClr val="dk1"/>
              </a:buClr>
              <a:buSzPts val="1400"/>
              <a:buFont typeface="Lato" panose="020F0502020204030203"/>
              <a:buChar char="○"/>
              <a:defRPr/>
            </a:lvl8pPr>
            <a:lvl9pPr marL="4114800" lvl="8" indent="-317500">
              <a:spcBef>
                <a:spcPts val="0"/>
              </a:spcBef>
              <a:spcAft>
                <a:spcPts val="0"/>
              </a:spcAft>
              <a:buClr>
                <a:schemeClr val="dk1"/>
              </a:buClr>
              <a:buSzPts val="1400"/>
              <a:buFont typeface="Lato" panose="020F0502020204030203"/>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54" name="Google Shape;254;p32"/>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56" name="Google Shape;256;p32"/>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58" name="Google Shape;258;p32"/>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60" name="Google Shape;260;p32"/>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62" name="Google Shape;262;p32"/>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64" name="Google Shape;264;p32"/>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94" name="Google Shape;294;p35"/>
          <p:cNvSpPr txBox="1">
            <a:spLocks noGrp="1"/>
          </p:cNvSpPr>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96" name="Google Shape;296;p35"/>
          <p:cNvSpPr txBox="1">
            <a:spLocks noGrp="1"/>
          </p:cNvSpPr>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298" name="Google Shape;298;p35"/>
          <p:cNvSpPr txBox="1">
            <a:spLocks noGrp="1"/>
          </p:cNvSpPr>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00" name="Google Shape;300;p35"/>
          <p:cNvSpPr txBox="1">
            <a:spLocks noGrp="1"/>
          </p:cNvSpPr>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1"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4" name="Google Shape;324;p37"/>
          <p:cNvSpPr txBox="1">
            <a:spLocks noGrp="1"/>
          </p:cNvSpPr>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6" name="Google Shape;326;p37"/>
          <p:cNvSpPr txBox="1">
            <a:spLocks noGrp="1"/>
          </p:cNvSpPr>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8" name="Google Shape;328;p37"/>
          <p:cNvSpPr txBox="1">
            <a:spLocks noGrp="1"/>
          </p:cNvSpPr>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30" name="Google Shape;330;p37"/>
          <p:cNvSpPr txBox="1">
            <a:spLocks noGrp="1"/>
          </p:cNvSpPr>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a:spLocks noGrp="1"/>
          </p:cNvSpPr>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a:spLocks noGrp="1"/>
          </p:cNvSpPr>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a:spLocks noGrp="1"/>
          </p:cNvSpPr>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37" name="Google Shape;337;p38"/>
          <p:cNvSpPr txBox="1">
            <a:spLocks noGrp="1"/>
          </p:cNvSpPr>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39" name="Google Shape;339;p38"/>
          <p:cNvSpPr txBox="1">
            <a:spLocks noGrp="1"/>
          </p:cNvSpPr>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41" name="Google Shape;341;p38"/>
          <p:cNvSpPr txBox="1">
            <a:spLocks noGrp="1"/>
          </p:cNvSpPr>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47" name="Google Shape;347;p3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49" name="Google Shape;349;p3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51" name="Google Shape;351;p3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53" name="Google Shape;353;p3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3" name="Google Shape;373;p41"/>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5" name="Google Shape;375;p41"/>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7" name="Google Shape;377;p41"/>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82" name="Google Shape;382;p42"/>
          <p:cNvSpPr txBox="1">
            <a:spLocks noGrp="1"/>
          </p:cNvSpPr>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84" name="Google Shape;384;p42"/>
          <p:cNvSpPr txBox="1">
            <a:spLocks noGrp="1"/>
          </p:cNvSpPr>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86" name="Google Shape;386;p42"/>
          <p:cNvSpPr txBox="1">
            <a:spLocks noGrp="1"/>
          </p:cNvSpPr>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3" name="Google Shape;393;p42"/>
          <p:cNvSpPr txBox="1">
            <a:spLocks noGrp="1"/>
          </p:cNvSpPr>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4" name="Google Shape;394;p42"/>
          <p:cNvSpPr txBox="1">
            <a:spLocks noGrp="1"/>
          </p:cNvSpPr>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23" name="Google Shape;423;p47"/>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25" name="Google Shape;425;p47"/>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cxnSp>
        <p:nvCxnSpPr>
          <p:cNvPr id="427" name="Google Shape;42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2pPr>
            <a:lvl3pPr lvl="2"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3pPr>
            <a:lvl4pPr lvl="3"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4pPr>
            <a:lvl5pPr lvl="4"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5pPr>
            <a:lvl6pPr lvl="5"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6pPr>
            <a:lvl7pPr lvl="6"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7pPr>
            <a:lvl8pPr lvl="7"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8pPr>
            <a:lvl9pPr lvl="8" algn="ctr" rtl="0">
              <a:spcBef>
                <a:spcPts val="0"/>
              </a:spcBef>
              <a:spcAft>
                <a:spcPts val="0"/>
              </a:spcAft>
              <a:buSzPts val="3000"/>
              <a:buNone/>
              <a:defRPr>
                <a:latin typeface="Merriweather Light" panose="00000400000000000000"/>
                <a:ea typeface="Merriweather Light" panose="00000400000000000000"/>
                <a:cs typeface="Merriweather Light" panose="00000400000000000000"/>
                <a:sym typeface="Merriweather Light" panose="00000400000000000000"/>
              </a:defRPr>
            </a:lvl9pPr>
          </a:lstStyle>
          <a:p>
            <a:endParaRPr/>
          </a:p>
        </p:txBody>
      </p:sp>
      <p:sp>
        <p:nvSpPr>
          <p:cNvPr id="431" name="Google Shape;431;p48"/>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32" name="Google Shape;432;p48"/>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34" name="Google Shape;434;p48"/>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36" name="Google Shape;436;p48"/>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latin typeface="Montserrat"/>
                <a:ea typeface="Montserrat"/>
                <a:cs typeface="Montserrat"/>
                <a:sym typeface="Montserrat"/>
              </a:rPr>
              <a:t>CREDITS</a:t>
            </a:r>
            <a:r>
              <a:rPr lang="en-GB" sz="1100">
                <a:solidFill>
                  <a:schemeClr val="dk2"/>
                </a:solidFill>
                <a:latin typeface="Montserrat"/>
                <a:ea typeface="Montserrat"/>
                <a:cs typeface="Montserrat"/>
                <a:sym typeface="Montserrat"/>
              </a:rPr>
              <a:t>: This presentation template was created by </a:t>
            </a:r>
            <a:r>
              <a:rPr lang="en-GB" sz="1100" b="1">
                <a:solidFill>
                  <a:schemeClr val="dk2"/>
                </a:solidFill>
                <a:uFill>
                  <a:noFill/>
                </a:uFill>
                <a:latin typeface="Montserrat"/>
                <a:ea typeface="Montserrat"/>
                <a:cs typeface="Montserrat"/>
                <a:sym typeface="Montserrat"/>
                <a:hlinkClick r:id="rId2"/>
              </a:rPr>
              <a:t>Slidesgo</a:t>
            </a:r>
            <a:r>
              <a:rPr lang="en-GB" sz="1100">
                <a:solidFill>
                  <a:schemeClr val="dk2"/>
                </a:solidFill>
                <a:latin typeface="Montserrat"/>
                <a:ea typeface="Montserrat"/>
                <a:cs typeface="Montserrat"/>
                <a:sym typeface="Montserrat"/>
              </a:rPr>
              <a:t>, including icons by </a:t>
            </a:r>
            <a:r>
              <a:rPr lang="en-GB" sz="1100" b="1">
                <a:solidFill>
                  <a:schemeClr val="dk2"/>
                </a:solidFill>
                <a:uFill>
                  <a:noFill/>
                </a:uFill>
                <a:latin typeface="Montserrat"/>
                <a:ea typeface="Montserrat"/>
                <a:cs typeface="Montserrat"/>
                <a:sym typeface="Montserrat"/>
                <a:hlinkClick r:id="rId3"/>
              </a:rPr>
              <a:t>Flaticon</a:t>
            </a:r>
            <a:r>
              <a:rPr lang="en-GB" sz="1100">
                <a:solidFill>
                  <a:schemeClr val="dk2"/>
                </a:solidFill>
                <a:latin typeface="Montserrat"/>
                <a:ea typeface="Montserrat"/>
                <a:cs typeface="Montserrat"/>
                <a:sym typeface="Montserrat"/>
              </a:rPr>
              <a:t>, infographics &amp; images by </a:t>
            </a:r>
            <a:r>
              <a:rPr lang="en-GB" sz="1100" b="1">
                <a:solidFill>
                  <a:schemeClr val="dk2"/>
                </a:solidFill>
                <a:uFill>
                  <a:noFill/>
                </a:uFill>
                <a:latin typeface="Montserrat"/>
                <a:ea typeface="Montserrat"/>
                <a:cs typeface="Montserrat"/>
                <a:sym typeface="Montserrat"/>
                <a:hlinkClick r:id="rId4"/>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panose="02000504000000020004"/>
                <a:ea typeface="Vidaloka" panose="02000504000000020004"/>
                <a:cs typeface="Vidaloka" panose="02000504000000020004"/>
                <a:sym typeface="Vidaloka" panose="02000504000000020004"/>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panose="02000504000000020004"/>
              <a:buNone/>
              <a:defRPr sz="3000">
                <a:solidFill>
                  <a:schemeClr val="dk1"/>
                </a:solidFill>
                <a:latin typeface="Vidaloka" panose="02000504000000020004"/>
                <a:ea typeface="Vidaloka" panose="02000504000000020004"/>
                <a:cs typeface="Vidaloka" panose="02000504000000020004"/>
                <a:sym typeface="Vidaloka" panose="02000504000000020004"/>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abstract/document/8741582" TargetMode="External"/><Relationship Id="rId2" Type="http://schemas.openxmlformats.org/officeDocument/2006/relationships/hyperlink" Target="https://ieeexplore.ieee.org/document/10293523" TargetMode="External"/><Relationship Id="rId1" Type="http://schemas.openxmlformats.org/officeDocument/2006/relationships/slideLayout" Target="../slideLayouts/slideLayout3.xml"/><Relationship Id="rId6" Type="http://schemas.openxmlformats.org/officeDocument/2006/relationships/hyperlink" Target="https://ieeexplore.ieee.org/abstract/document/10353421" TargetMode="External"/><Relationship Id="rId5" Type="http://schemas.openxmlformats.org/officeDocument/2006/relationships/hyperlink" Target="https://ieeexplore.ieee.org/document/10391342" TargetMode="External"/><Relationship Id="rId4" Type="http://schemas.openxmlformats.org/officeDocument/2006/relationships/hyperlink" Target="https://ieeexplore.ieee.org/document/1030332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https://ieeexplore.ieee.org/abstract/document/8741582" TargetMode="External"/><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ieeexplore.ieee.org/document/10303322" TargetMode="External"/><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hyperlink" Target="https://ieeexplore.ieee.org/document/10293523"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835110"/>
            <a:ext cx="7064100" cy="1139360"/>
          </a:xfrm>
          <a:prstGeom prst="rect">
            <a:avLst/>
          </a:prstGeom>
        </p:spPr>
        <p:txBody>
          <a:bodyPr spcFirstLastPara="1" wrap="square" lIns="91425" tIns="91425" rIns="91425" bIns="91425" anchor="b" anchorCtr="0">
            <a:noAutofit/>
          </a:bodyPr>
          <a:lstStyle/>
          <a:p>
            <a:pPr lvl="0"/>
            <a:br>
              <a:rPr lang="en-IN" altLang="en-US" sz="2400" dirty="0">
                <a:sym typeface="+mn-ea"/>
              </a:rPr>
            </a:br>
            <a:r>
              <a:rPr lang="en-US" sz="2400" b="1" dirty="0"/>
              <a:t>Pneumonia Diagnosis from Chest X-ray Images using Deep Learning</a:t>
            </a:r>
            <a:endParaRPr lang="en-GB" sz="2400" dirty="0"/>
          </a:p>
        </p:txBody>
      </p:sp>
      <p:sp>
        <p:nvSpPr>
          <p:cNvPr id="483" name="Google Shape;483;p59"/>
          <p:cNvSpPr txBox="1">
            <a:spLocks noGrp="1"/>
          </p:cNvSpPr>
          <p:nvPr>
            <p:ph type="subTitle" idx="1"/>
          </p:nvPr>
        </p:nvSpPr>
        <p:spPr>
          <a:xfrm>
            <a:off x="3396139" y="2103438"/>
            <a:ext cx="7064375" cy="1563370"/>
          </a:xfrm>
          <a:prstGeom prst="rect">
            <a:avLst/>
          </a:prstGeom>
        </p:spPr>
        <p:txBody>
          <a:bodyPr spcFirstLastPara="1" wrap="square" lIns="91425" tIns="91425" rIns="91425" bIns="91425" anchor="t" anchorCtr="0">
            <a:noAutofit/>
          </a:bodyPr>
          <a:lstStyle/>
          <a:p>
            <a:pPr algn="l"/>
            <a:r>
              <a:rPr lang="en-IN" altLang="en-US" b="1" dirty="0">
                <a:sym typeface="+mn-ea"/>
              </a:rPr>
              <a:t>Team</a:t>
            </a:r>
            <a:r>
              <a:rPr lang="en-IN" altLang="en-US" dirty="0">
                <a:sym typeface="+mn-ea"/>
              </a:rPr>
              <a:t>: </a:t>
            </a:r>
            <a:endParaRPr lang="en-IN" altLang="en-US" dirty="0"/>
          </a:p>
          <a:p>
            <a:pPr algn="l"/>
            <a:r>
              <a:rPr lang="en-IN" altLang="en-US" dirty="0">
                <a:sym typeface="+mn-ea"/>
              </a:rPr>
              <a:t>           Dogiparthi Aasrith -21BAI1702</a:t>
            </a:r>
          </a:p>
          <a:p>
            <a:pPr algn="l"/>
            <a:r>
              <a:rPr lang="en-IN" dirty="0">
                <a:solidFill>
                  <a:schemeClr val="dk1"/>
                </a:solidFill>
                <a:sym typeface="+mn-ea"/>
              </a:rPr>
              <a:t>           </a:t>
            </a:r>
            <a:r>
              <a:rPr lang="en-IN" dirty="0" err="1"/>
              <a:t>Yarraguntla</a:t>
            </a:r>
            <a:r>
              <a:rPr lang="en-IN" dirty="0"/>
              <a:t> Kalyan Chakravarthy -21BAI1759</a:t>
            </a:r>
            <a:endParaRPr lang="en-GB" dirty="0">
              <a:solidFill>
                <a:schemeClr val="dk1"/>
              </a:solidFill>
            </a:endParaRPr>
          </a:p>
        </p:txBody>
      </p:sp>
      <p:sp>
        <p:nvSpPr>
          <p:cNvPr id="3" name="Text Box 2"/>
          <p:cNvSpPr txBox="1"/>
          <p:nvPr/>
        </p:nvSpPr>
        <p:spPr>
          <a:xfrm>
            <a:off x="6764020" y="3304540"/>
            <a:ext cx="3048000" cy="306705"/>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538BA-3736-4459-96F1-A82BC4563FDD}"/>
              </a:ext>
            </a:extLst>
          </p:cNvPr>
          <p:cNvPicPr/>
          <p:nvPr/>
        </p:nvPicPr>
        <p:blipFill>
          <a:blip r:embed="rId2"/>
          <a:stretch>
            <a:fillRect/>
          </a:stretch>
        </p:blipFill>
        <p:spPr>
          <a:xfrm>
            <a:off x="385762" y="1288323"/>
            <a:ext cx="5029202" cy="1104834"/>
          </a:xfrm>
          <a:prstGeom prst="rect">
            <a:avLst/>
          </a:prstGeom>
        </p:spPr>
      </p:pic>
      <p:pic>
        <p:nvPicPr>
          <p:cNvPr id="5" name="Picture 4">
            <a:extLst>
              <a:ext uri="{FF2B5EF4-FFF2-40B4-BE49-F238E27FC236}">
                <a16:creationId xmlns:a16="http://schemas.microsoft.com/office/drawing/2014/main" id="{630308D1-5A1C-479A-B9F5-241DDEBA14D5}"/>
              </a:ext>
            </a:extLst>
          </p:cNvPr>
          <p:cNvPicPr/>
          <p:nvPr/>
        </p:nvPicPr>
        <p:blipFill>
          <a:blip r:embed="rId3"/>
          <a:stretch>
            <a:fillRect/>
          </a:stretch>
        </p:blipFill>
        <p:spPr>
          <a:xfrm>
            <a:off x="383975" y="2774947"/>
            <a:ext cx="5029202" cy="1104834"/>
          </a:xfrm>
          <a:prstGeom prst="rect">
            <a:avLst/>
          </a:prstGeom>
        </p:spPr>
      </p:pic>
      <p:sp>
        <p:nvSpPr>
          <p:cNvPr id="7" name="TextBox 6">
            <a:extLst>
              <a:ext uri="{FF2B5EF4-FFF2-40B4-BE49-F238E27FC236}">
                <a16:creationId xmlns:a16="http://schemas.microsoft.com/office/drawing/2014/main" id="{418C450D-35BC-4EC4-9938-BFC7DDC1A313}"/>
              </a:ext>
            </a:extLst>
          </p:cNvPr>
          <p:cNvSpPr txBox="1"/>
          <p:nvPr/>
        </p:nvSpPr>
        <p:spPr>
          <a:xfrm>
            <a:off x="385761" y="954455"/>
            <a:ext cx="4136232" cy="523220"/>
          </a:xfrm>
          <a:prstGeom prst="rect">
            <a:avLst/>
          </a:prstGeom>
          <a:noFill/>
        </p:spPr>
        <p:txBody>
          <a:bodyPr wrap="square" rtlCol="0">
            <a:spAutoFit/>
          </a:bodyPr>
          <a:lstStyle/>
          <a:p>
            <a:r>
              <a:rPr lang="en-US" kern="100" dirty="0">
                <a:effectLst/>
                <a:latin typeface="Montserrat" panose="020B0604020202020204" charset="0"/>
                <a:ea typeface="Calibri" panose="020F0502020204030204" pitchFamily="34" charset="0"/>
                <a:cs typeface="Times New Roman" panose="02020603050405020304" pitchFamily="18" charset="0"/>
              </a:rPr>
              <a:t>Images of Pneumonia Class</a:t>
            </a:r>
            <a:endParaRPr lang="en-IN" kern="100" dirty="0">
              <a:effectLst/>
              <a:latin typeface="Montserrat" panose="020B0604020202020204" charset="0"/>
              <a:ea typeface="Calibri" panose="020F0502020204030204" pitchFamily="34" charset="0"/>
              <a:cs typeface="Times New Roman" panose="02020603050405020304" pitchFamily="18" charset="0"/>
            </a:endParaRPr>
          </a:p>
          <a:p>
            <a:endParaRPr lang="en-IN" dirty="0">
              <a:latin typeface="Montserrat" panose="020B0604020202020204" charset="0"/>
            </a:endParaRPr>
          </a:p>
        </p:txBody>
      </p:sp>
      <p:sp>
        <p:nvSpPr>
          <p:cNvPr id="8" name="TextBox 7">
            <a:extLst>
              <a:ext uri="{FF2B5EF4-FFF2-40B4-BE49-F238E27FC236}">
                <a16:creationId xmlns:a16="http://schemas.microsoft.com/office/drawing/2014/main" id="{9DAE65FE-11AC-4E17-B886-3802281CB476}"/>
              </a:ext>
            </a:extLst>
          </p:cNvPr>
          <p:cNvSpPr txBox="1"/>
          <p:nvPr/>
        </p:nvSpPr>
        <p:spPr>
          <a:xfrm>
            <a:off x="383975" y="2441079"/>
            <a:ext cx="3779044" cy="738664"/>
          </a:xfrm>
          <a:prstGeom prst="rect">
            <a:avLst/>
          </a:prstGeom>
          <a:noFill/>
        </p:spPr>
        <p:txBody>
          <a:bodyPr wrap="square" rtlCol="0">
            <a:spAutoFit/>
          </a:bodyPr>
          <a:lstStyle/>
          <a:p>
            <a:r>
              <a:rPr lang="en-US" sz="1400" kern="100" dirty="0">
                <a:effectLst/>
                <a:latin typeface="Montserrat" panose="020B0604020202020204" charset="0"/>
                <a:ea typeface="Calibri" panose="020F0502020204030204" pitchFamily="34" charset="0"/>
                <a:cs typeface="Times New Roman" panose="02020603050405020304" pitchFamily="18" charset="0"/>
              </a:rPr>
              <a:t>Images of Normal Class</a:t>
            </a:r>
            <a:endParaRPr lang="en-IN" sz="1400" kern="100" dirty="0">
              <a:effectLst/>
              <a:latin typeface="Montserrat" panose="020B0604020202020204" charset="0"/>
              <a:ea typeface="Calibri" panose="020F0502020204030204" pitchFamily="34" charset="0"/>
              <a:cs typeface="Times New Roman" panose="02020603050405020304" pitchFamily="18" charset="0"/>
            </a:endParaRPr>
          </a:p>
          <a:p>
            <a:endParaRPr lang="en-IN" dirty="0">
              <a:latin typeface="Montserrat" panose="020B0604020202020204" charset="0"/>
            </a:endParaRPr>
          </a:p>
          <a:p>
            <a:endParaRPr lang="en-IN" dirty="0"/>
          </a:p>
        </p:txBody>
      </p:sp>
      <p:sp>
        <p:nvSpPr>
          <p:cNvPr id="9" name="TextBox 8">
            <a:extLst>
              <a:ext uri="{FF2B5EF4-FFF2-40B4-BE49-F238E27FC236}">
                <a16:creationId xmlns:a16="http://schemas.microsoft.com/office/drawing/2014/main" id="{697C69C1-0F70-44B0-87B9-89FC68004CB6}"/>
              </a:ext>
            </a:extLst>
          </p:cNvPr>
          <p:cNvSpPr txBox="1"/>
          <p:nvPr/>
        </p:nvSpPr>
        <p:spPr>
          <a:xfrm>
            <a:off x="332183" y="400457"/>
            <a:ext cx="3882629" cy="553998"/>
          </a:xfrm>
          <a:prstGeom prst="rect">
            <a:avLst/>
          </a:prstGeom>
          <a:noFill/>
        </p:spPr>
        <p:txBody>
          <a:bodyPr wrap="square" rtlCol="0">
            <a:spAutoFit/>
          </a:bodyPr>
          <a:lstStyle/>
          <a:p>
            <a:r>
              <a:rPr lang="en-IN" altLang="en-GB" sz="3000" dirty="0">
                <a:latin typeface="Vidaloka" panose="020B0604020202020204" charset="0"/>
              </a:rPr>
              <a:t>Dataset Visualization</a:t>
            </a:r>
            <a:endParaRPr lang="en-IN" sz="3000" dirty="0">
              <a:latin typeface="Vidaloka" panose="020B0604020202020204" charset="0"/>
            </a:endParaRPr>
          </a:p>
        </p:txBody>
      </p:sp>
      <p:sp>
        <p:nvSpPr>
          <p:cNvPr id="2" name="TextBox 1">
            <a:extLst>
              <a:ext uri="{FF2B5EF4-FFF2-40B4-BE49-F238E27FC236}">
                <a16:creationId xmlns:a16="http://schemas.microsoft.com/office/drawing/2014/main" id="{5BE20FA8-1640-48F8-B880-ACCDA568A700}"/>
              </a:ext>
            </a:extLst>
          </p:cNvPr>
          <p:cNvSpPr txBox="1"/>
          <p:nvPr/>
        </p:nvSpPr>
        <p:spPr>
          <a:xfrm>
            <a:off x="332183" y="4096712"/>
            <a:ext cx="7515225" cy="646331"/>
          </a:xfrm>
          <a:prstGeom prst="rect">
            <a:avLst/>
          </a:prstGeom>
          <a:noFill/>
        </p:spPr>
        <p:txBody>
          <a:bodyPr wrap="square" rtlCol="0">
            <a:spAutoFit/>
          </a:bodyPr>
          <a:lstStyle/>
          <a:p>
            <a:r>
              <a:rPr lang="en-US" sz="1200" dirty="0">
                <a:latin typeface="Montserrat" panose="020B0604020202020204" charset="0"/>
              </a:rPr>
              <a:t>Original chest X-ray images depicting pneumonia-positive cases exhibited characteristic patterns indicative of lung inflammation and fluid buildup. Conversely, images classified as normal displayed clear lung structures without signs of infection or abnormalities.</a:t>
            </a:r>
            <a:endParaRPr lang="en-IN" sz="1200" dirty="0">
              <a:latin typeface="Montserrat" panose="020B0604020202020204" charset="0"/>
            </a:endParaRPr>
          </a:p>
        </p:txBody>
      </p:sp>
    </p:spTree>
    <p:extLst>
      <p:ext uri="{BB962C8B-B14F-4D97-AF65-F5344CB8AC3E}">
        <p14:creationId xmlns:p14="http://schemas.microsoft.com/office/powerpoint/2010/main" val="29432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72F7-4614-49C4-83E4-B7AD865B7C64}"/>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4E366303-A553-42C5-9541-2769F3CBD323}"/>
              </a:ext>
            </a:extLst>
          </p:cNvPr>
          <p:cNvSpPr>
            <a:spLocks noGrp="1"/>
          </p:cNvSpPr>
          <p:nvPr>
            <p:ph type="body" idx="1"/>
          </p:nvPr>
        </p:nvSpPr>
        <p:spPr>
          <a:xfrm>
            <a:off x="713225" y="1087188"/>
            <a:ext cx="7717500" cy="3295800"/>
          </a:xfrm>
        </p:spPr>
        <p:txBody>
          <a:bodyPr/>
          <a:lstStyle/>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The proposed methodology encompasses several key steps aimed at improving the accuracy of pneumonia detection from chest X-ray images. These steps include preprocessing and exploratory data analysis, followed by the implementation of a deep learning model based on the VGG19 architecture with custom layers. Below is an elaboration of each component:</a:t>
            </a:r>
          </a:p>
          <a:p>
            <a:pPr marL="0" indent="0" algn="just">
              <a:buNone/>
            </a:pPr>
            <a:endParaRPr lang="en-US" sz="1200" dirty="0">
              <a:latin typeface="Montserrat" panose="020B0604020202020204" charset="0"/>
              <a:ea typeface="Calibri" panose="020F0502020204030204" pitchFamily="34" charset="0"/>
              <a:cs typeface="Calibri" panose="020F0502020204030204" pitchFamily="34" charset="0"/>
            </a:endParaRP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Data Preprocessing:</a:t>
            </a: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Checking Image Heights and Widths: Prior to model training, it is essential to assess the dimensions of the chest X-ray images to ensure consistency. Images with varying heights and widths may require resizing or cropping to a uniform size, such as (224, 224), to facilitate model training.</a:t>
            </a:r>
          </a:p>
          <a:p>
            <a:pPr marL="0" indent="0" algn="just">
              <a:buNone/>
            </a:pPr>
            <a:endParaRPr lang="en-US" sz="1200" dirty="0">
              <a:latin typeface="Montserrat" panose="020B0604020202020204" charset="0"/>
              <a:ea typeface="Calibri" panose="020F0502020204030204" pitchFamily="34" charset="0"/>
              <a:cs typeface="Calibri" panose="020F0502020204030204" pitchFamily="34" charset="0"/>
            </a:endParaRP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Pixel Intensity Distributions: </a:t>
            </a: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Analyzing the pixel intensity distributions within the images can provide insights into the overall image quality and contrast. This analysis helps identify potential preprocessing steps, such as normalization or contrast adjustment, to improve model performance.</a:t>
            </a:r>
          </a:p>
          <a:p>
            <a:endParaRPr lang="en-IN" sz="1200" dirty="0"/>
          </a:p>
        </p:txBody>
      </p:sp>
    </p:spTree>
    <p:extLst>
      <p:ext uri="{BB962C8B-B14F-4D97-AF65-F5344CB8AC3E}">
        <p14:creationId xmlns:p14="http://schemas.microsoft.com/office/powerpoint/2010/main" val="4098463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3E2844-91EE-4E8A-9244-A583596107BC}"/>
              </a:ext>
            </a:extLst>
          </p:cNvPr>
          <p:cNvSpPr>
            <a:spLocks noGrp="1"/>
          </p:cNvSpPr>
          <p:nvPr>
            <p:ph type="body" idx="1"/>
          </p:nvPr>
        </p:nvSpPr>
        <p:spPr>
          <a:xfrm>
            <a:off x="477505" y="508543"/>
            <a:ext cx="8302163" cy="4734969"/>
          </a:xfrm>
        </p:spPr>
        <p:txBody>
          <a:bodyPr/>
          <a:lstStyle/>
          <a:p>
            <a:pPr marL="0" indent="0" algn="just">
              <a:buNone/>
            </a:pPr>
            <a:r>
              <a:rPr lang="en-US" sz="1200" dirty="0">
                <a:latin typeface="Montserrat" panose="020B0604020202020204" charset="0"/>
                <a:ea typeface="Microsoft YaHei Light" panose="020B0502040204020203" pitchFamily="34" charset="-122"/>
                <a:cs typeface="Calibri" panose="020F0502020204030204" pitchFamily="34" charset="0"/>
              </a:rPr>
              <a:t>Exploratory Data Analysis (EDA):</a:t>
            </a:r>
          </a:p>
          <a:p>
            <a:pPr marL="0" indent="0" algn="just">
              <a:buNone/>
            </a:pPr>
            <a:endParaRPr lang="en-US" sz="1200" dirty="0">
              <a:latin typeface="Montserrat" panose="020B0604020202020204" charset="0"/>
              <a:ea typeface="Microsoft YaHei Light" panose="020B0502040204020203" pitchFamily="34" charset="-122"/>
              <a:cs typeface="Calibri" panose="020F0502020204030204" pitchFamily="34" charset="0"/>
            </a:endParaRPr>
          </a:p>
          <a:p>
            <a:pPr marL="0" indent="0" algn="just">
              <a:buNone/>
            </a:pPr>
            <a:r>
              <a:rPr lang="en-US" sz="1200" dirty="0">
                <a:latin typeface="Montserrat" panose="020B0604020202020204" charset="0"/>
                <a:ea typeface="Microsoft YaHei Light" panose="020B0502040204020203" pitchFamily="34" charset="-122"/>
                <a:cs typeface="Calibri" panose="020F0502020204030204" pitchFamily="34" charset="0"/>
              </a:rPr>
              <a:t>Class Distribution: Understanding the distribution of classes ('pneumonia' vs. 'normal') within the dataset is crucial for assessing class imbalance and potential biases. EDA techniques, such as histograms or pie charts, can visually represent the class distribution and guide data preprocessing strategies.</a:t>
            </a:r>
          </a:p>
          <a:p>
            <a:pPr marL="0" indent="0" algn="just">
              <a:buNone/>
            </a:pPr>
            <a:endParaRPr lang="en-US" sz="1200" dirty="0">
              <a:latin typeface="Montserrat" panose="020B0604020202020204" charset="0"/>
              <a:ea typeface="Microsoft YaHei Light" panose="020B0502040204020203" pitchFamily="34" charset="-122"/>
              <a:cs typeface="Calibri" panose="020F0502020204030204" pitchFamily="34" charset="0"/>
            </a:endParaRPr>
          </a:p>
          <a:p>
            <a:pPr marL="0" indent="0" algn="just">
              <a:buNone/>
            </a:pPr>
            <a:r>
              <a:rPr lang="en-US" sz="1200" dirty="0">
                <a:latin typeface="Montserrat" panose="020B0604020202020204" charset="0"/>
                <a:ea typeface="Microsoft YaHei Light" panose="020B0502040204020203" pitchFamily="34" charset="-122"/>
                <a:cs typeface="Calibri" panose="020F0502020204030204" pitchFamily="34" charset="0"/>
              </a:rPr>
              <a:t>Model Architecture:</a:t>
            </a:r>
          </a:p>
          <a:p>
            <a:pPr marL="0" indent="0" algn="just">
              <a:buNone/>
            </a:pPr>
            <a:endParaRPr lang="en-US" sz="1200" dirty="0">
              <a:latin typeface="Montserrat" panose="020B0604020202020204" charset="0"/>
              <a:ea typeface="Microsoft YaHei Light" panose="020B0502040204020203" pitchFamily="34" charset="-122"/>
              <a:cs typeface="Calibri" panose="020F0502020204030204" pitchFamily="34" charset="0"/>
            </a:endParaRPr>
          </a:p>
          <a:p>
            <a:pPr marL="0" indent="0" algn="just">
              <a:buNone/>
            </a:pPr>
            <a:r>
              <a:rPr lang="en-US" sz="1200" dirty="0">
                <a:latin typeface="Montserrat" panose="020B0604020202020204" charset="0"/>
                <a:ea typeface="Microsoft YaHei Light" panose="020B0502040204020203" pitchFamily="34" charset="-122"/>
                <a:cs typeface="Calibri" panose="020F0502020204030204" pitchFamily="34" charset="0"/>
              </a:rPr>
              <a:t>VGG19 with Custom Layers: The VGG19 architecture, known for its deep convolutional layers, serves as the backbone of the proposed deep learning model. However, to adapt VGG19 for pneumonia detection, custom layers are added to the model. These additional layers may include dense layers, dropout layers for regularization, and activation functions tailored to the specific task.   </a:t>
            </a:r>
          </a:p>
          <a:p>
            <a:pPr marL="0" indent="0" algn="just">
              <a:buNone/>
            </a:pPr>
            <a:endParaRPr lang="en-US" sz="1200" dirty="0">
              <a:latin typeface="Montserrat" panose="020B0604020202020204" charset="0"/>
              <a:ea typeface="Microsoft YaHei Light" panose="020B0502040204020203" pitchFamily="34" charset="-122"/>
              <a:cs typeface="Calibri" panose="020F0502020204030204" pitchFamily="34" charset="0"/>
            </a:endParaRPr>
          </a:p>
          <a:p>
            <a:pPr marL="0" indent="0" algn="just">
              <a:buNone/>
            </a:pPr>
            <a:r>
              <a:rPr lang="en-US" sz="1200" dirty="0">
                <a:latin typeface="Montserrat" panose="020B0604020202020204" charset="0"/>
                <a:ea typeface="Microsoft YaHei Light" panose="020B0502040204020203" pitchFamily="34" charset="-122"/>
                <a:cs typeface="Calibri" panose="020F0502020204030204" pitchFamily="34" charset="0"/>
              </a:rPr>
              <a:t>Training and Evaluation:</a:t>
            </a:r>
          </a:p>
          <a:p>
            <a:pPr marL="0" indent="0" algn="just">
              <a:buNone/>
            </a:pPr>
            <a:endParaRPr lang="en-US" sz="1200" dirty="0">
              <a:latin typeface="Montserrat" panose="020B0604020202020204" charset="0"/>
              <a:ea typeface="Microsoft YaHei Light" panose="020B0502040204020203" pitchFamily="34" charset="-122"/>
              <a:cs typeface="Calibri" panose="020F0502020204030204" pitchFamily="34" charset="0"/>
            </a:endParaRPr>
          </a:p>
          <a:p>
            <a:pPr marL="0" indent="0" algn="just">
              <a:buNone/>
            </a:pPr>
            <a:r>
              <a:rPr lang="en-US" sz="1200" dirty="0">
                <a:latin typeface="Montserrat" panose="020B0604020202020204" charset="0"/>
                <a:ea typeface="Microsoft YaHei Light" panose="020B0502040204020203" pitchFamily="34" charset="-122"/>
                <a:cs typeface="Calibri" panose="020F0502020204030204" pitchFamily="34" charset="0"/>
              </a:rPr>
              <a:t>Training Procedure: The model is trained using the preprocessed chest X-ray images from the training dataset. During training, data augmentation techniques such as rotation, shifting, and flipping may be applied to increase the diversity of training samples and improve model generalization.</a:t>
            </a:r>
          </a:p>
          <a:p>
            <a:pPr marL="0" indent="0" algn="just">
              <a:buNone/>
            </a:pPr>
            <a:endParaRPr lang="en-US" sz="1200" dirty="0">
              <a:latin typeface="Montserrat" panose="020B0604020202020204" charset="0"/>
              <a:ea typeface="Microsoft YaHei Light" panose="020B0502040204020203" pitchFamily="34" charset="-122"/>
              <a:cs typeface="Calibri" panose="020F0502020204030204" pitchFamily="34" charset="0"/>
            </a:endParaRPr>
          </a:p>
          <a:p>
            <a:pPr marL="0" indent="0" algn="just">
              <a:buNone/>
            </a:pPr>
            <a:r>
              <a:rPr lang="en-US" sz="1200" dirty="0">
                <a:latin typeface="Montserrat" panose="020B0604020202020204" charset="0"/>
                <a:ea typeface="Microsoft YaHei Light" panose="020B0502040204020203" pitchFamily="34" charset="-122"/>
                <a:cs typeface="Calibri" panose="020F0502020204030204" pitchFamily="34" charset="0"/>
              </a:rPr>
              <a:t>Validation: The model's performance is evaluated using a separate validation dataset to assess its ability to generalize to unseen data. Evaluation metrics such as accuracy, precision, recall, and F1-score are computed to quantify the model's performance.</a:t>
            </a:r>
          </a:p>
          <a:p>
            <a:endParaRPr lang="en-IN" dirty="0"/>
          </a:p>
        </p:txBody>
      </p:sp>
    </p:spTree>
    <p:extLst>
      <p:ext uri="{BB962C8B-B14F-4D97-AF65-F5344CB8AC3E}">
        <p14:creationId xmlns:p14="http://schemas.microsoft.com/office/powerpoint/2010/main" val="1793059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E8E382-99C7-430A-8202-A888B9D64FBD}"/>
              </a:ext>
            </a:extLst>
          </p:cNvPr>
          <p:cNvSpPr>
            <a:spLocks noGrp="1"/>
          </p:cNvSpPr>
          <p:nvPr>
            <p:ph type="body" idx="1"/>
          </p:nvPr>
        </p:nvSpPr>
        <p:spPr>
          <a:xfrm>
            <a:off x="363206" y="587125"/>
            <a:ext cx="7717500" cy="3295800"/>
          </a:xfrm>
        </p:spPr>
        <p:txBody>
          <a:bodyPr/>
          <a:lstStyle/>
          <a:p>
            <a:pPr marL="0" indent="0">
              <a:buNone/>
            </a:pPr>
            <a:r>
              <a:rPr lang="en-US" sz="1200" dirty="0">
                <a:latin typeface="Montserrat" panose="020B0604020202020204" charset="0"/>
                <a:ea typeface="Calibri" panose="020F0502020204030204" pitchFamily="34" charset="0"/>
                <a:cs typeface="Calibri" panose="020F0502020204030204" pitchFamily="34" charset="0"/>
              </a:rPr>
              <a:t>Model Evaluation and Validation:</a:t>
            </a:r>
          </a:p>
          <a:p>
            <a:pPr marL="0" indent="0">
              <a:buNone/>
            </a:pPr>
            <a:endParaRPr lang="en-US" sz="1200" dirty="0">
              <a:latin typeface="Montserrat" panose="020B0604020202020204" charset="0"/>
              <a:ea typeface="Calibri" panose="020F0502020204030204" pitchFamily="34" charset="0"/>
              <a:cs typeface="Calibri" panose="020F0502020204030204" pitchFamily="34" charset="0"/>
            </a:endParaRPr>
          </a:p>
          <a:p>
            <a:pPr marL="0" indent="0">
              <a:buNone/>
            </a:pPr>
            <a:r>
              <a:rPr lang="en-US" sz="1200" dirty="0">
                <a:latin typeface="Montserrat" panose="020B0604020202020204" charset="0"/>
                <a:ea typeface="Calibri" panose="020F0502020204030204" pitchFamily="34" charset="0"/>
                <a:cs typeface="Calibri" panose="020F0502020204030204" pitchFamily="34" charset="0"/>
              </a:rPr>
              <a:t>Testing: The final trained model is evaluated on the test dataset to assess its performance in real-world scenarios. Performance metrics are computed, and the model's predictions are compared against ground truth labels to measure its accuracy and reliability.</a:t>
            </a:r>
          </a:p>
          <a:p>
            <a:pPr marL="0" indent="0">
              <a:buNone/>
            </a:pPr>
            <a:endParaRPr lang="en-US" sz="1200" dirty="0">
              <a:latin typeface="Montserrat" panose="020B0604020202020204" charset="0"/>
              <a:ea typeface="Calibri" panose="020F0502020204030204" pitchFamily="34" charset="0"/>
              <a:cs typeface="Calibri" panose="020F0502020204030204" pitchFamily="34" charset="0"/>
            </a:endParaRPr>
          </a:p>
          <a:p>
            <a:pPr marL="0" indent="0">
              <a:buNone/>
            </a:pPr>
            <a:r>
              <a:rPr lang="en-US" sz="1200" dirty="0">
                <a:latin typeface="Montserrat" panose="020B0604020202020204" charset="0"/>
                <a:ea typeface="Calibri" panose="020F0502020204030204" pitchFamily="34" charset="0"/>
                <a:cs typeface="Calibri" panose="020F0502020204030204" pitchFamily="34" charset="0"/>
              </a:rPr>
              <a:t>Interpretability: Techniques such as class activation maps or gradient-based methods may be employed to visualize the regions of the X-ray images that contribute most to the model's predictions, providing insights into its decision-making process.</a:t>
            </a:r>
          </a:p>
          <a:p>
            <a:pPr marL="0" indent="0">
              <a:buNone/>
            </a:pPr>
            <a:endParaRPr lang="en-US" sz="1200" dirty="0">
              <a:latin typeface="Montserrat" panose="020B0604020202020204" charset="0"/>
              <a:ea typeface="Calibri" panose="020F0502020204030204" pitchFamily="34" charset="0"/>
              <a:cs typeface="Calibri" panose="020F0502020204030204" pitchFamily="34" charset="0"/>
            </a:endParaRPr>
          </a:p>
          <a:p>
            <a:pPr marL="0" indent="0">
              <a:buNone/>
            </a:pPr>
            <a:r>
              <a:rPr lang="en-US" sz="1200" dirty="0">
                <a:latin typeface="Montserrat" panose="020B0604020202020204" charset="0"/>
                <a:ea typeface="Calibri" panose="020F0502020204030204" pitchFamily="34" charset="0"/>
                <a:cs typeface="Calibri" panose="020F0502020204030204" pitchFamily="34" charset="0"/>
              </a:rPr>
              <a:t>By following this methodology, it is anticipated that the proposed deep learning model, based on VGG19 with custom layers, will achieve improved accuracy in pneumonia detection from chest X-ray images. Through rigorous preprocessing, exploratory data analysis, model training, and evaluation, the model can provide valuable insights into the diagnosis of pneumonia, thereby enhancing patient care and clinical decision-making.</a:t>
            </a:r>
          </a:p>
          <a:p>
            <a:endParaRPr lang="en-IN" sz="1200" dirty="0">
              <a:latin typeface="Montserrat" panose="020B0604020202020204" charset="0"/>
            </a:endParaRPr>
          </a:p>
        </p:txBody>
      </p:sp>
    </p:spTree>
    <p:extLst>
      <p:ext uri="{BB962C8B-B14F-4D97-AF65-F5344CB8AC3E}">
        <p14:creationId xmlns:p14="http://schemas.microsoft.com/office/powerpoint/2010/main" val="51623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44D0-B036-45E8-82E7-80F34B9193CB}"/>
              </a:ext>
            </a:extLst>
          </p:cNvPr>
          <p:cNvSpPr>
            <a:spLocks noGrp="1"/>
          </p:cNvSpPr>
          <p:nvPr>
            <p:ph type="title"/>
          </p:nvPr>
        </p:nvSpPr>
        <p:spPr/>
        <p:txBody>
          <a:bodyPr/>
          <a:lstStyle/>
          <a:p>
            <a:r>
              <a:rPr lang="en-IN" dirty="0"/>
              <a:t>Block Diagram</a:t>
            </a:r>
          </a:p>
        </p:txBody>
      </p:sp>
      <p:pic>
        <p:nvPicPr>
          <p:cNvPr id="4" name="Picture 3">
            <a:extLst>
              <a:ext uri="{FF2B5EF4-FFF2-40B4-BE49-F238E27FC236}">
                <a16:creationId xmlns:a16="http://schemas.microsoft.com/office/drawing/2014/main" id="{0B198CB5-71F7-449E-97F6-43BEFDA19F8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706" y="1060588"/>
            <a:ext cx="6645910" cy="1234440"/>
          </a:xfrm>
          <a:prstGeom prst="rect">
            <a:avLst/>
          </a:prstGeom>
          <a:noFill/>
          <a:ln>
            <a:noFill/>
          </a:ln>
        </p:spPr>
      </p:pic>
      <p:sp>
        <p:nvSpPr>
          <p:cNvPr id="5" name="TextBox 4">
            <a:extLst>
              <a:ext uri="{FF2B5EF4-FFF2-40B4-BE49-F238E27FC236}">
                <a16:creationId xmlns:a16="http://schemas.microsoft.com/office/drawing/2014/main" id="{C3C8CA8F-CA2E-4307-ACBC-FEB34368C396}"/>
              </a:ext>
            </a:extLst>
          </p:cNvPr>
          <p:cNvSpPr txBox="1"/>
          <p:nvPr/>
        </p:nvSpPr>
        <p:spPr>
          <a:xfrm>
            <a:off x="764381" y="2571750"/>
            <a:ext cx="2650332" cy="553998"/>
          </a:xfrm>
          <a:prstGeom prst="rect">
            <a:avLst/>
          </a:prstGeom>
          <a:noFill/>
        </p:spPr>
        <p:txBody>
          <a:bodyPr wrap="square" rtlCol="0">
            <a:spAutoFit/>
          </a:bodyPr>
          <a:lstStyle/>
          <a:p>
            <a:r>
              <a:rPr lang="en-IN" sz="3000" b="0" i="0" u="none" strike="noStrike" baseline="0" dirty="0">
                <a:solidFill>
                  <a:srgbClr val="000000"/>
                </a:solidFill>
                <a:latin typeface="Vidaloka" panose="020B0604020202020204" charset="0"/>
              </a:rPr>
              <a:t>Justification </a:t>
            </a:r>
          </a:p>
        </p:txBody>
      </p:sp>
      <p:sp>
        <p:nvSpPr>
          <p:cNvPr id="7" name="TextBox 6">
            <a:extLst>
              <a:ext uri="{FF2B5EF4-FFF2-40B4-BE49-F238E27FC236}">
                <a16:creationId xmlns:a16="http://schemas.microsoft.com/office/drawing/2014/main" id="{C7AC66EF-609A-42BD-BF95-8F1707C7A617}"/>
              </a:ext>
            </a:extLst>
          </p:cNvPr>
          <p:cNvSpPr txBox="1"/>
          <p:nvPr/>
        </p:nvSpPr>
        <p:spPr>
          <a:xfrm>
            <a:off x="827562" y="3278981"/>
            <a:ext cx="7559201" cy="276999"/>
          </a:xfrm>
          <a:prstGeom prst="rect">
            <a:avLst/>
          </a:prstGeom>
          <a:noFill/>
        </p:spPr>
        <p:txBody>
          <a:bodyPr wrap="square" rtlCol="0">
            <a:spAutoFit/>
          </a:bodyPr>
          <a:lstStyle/>
          <a:p>
            <a:r>
              <a:rPr lang="en-IN" sz="1200" dirty="0">
                <a:latin typeface="Montserrat" panose="020B0604020202020204" charset="0"/>
              </a:rPr>
              <a:t>The reason we selected VGG19 is the existing papers did not evaluate the dataset on this model. </a:t>
            </a:r>
          </a:p>
        </p:txBody>
      </p:sp>
    </p:spTree>
    <p:extLst>
      <p:ext uri="{BB962C8B-B14F-4D97-AF65-F5344CB8AC3E}">
        <p14:creationId xmlns:p14="http://schemas.microsoft.com/office/powerpoint/2010/main" val="368541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856F-C0FC-4A41-80AE-3D9BE6824867}"/>
              </a:ext>
            </a:extLst>
          </p:cNvPr>
          <p:cNvSpPr>
            <a:spLocks noGrp="1"/>
          </p:cNvSpPr>
          <p:nvPr>
            <p:ph type="title"/>
          </p:nvPr>
        </p:nvSpPr>
        <p:spPr>
          <a:xfrm>
            <a:off x="713224" y="445025"/>
            <a:ext cx="6073339" cy="572700"/>
          </a:xfrm>
        </p:spPr>
        <p:txBody>
          <a:bodyPr/>
          <a:lstStyle/>
          <a:p>
            <a:r>
              <a:rPr lang="en-IN" dirty="0"/>
              <a:t>Identification of Hyperparameters </a:t>
            </a:r>
          </a:p>
        </p:txBody>
      </p:sp>
      <p:sp>
        <p:nvSpPr>
          <p:cNvPr id="3" name="Text Placeholder 2">
            <a:extLst>
              <a:ext uri="{FF2B5EF4-FFF2-40B4-BE49-F238E27FC236}">
                <a16:creationId xmlns:a16="http://schemas.microsoft.com/office/drawing/2014/main" id="{83D486C5-756F-4E25-BB3D-59B1C8F1CAB9}"/>
              </a:ext>
            </a:extLst>
          </p:cNvPr>
          <p:cNvSpPr>
            <a:spLocks noGrp="1"/>
          </p:cNvSpPr>
          <p:nvPr>
            <p:ph type="body" idx="1"/>
          </p:nvPr>
        </p:nvSpPr>
        <p:spPr>
          <a:xfrm>
            <a:off x="713250" y="1272925"/>
            <a:ext cx="7717500" cy="1891756"/>
          </a:xfrm>
        </p:spPr>
        <p:txBody>
          <a:bodyPr/>
          <a:lstStyle/>
          <a:p>
            <a:r>
              <a:rPr lang="en-IN" sz="1200" dirty="0"/>
              <a:t>No of epochs is 20</a:t>
            </a:r>
          </a:p>
          <a:p>
            <a:r>
              <a:rPr lang="en-IN" sz="1200" dirty="0"/>
              <a:t>Initial learning rate is 0.01</a:t>
            </a:r>
          </a:p>
          <a:p>
            <a:r>
              <a:rPr lang="en-IN" sz="1200" dirty="0"/>
              <a:t>Batch size is 32</a:t>
            </a:r>
          </a:p>
          <a:p>
            <a:r>
              <a:rPr lang="en-IN" sz="1200" dirty="0"/>
              <a:t>Optimizer we selected is RMSprop</a:t>
            </a:r>
          </a:p>
          <a:p>
            <a:r>
              <a:rPr lang="en-IN" sz="1200" dirty="0"/>
              <a:t>Activation Function used in the dense layers are </a:t>
            </a:r>
            <a:r>
              <a:rPr lang="en-IN" sz="1200" dirty="0" err="1"/>
              <a:t>relu</a:t>
            </a:r>
            <a:r>
              <a:rPr lang="en-IN" sz="1200" dirty="0"/>
              <a:t> and </a:t>
            </a:r>
            <a:r>
              <a:rPr lang="en-IN" sz="1200" dirty="0" err="1"/>
              <a:t>sigmod</a:t>
            </a:r>
            <a:r>
              <a:rPr lang="en-IN" sz="1200" dirty="0"/>
              <a:t> </a:t>
            </a:r>
          </a:p>
          <a:p>
            <a:r>
              <a:rPr lang="en-IN" sz="1200" dirty="0"/>
              <a:t>Dropout rate is 0.5</a:t>
            </a:r>
          </a:p>
          <a:p>
            <a:r>
              <a:rPr lang="en-IN" sz="1200" dirty="0"/>
              <a:t>Weight Initialization is </a:t>
            </a:r>
            <a:r>
              <a:rPr lang="en-IN" sz="1200" dirty="0" err="1"/>
              <a:t>imagenet</a:t>
            </a:r>
            <a:r>
              <a:rPr lang="en-IN" sz="1200" dirty="0"/>
              <a:t> for VGG19</a:t>
            </a:r>
          </a:p>
          <a:p>
            <a:r>
              <a:rPr lang="en-IN" sz="1200" dirty="0"/>
              <a:t>Data Augmentation is used with Rotation, Scaling, Flipping, Cropping of the images in the dataset</a:t>
            </a:r>
          </a:p>
          <a:p>
            <a:pPr marL="114300" indent="0">
              <a:buNone/>
            </a:pPr>
            <a:endParaRPr lang="en-IN" sz="1200" dirty="0"/>
          </a:p>
        </p:txBody>
      </p:sp>
    </p:spTree>
    <p:extLst>
      <p:ext uri="{BB962C8B-B14F-4D97-AF65-F5344CB8AC3E}">
        <p14:creationId xmlns:p14="http://schemas.microsoft.com/office/powerpoint/2010/main" val="1344817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332F-C1E1-4737-9F57-F18BCCA15CA7}"/>
              </a:ext>
            </a:extLst>
          </p:cNvPr>
          <p:cNvSpPr>
            <a:spLocks noGrp="1"/>
          </p:cNvSpPr>
          <p:nvPr>
            <p:ph type="title"/>
          </p:nvPr>
        </p:nvSpPr>
        <p:spPr>
          <a:xfrm>
            <a:off x="156012" y="286275"/>
            <a:ext cx="4711500" cy="572700"/>
          </a:xfrm>
        </p:spPr>
        <p:txBody>
          <a:bodyPr/>
          <a:lstStyle/>
          <a:p>
            <a:r>
              <a:rPr lang="en-IN" dirty="0"/>
              <a:t>Code</a:t>
            </a:r>
          </a:p>
        </p:txBody>
      </p:sp>
      <p:sp>
        <p:nvSpPr>
          <p:cNvPr id="3" name="Text Placeholder 2">
            <a:extLst>
              <a:ext uri="{FF2B5EF4-FFF2-40B4-BE49-F238E27FC236}">
                <a16:creationId xmlns:a16="http://schemas.microsoft.com/office/drawing/2014/main" id="{E5A88B66-936C-46AB-98D5-C2D9CF2EB5EE}"/>
              </a:ext>
            </a:extLst>
          </p:cNvPr>
          <p:cNvSpPr>
            <a:spLocks noGrp="1"/>
          </p:cNvSpPr>
          <p:nvPr>
            <p:ph type="body" idx="1"/>
          </p:nvPr>
        </p:nvSpPr>
        <p:spPr>
          <a:xfrm>
            <a:off x="156012" y="874600"/>
            <a:ext cx="7717500" cy="3295800"/>
          </a:xfrm>
        </p:spPr>
        <p:txBody>
          <a:bodyPr/>
          <a:lstStyle/>
          <a:p>
            <a:pPr marL="114300" indent="0">
              <a:buNone/>
            </a:pPr>
            <a:r>
              <a:rPr lang="en-US" dirty="0"/>
              <a:t>VGG19 Base Model</a:t>
            </a:r>
            <a:endParaRPr lang="en-IN" dirty="0"/>
          </a:p>
        </p:txBody>
      </p:sp>
      <p:pic>
        <p:nvPicPr>
          <p:cNvPr id="5" name="Picture 4">
            <a:extLst>
              <a:ext uri="{FF2B5EF4-FFF2-40B4-BE49-F238E27FC236}">
                <a16:creationId xmlns:a16="http://schemas.microsoft.com/office/drawing/2014/main" id="{C98AC349-28CD-4B68-A8EA-7FEDA045AF14}"/>
              </a:ext>
            </a:extLst>
          </p:cNvPr>
          <p:cNvPicPr>
            <a:picLocks noChangeAspect="1"/>
          </p:cNvPicPr>
          <p:nvPr/>
        </p:nvPicPr>
        <p:blipFill>
          <a:blip r:embed="rId2"/>
          <a:stretch>
            <a:fillRect/>
          </a:stretch>
        </p:blipFill>
        <p:spPr>
          <a:xfrm>
            <a:off x="484625" y="1291075"/>
            <a:ext cx="6044763" cy="3278162"/>
          </a:xfrm>
          <a:prstGeom prst="rect">
            <a:avLst/>
          </a:prstGeom>
        </p:spPr>
      </p:pic>
    </p:spTree>
    <p:extLst>
      <p:ext uri="{BB962C8B-B14F-4D97-AF65-F5344CB8AC3E}">
        <p14:creationId xmlns:p14="http://schemas.microsoft.com/office/powerpoint/2010/main" val="25280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393393-2795-47F1-916E-C40BA6E92335}"/>
              </a:ext>
            </a:extLst>
          </p:cNvPr>
          <p:cNvPicPr>
            <a:picLocks noChangeAspect="1"/>
          </p:cNvPicPr>
          <p:nvPr/>
        </p:nvPicPr>
        <p:blipFill>
          <a:blip r:embed="rId2"/>
          <a:stretch>
            <a:fillRect/>
          </a:stretch>
        </p:blipFill>
        <p:spPr>
          <a:xfrm>
            <a:off x="442912" y="464099"/>
            <a:ext cx="7479506" cy="3694438"/>
          </a:xfrm>
          <a:prstGeom prst="rect">
            <a:avLst/>
          </a:prstGeom>
        </p:spPr>
      </p:pic>
    </p:spTree>
    <p:extLst>
      <p:ext uri="{BB962C8B-B14F-4D97-AF65-F5344CB8AC3E}">
        <p14:creationId xmlns:p14="http://schemas.microsoft.com/office/powerpoint/2010/main" val="344798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AB01-B571-4C8C-BA15-7516E5DB0C5D}"/>
              </a:ext>
            </a:extLst>
          </p:cNvPr>
          <p:cNvSpPr>
            <a:spLocks noGrp="1"/>
          </p:cNvSpPr>
          <p:nvPr>
            <p:ph type="title"/>
          </p:nvPr>
        </p:nvSpPr>
        <p:spPr>
          <a:xfrm>
            <a:off x="713225" y="445025"/>
            <a:ext cx="2644338" cy="572700"/>
          </a:xfrm>
        </p:spPr>
        <p:txBody>
          <a:bodyPr/>
          <a:lstStyle/>
          <a:p>
            <a:r>
              <a:rPr lang="en-US" sz="1200" dirty="0">
                <a:latin typeface="Montserrat" panose="020B0604020202020204" charset="0"/>
              </a:rPr>
              <a:t>VGG19 with transfer learning </a:t>
            </a:r>
            <a:endParaRPr lang="en-IN" sz="1200" dirty="0">
              <a:latin typeface="Montserrat" panose="020B0604020202020204" charset="0"/>
            </a:endParaRPr>
          </a:p>
        </p:txBody>
      </p:sp>
      <p:pic>
        <p:nvPicPr>
          <p:cNvPr id="5" name="Picture 4">
            <a:extLst>
              <a:ext uri="{FF2B5EF4-FFF2-40B4-BE49-F238E27FC236}">
                <a16:creationId xmlns:a16="http://schemas.microsoft.com/office/drawing/2014/main" id="{461BD449-EE76-4A97-A113-728B74A7CCEA}"/>
              </a:ext>
            </a:extLst>
          </p:cNvPr>
          <p:cNvPicPr>
            <a:picLocks noChangeAspect="1"/>
          </p:cNvPicPr>
          <p:nvPr/>
        </p:nvPicPr>
        <p:blipFill>
          <a:blip r:embed="rId2"/>
          <a:stretch>
            <a:fillRect/>
          </a:stretch>
        </p:blipFill>
        <p:spPr>
          <a:xfrm>
            <a:off x="560785" y="823246"/>
            <a:ext cx="7683103" cy="1803297"/>
          </a:xfrm>
          <a:prstGeom prst="rect">
            <a:avLst/>
          </a:prstGeom>
        </p:spPr>
      </p:pic>
      <p:pic>
        <p:nvPicPr>
          <p:cNvPr id="7" name="Picture 6">
            <a:extLst>
              <a:ext uri="{FF2B5EF4-FFF2-40B4-BE49-F238E27FC236}">
                <a16:creationId xmlns:a16="http://schemas.microsoft.com/office/drawing/2014/main" id="{8A17CDFF-11E7-4695-89AF-0CF6FF820E88}"/>
              </a:ext>
            </a:extLst>
          </p:cNvPr>
          <p:cNvPicPr>
            <a:picLocks noChangeAspect="1"/>
          </p:cNvPicPr>
          <p:nvPr/>
        </p:nvPicPr>
        <p:blipFill>
          <a:blip r:embed="rId3"/>
          <a:stretch>
            <a:fillRect/>
          </a:stretch>
        </p:blipFill>
        <p:spPr>
          <a:xfrm>
            <a:off x="539353" y="2838852"/>
            <a:ext cx="7704535" cy="1753974"/>
          </a:xfrm>
          <a:prstGeom prst="rect">
            <a:avLst/>
          </a:prstGeom>
        </p:spPr>
      </p:pic>
    </p:spTree>
    <p:extLst>
      <p:ext uri="{BB962C8B-B14F-4D97-AF65-F5344CB8AC3E}">
        <p14:creationId xmlns:p14="http://schemas.microsoft.com/office/powerpoint/2010/main" val="198087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39ACAC-06FD-45E1-B926-27765A13DBCC}"/>
              </a:ext>
            </a:extLst>
          </p:cNvPr>
          <p:cNvPicPr>
            <a:picLocks noChangeAspect="1"/>
          </p:cNvPicPr>
          <p:nvPr/>
        </p:nvPicPr>
        <p:blipFill>
          <a:blip r:embed="rId2"/>
          <a:stretch>
            <a:fillRect/>
          </a:stretch>
        </p:blipFill>
        <p:spPr>
          <a:xfrm>
            <a:off x="421482" y="570544"/>
            <a:ext cx="7479506" cy="3799749"/>
          </a:xfrm>
          <a:prstGeom prst="rect">
            <a:avLst/>
          </a:prstGeom>
        </p:spPr>
      </p:pic>
    </p:spTree>
    <p:extLst>
      <p:ext uri="{BB962C8B-B14F-4D97-AF65-F5344CB8AC3E}">
        <p14:creationId xmlns:p14="http://schemas.microsoft.com/office/powerpoint/2010/main" val="21351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dirty="0"/>
              <a:t>Abstract</a:t>
            </a:r>
          </a:p>
        </p:txBody>
      </p:sp>
      <p:sp>
        <p:nvSpPr>
          <p:cNvPr id="489" name="Google Shape;489;p60"/>
          <p:cNvSpPr txBox="1">
            <a:spLocks noGrp="1"/>
          </p:cNvSpPr>
          <p:nvPr>
            <p:ph type="body" idx="1"/>
          </p:nvPr>
        </p:nvSpPr>
        <p:spPr>
          <a:xfrm>
            <a:off x="828185" y="1275465"/>
            <a:ext cx="7387128" cy="2810760"/>
          </a:xfrm>
          <a:prstGeom prst="rect">
            <a:avLst/>
          </a:prstGeom>
        </p:spPr>
        <p:txBody>
          <a:bodyPr spcFirstLastPara="1" wrap="square" lIns="91425" tIns="91425" rIns="91425" bIns="91425" anchor="t" anchorCtr="0">
            <a:noAutofit/>
          </a:bodyPr>
          <a:lstStyle/>
          <a:p>
            <a:pPr marL="114300" indent="0" algn="just">
              <a:lnSpc>
                <a:spcPct val="107000"/>
              </a:lnSpc>
              <a:spcAft>
                <a:spcPts val="800"/>
              </a:spcAft>
              <a:buNone/>
            </a:pPr>
            <a:r>
              <a:rPr lang="en-US" sz="1200" kern="100" dirty="0">
                <a:effectLst/>
                <a:latin typeface="Montserrat" panose="020B0604020202020204" charset="0"/>
                <a:ea typeface="Calibri" panose="020F0502020204030204" pitchFamily="34" charset="0"/>
                <a:cs typeface="Times New Roman" panose="02020603050405020304" pitchFamily="18" charset="0"/>
              </a:rPr>
              <a:t>Pneumonia diagnosis from chest X-ray images is crucial for timely treatment and management. This research employs deep learning techniques, specifically VGG19, ResNet50 and Efficientnetb0 architectures with transfer learning, to develop accurate pneumonia detection models. Prior to model training, exploratory data analysis (EDA) is conducted to gain insights into the dataset. The EDA encompasses observing class distribution, pixel intensity analysis, image size exploration, visualization of representative images, and data augmentation to enhance model generalization. A diverse dataset comprising chest X-ray images is utilized, sourced from public repositories. Through extensive experimentation and evaluation, the performance of the models is assessed primarily using accuracy as the evaluation metric. Comparative analysis with existing methods underscores the efficacy of the proposed approach in pneumonia detection. This study contributes to advancing automated diagnostic systems, facilitating prompt and accurate identification of pneumonia cases from chest X-ray images, thereby improving clinical decision-making and patient outcomes.</a:t>
            </a:r>
            <a:endParaRPr lang="en-IN" sz="1200" kern="100" dirty="0">
              <a:effectLst/>
              <a:latin typeface="Montserrat" panose="020B060402020202020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3E18-4C00-45A7-91F7-EE45125BBEE6}"/>
              </a:ext>
            </a:extLst>
          </p:cNvPr>
          <p:cNvSpPr>
            <a:spLocks noGrp="1"/>
          </p:cNvSpPr>
          <p:nvPr>
            <p:ph type="title"/>
          </p:nvPr>
        </p:nvSpPr>
        <p:spPr/>
        <p:txBody>
          <a:bodyPr/>
          <a:lstStyle/>
          <a:p>
            <a:r>
              <a:rPr lang="en-US" sz="1200" dirty="0">
                <a:latin typeface="Montserrat" panose="020B0604020202020204" charset="0"/>
              </a:rPr>
              <a:t>Resnet50 Base Model</a:t>
            </a:r>
            <a:endParaRPr lang="en-IN" sz="1200" dirty="0">
              <a:latin typeface="Montserrat" panose="020B0604020202020204" charset="0"/>
            </a:endParaRPr>
          </a:p>
        </p:txBody>
      </p:sp>
      <p:pic>
        <p:nvPicPr>
          <p:cNvPr id="5" name="Picture 4">
            <a:extLst>
              <a:ext uri="{FF2B5EF4-FFF2-40B4-BE49-F238E27FC236}">
                <a16:creationId xmlns:a16="http://schemas.microsoft.com/office/drawing/2014/main" id="{044EBD16-F526-4A6A-92C0-AE9608C9BBB4}"/>
              </a:ext>
            </a:extLst>
          </p:cNvPr>
          <p:cNvPicPr>
            <a:picLocks noChangeAspect="1"/>
          </p:cNvPicPr>
          <p:nvPr/>
        </p:nvPicPr>
        <p:blipFill>
          <a:blip r:embed="rId2"/>
          <a:stretch>
            <a:fillRect/>
          </a:stretch>
        </p:blipFill>
        <p:spPr>
          <a:xfrm>
            <a:off x="300712" y="873412"/>
            <a:ext cx="8542575" cy="3396676"/>
          </a:xfrm>
          <a:prstGeom prst="rect">
            <a:avLst/>
          </a:prstGeom>
        </p:spPr>
      </p:pic>
    </p:spTree>
    <p:extLst>
      <p:ext uri="{BB962C8B-B14F-4D97-AF65-F5344CB8AC3E}">
        <p14:creationId xmlns:p14="http://schemas.microsoft.com/office/powerpoint/2010/main" val="362561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6D30BF-7731-4FF0-AF20-46825FDA8414}"/>
              </a:ext>
            </a:extLst>
          </p:cNvPr>
          <p:cNvPicPr>
            <a:picLocks noChangeAspect="1"/>
          </p:cNvPicPr>
          <p:nvPr/>
        </p:nvPicPr>
        <p:blipFill>
          <a:blip r:embed="rId2"/>
          <a:stretch>
            <a:fillRect/>
          </a:stretch>
        </p:blipFill>
        <p:spPr>
          <a:xfrm>
            <a:off x="635793" y="638650"/>
            <a:ext cx="7167915" cy="3866200"/>
          </a:xfrm>
          <a:prstGeom prst="rect">
            <a:avLst/>
          </a:prstGeom>
        </p:spPr>
      </p:pic>
    </p:spTree>
    <p:extLst>
      <p:ext uri="{BB962C8B-B14F-4D97-AF65-F5344CB8AC3E}">
        <p14:creationId xmlns:p14="http://schemas.microsoft.com/office/powerpoint/2010/main" val="92082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DB5B-5587-41E6-8788-715F6D8ACC6D}"/>
              </a:ext>
            </a:extLst>
          </p:cNvPr>
          <p:cNvSpPr>
            <a:spLocks noGrp="1"/>
          </p:cNvSpPr>
          <p:nvPr>
            <p:ph type="title"/>
          </p:nvPr>
        </p:nvSpPr>
        <p:spPr/>
        <p:txBody>
          <a:bodyPr/>
          <a:lstStyle/>
          <a:p>
            <a:r>
              <a:rPr lang="en-IN" dirty="0"/>
              <a:t>Improvement</a:t>
            </a:r>
          </a:p>
        </p:txBody>
      </p:sp>
      <p:sp>
        <p:nvSpPr>
          <p:cNvPr id="3" name="Text Placeholder 2">
            <a:extLst>
              <a:ext uri="{FF2B5EF4-FFF2-40B4-BE49-F238E27FC236}">
                <a16:creationId xmlns:a16="http://schemas.microsoft.com/office/drawing/2014/main" id="{F0037466-4569-4906-8052-25B4549AFEDF}"/>
              </a:ext>
            </a:extLst>
          </p:cNvPr>
          <p:cNvSpPr>
            <a:spLocks noGrp="1"/>
          </p:cNvSpPr>
          <p:nvPr>
            <p:ph type="body" idx="1"/>
          </p:nvPr>
        </p:nvSpPr>
        <p:spPr/>
        <p:txBody>
          <a:bodyPr/>
          <a:lstStyle/>
          <a:p>
            <a:pPr marL="114300" indent="0">
              <a:buNone/>
            </a:pPr>
            <a:r>
              <a:rPr lang="en-US" sz="1200" dirty="0"/>
              <a:t>First we ran the code using VGG19 with base model and accuracy  and loss are 62.5% and 69.4%.</a:t>
            </a:r>
          </a:p>
          <a:p>
            <a:pPr marL="114300" indent="0">
              <a:buNone/>
            </a:pPr>
            <a:r>
              <a:rPr lang="en-US" sz="1200" dirty="0"/>
              <a:t>Later we ran the same code using VGG19 with transfer learning and accuracy  and loss are 85.5% and 59.7%.</a:t>
            </a:r>
          </a:p>
          <a:p>
            <a:pPr marL="114300" indent="0">
              <a:buNone/>
            </a:pPr>
            <a:endParaRPr lang="en-US" sz="1200" dirty="0"/>
          </a:p>
          <a:p>
            <a:pPr marL="114300" indent="0">
              <a:buNone/>
            </a:pPr>
            <a:r>
              <a:rPr lang="en-US" sz="1200" dirty="0"/>
              <a:t>Later </a:t>
            </a:r>
            <a:r>
              <a:rPr lang="en-US" sz="1200"/>
              <a:t>on we </a:t>
            </a:r>
            <a:r>
              <a:rPr lang="en-US" sz="1200" dirty="0"/>
              <a:t>ran the same code using Resnet50 with base model and accuracy  and loss are 62.5% and 69.4%.</a:t>
            </a:r>
          </a:p>
          <a:p>
            <a:pPr marL="114300" indent="0">
              <a:buNone/>
            </a:pPr>
            <a:endParaRPr lang="en-US" sz="1200" dirty="0"/>
          </a:p>
          <a:p>
            <a:pPr marL="114300" indent="0">
              <a:buNone/>
            </a:pPr>
            <a:r>
              <a:rPr lang="en-US" sz="1200" dirty="0"/>
              <a:t>The accuracy of the model is achieved freezing the base layers in the model and adding a dropout layer which leads to improve the accuracy and reduce the loss.</a:t>
            </a:r>
          </a:p>
        </p:txBody>
      </p:sp>
    </p:spTree>
    <p:extLst>
      <p:ext uri="{BB962C8B-B14F-4D97-AF65-F5344CB8AC3E}">
        <p14:creationId xmlns:p14="http://schemas.microsoft.com/office/powerpoint/2010/main" val="396822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4DBF-28D4-4FB5-B5E5-C78505C1F298}"/>
              </a:ext>
            </a:extLst>
          </p:cNvPr>
          <p:cNvSpPr>
            <a:spLocks noGrp="1"/>
          </p:cNvSpPr>
          <p:nvPr>
            <p:ph type="title"/>
          </p:nvPr>
        </p:nvSpPr>
        <p:spPr/>
        <p:txBody>
          <a:bodyPr/>
          <a:lstStyle/>
          <a:p>
            <a:r>
              <a:rPr lang="en-IN" dirty="0"/>
              <a:t>Novelty</a:t>
            </a:r>
          </a:p>
        </p:txBody>
      </p:sp>
      <p:sp>
        <p:nvSpPr>
          <p:cNvPr id="3" name="Text Placeholder 2">
            <a:extLst>
              <a:ext uri="{FF2B5EF4-FFF2-40B4-BE49-F238E27FC236}">
                <a16:creationId xmlns:a16="http://schemas.microsoft.com/office/drawing/2014/main" id="{AC9B9BE8-9054-48B7-932A-22FE0F57213C}"/>
              </a:ext>
            </a:extLst>
          </p:cNvPr>
          <p:cNvSpPr>
            <a:spLocks noGrp="1"/>
          </p:cNvSpPr>
          <p:nvPr>
            <p:ph type="body" idx="1"/>
          </p:nvPr>
        </p:nvSpPr>
        <p:spPr>
          <a:xfrm>
            <a:off x="713250" y="1272925"/>
            <a:ext cx="7523494" cy="1298825"/>
          </a:xfrm>
        </p:spPr>
        <p:txBody>
          <a:bodyPr/>
          <a:lstStyle/>
          <a:p>
            <a:pPr marL="114300" indent="0">
              <a:buNone/>
            </a:pPr>
            <a:r>
              <a:rPr lang="en-IN" sz="1200" dirty="0"/>
              <a:t>The novelty of the project is using  VGG19 because </a:t>
            </a:r>
            <a:r>
              <a:rPr lang="en-IN" sz="1200" dirty="0">
                <a:latin typeface="Montserrat" panose="020B0604020202020204" charset="0"/>
              </a:rPr>
              <a:t>the existing papers did not evaluate the dataset on this model.</a:t>
            </a:r>
          </a:p>
          <a:p>
            <a:pPr marL="114300" indent="0">
              <a:buNone/>
            </a:pPr>
            <a:endParaRPr lang="en-IN" sz="1200" dirty="0">
              <a:latin typeface="Montserrat" panose="020B0604020202020204" charset="0"/>
            </a:endParaRPr>
          </a:p>
          <a:p>
            <a:pPr marL="114300" indent="0">
              <a:buNone/>
            </a:pPr>
            <a:r>
              <a:rPr lang="en-IN" sz="1200" dirty="0">
                <a:latin typeface="Montserrat" panose="020B0604020202020204" charset="0"/>
              </a:rPr>
              <a:t>We achieve the novelty of the model by adding custom layers if the accuracy is too low we can the achieve by adding batch normalization, regularization, dense and dropout layers.</a:t>
            </a:r>
          </a:p>
          <a:p>
            <a:pPr marL="114300" indent="0">
              <a:buNone/>
            </a:pPr>
            <a:endParaRPr lang="en-IN" sz="1200" dirty="0">
              <a:latin typeface="Montserrat" panose="020B0604020202020204" charset="0"/>
            </a:endParaRPr>
          </a:p>
          <a:p>
            <a:pPr marL="114300" indent="0">
              <a:buNone/>
            </a:pPr>
            <a:endParaRPr lang="en-IN" sz="1200" dirty="0">
              <a:latin typeface="Montserrat" panose="020B0604020202020204" charset="0"/>
            </a:endParaRPr>
          </a:p>
          <a:p>
            <a:pPr marL="114300" indent="0">
              <a:buNone/>
            </a:pPr>
            <a:endParaRPr lang="en-IN" sz="1200" dirty="0"/>
          </a:p>
        </p:txBody>
      </p:sp>
    </p:spTree>
    <p:extLst>
      <p:ext uri="{BB962C8B-B14F-4D97-AF65-F5344CB8AC3E}">
        <p14:creationId xmlns:p14="http://schemas.microsoft.com/office/powerpoint/2010/main" val="349395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3585-543F-406E-88B5-673B320D1AE3}"/>
              </a:ext>
            </a:extLst>
          </p:cNvPr>
          <p:cNvSpPr>
            <a:spLocks noGrp="1"/>
          </p:cNvSpPr>
          <p:nvPr>
            <p:ph type="title"/>
          </p:nvPr>
        </p:nvSpPr>
        <p:spPr>
          <a:xfrm>
            <a:off x="191731" y="320269"/>
            <a:ext cx="4711500" cy="572700"/>
          </a:xfrm>
        </p:spPr>
        <p:txBody>
          <a:bodyPr/>
          <a:lstStyle/>
          <a:p>
            <a:r>
              <a:rPr lang="en-IN" dirty="0"/>
              <a:t>Result</a:t>
            </a:r>
          </a:p>
        </p:txBody>
      </p:sp>
      <p:sp>
        <p:nvSpPr>
          <p:cNvPr id="3" name="Text Placeholder 2">
            <a:extLst>
              <a:ext uri="{FF2B5EF4-FFF2-40B4-BE49-F238E27FC236}">
                <a16:creationId xmlns:a16="http://schemas.microsoft.com/office/drawing/2014/main" id="{9C58161D-EE0C-436E-B038-272462C613C1}"/>
              </a:ext>
            </a:extLst>
          </p:cNvPr>
          <p:cNvSpPr>
            <a:spLocks noGrp="1"/>
          </p:cNvSpPr>
          <p:nvPr>
            <p:ph type="body" idx="1"/>
          </p:nvPr>
        </p:nvSpPr>
        <p:spPr>
          <a:xfrm>
            <a:off x="191731" y="826282"/>
            <a:ext cx="8037844" cy="3551000"/>
          </a:xfrm>
        </p:spPr>
        <p:txBody>
          <a:bodyPr/>
          <a:lstStyle/>
          <a:p>
            <a:pPr marL="114300" indent="0">
              <a:buNone/>
            </a:pPr>
            <a:r>
              <a:rPr lang="en-US" dirty="0"/>
              <a:t>VGG19 Base Model</a:t>
            </a:r>
          </a:p>
          <a:p>
            <a:pPr marL="114300" indent="0">
              <a:buNone/>
            </a:pPr>
            <a:endParaRPr lang="en-IN" dirty="0"/>
          </a:p>
        </p:txBody>
      </p:sp>
      <p:pic>
        <p:nvPicPr>
          <p:cNvPr id="7" name="Picture 6">
            <a:extLst>
              <a:ext uri="{FF2B5EF4-FFF2-40B4-BE49-F238E27FC236}">
                <a16:creationId xmlns:a16="http://schemas.microsoft.com/office/drawing/2014/main" id="{B170E24A-92EA-41F9-AFF3-A68F00D7E194}"/>
              </a:ext>
            </a:extLst>
          </p:cNvPr>
          <p:cNvPicPr>
            <a:picLocks noChangeAspect="1"/>
          </p:cNvPicPr>
          <p:nvPr/>
        </p:nvPicPr>
        <p:blipFill>
          <a:blip r:embed="rId2"/>
          <a:stretch>
            <a:fillRect/>
          </a:stretch>
        </p:blipFill>
        <p:spPr>
          <a:xfrm>
            <a:off x="359549" y="1094473"/>
            <a:ext cx="3399454" cy="2673989"/>
          </a:xfrm>
          <a:prstGeom prst="rect">
            <a:avLst/>
          </a:prstGeom>
        </p:spPr>
      </p:pic>
      <p:pic>
        <p:nvPicPr>
          <p:cNvPr id="9" name="Picture 8">
            <a:extLst>
              <a:ext uri="{FF2B5EF4-FFF2-40B4-BE49-F238E27FC236}">
                <a16:creationId xmlns:a16="http://schemas.microsoft.com/office/drawing/2014/main" id="{048CA1C2-90CC-4852-A196-4CED9E667EA8}"/>
              </a:ext>
            </a:extLst>
          </p:cNvPr>
          <p:cNvPicPr>
            <a:picLocks noChangeAspect="1"/>
          </p:cNvPicPr>
          <p:nvPr/>
        </p:nvPicPr>
        <p:blipFill>
          <a:blip r:embed="rId3"/>
          <a:stretch>
            <a:fillRect/>
          </a:stretch>
        </p:blipFill>
        <p:spPr>
          <a:xfrm>
            <a:off x="3926821" y="1105090"/>
            <a:ext cx="3604689" cy="2673989"/>
          </a:xfrm>
          <a:prstGeom prst="rect">
            <a:avLst/>
          </a:prstGeom>
        </p:spPr>
      </p:pic>
      <p:pic>
        <p:nvPicPr>
          <p:cNvPr id="11" name="Picture 10">
            <a:extLst>
              <a:ext uri="{FF2B5EF4-FFF2-40B4-BE49-F238E27FC236}">
                <a16:creationId xmlns:a16="http://schemas.microsoft.com/office/drawing/2014/main" id="{89B295D0-01E7-4EBE-9241-295AD662F250}"/>
              </a:ext>
            </a:extLst>
          </p:cNvPr>
          <p:cNvPicPr>
            <a:picLocks noChangeAspect="1"/>
          </p:cNvPicPr>
          <p:nvPr/>
        </p:nvPicPr>
        <p:blipFill>
          <a:blip r:embed="rId4"/>
          <a:stretch>
            <a:fillRect/>
          </a:stretch>
        </p:blipFill>
        <p:spPr>
          <a:xfrm>
            <a:off x="595292" y="3877595"/>
            <a:ext cx="5815013" cy="879246"/>
          </a:xfrm>
          <a:prstGeom prst="rect">
            <a:avLst/>
          </a:prstGeom>
        </p:spPr>
      </p:pic>
    </p:spTree>
    <p:extLst>
      <p:ext uri="{BB962C8B-B14F-4D97-AF65-F5344CB8AC3E}">
        <p14:creationId xmlns:p14="http://schemas.microsoft.com/office/powerpoint/2010/main" val="3446934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16148B-FEDD-4EAF-8DE3-FFBDDEA2D32E}"/>
              </a:ext>
            </a:extLst>
          </p:cNvPr>
          <p:cNvSpPr>
            <a:spLocks noGrp="1"/>
          </p:cNvSpPr>
          <p:nvPr>
            <p:ph type="body" idx="1"/>
          </p:nvPr>
        </p:nvSpPr>
        <p:spPr>
          <a:xfrm>
            <a:off x="291769" y="479968"/>
            <a:ext cx="8266444" cy="4106320"/>
          </a:xfrm>
        </p:spPr>
        <p:txBody>
          <a:bodyPr/>
          <a:lstStyle/>
          <a:p>
            <a:pPr marL="114300" indent="0">
              <a:buNone/>
            </a:pPr>
            <a:r>
              <a:rPr lang="en-US" dirty="0"/>
              <a:t>VGG19 with transfer learning </a:t>
            </a:r>
          </a:p>
          <a:p>
            <a:pPr marL="114300" indent="0">
              <a:buNone/>
            </a:pPr>
            <a:endParaRPr lang="en-US" dirty="0"/>
          </a:p>
          <a:p>
            <a:pPr marL="114300" indent="0">
              <a:buNone/>
            </a:pPr>
            <a:endParaRPr lang="en-US" dirty="0"/>
          </a:p>
          <a:p>
            <a:pPr marL="114300" indent="0">
              <a:buNone/>
            </a:pPr>
            <a:endParaRPr lang="en-IN" dirty="0"/>
          </a:p>
        </p:txBody>
      </p:sp>
      <p:pic>
        <p:nvPicPr>
          <p:cNvPr id="5" name="Picture 4">
            <a:extLst>
              <a:ext uri="{FF2B5EF4-FFF2-40B4-BE49-F238E27FC236}">
                <a16:creationId xmlns:a16="http://schemas.microsoft.com/office/drawing/2014/main" id="{FB70E8F1-9796-49AB-B57D-E6CCA4C1B204}"/>
              </a:ext>
            </a:extLst>
          </p:cNvPr>
          <p:cNvPicPr>
            <a:picLocks noChangeAspect="1"/>
          </p:cNvPicPr>
          <p:nvPr/>
        </p:nvPicPr>
        <p:blipFill>
          <a:blip r:embed="rId2"/>
          <a:stretch>
            <a:fillRect/>
          </a:stretch>
        </p:blipFill>
        <p:spPr>
          <a:xfrm>
            <a:off x="500012" y="878682"/>
            <a:ext cx="3636219" cy="2858119"/>
          </a:xfrm>
          <a:prstGeom prst="rect">
            <a:avLst/>
          </a:prstGeom>
        </p:spPr>
      </p:pic>
      <p:pic>
        <p:nvPicPr>
          <p:cNvPr id="7" name="Picture 6">
            <a:extLst>
              <a:ext uri="{FF2B5EF4-FFF2-40B4-BE49-F238E27FC236}">
                <a16:creationId xmlns:a16="http://schemas.microsoft.com/office/drawing/2014/main" id="{24B86465-DDA3-4576-ADEF-4E06F093F0B3}"/>
              </a:ext>
            </a:extLst>
          </p:cNvPr>
          <p:cNvPicPr>
            <a:picLocks noChangeAspect="1"/>
          </p:cNvPicPr>
          <p:nvPr/>
        </p:nvPicPr>
        <p:blipFill>
          <a:blip r:embed="rId3"/>
          <a:stretch>
            <a:fillRect/>
          </a:stretch>
        </p:blipFill>
        <p:spPr>
          <a:xfrm>
            <a:off x="4309910" y="878682"/>
            <a:ext cx="3536232" cy="2858119"/>
          </a:xfrm>
          <a:prstGeom prst="rect">
            <a:avLst/>
          </a:prstGeom>
        </p:spPr>
      </p:pic>
      <p:pic>
        <p:nvPicPr>
          <p:cNvPr id="9" name="Picture 8">
            <a:extLst>
              <a:ext uri="{FF2B5EF4-FFF2-40B4-BE49-F238E27FC236}">
                <a16:creationId xmlns:a16="http://schemas.microsoft.com/office/drawing/2014/main" id="{8451D4E4-CE9F-4B1C-AF08-CC586B34719F}"/>
              </a:ext>
            </a:extLst>
          </p:cNvPr>
          <p:cNvPicPr>
            <a:picLocks noChangeAspect="1"/>
          </p:cNvPicPr>
          <p:nvPr/>
        </p:nvPicPr>
        <p:blipFill>
          <a:blip r:embed="rId4"/>
          <a:stretch>
            <a:fillRect/>
          </a:stretch>
        </p:blipFill>
        <p:spPr>
          <a:xfrm>
            <a:off x="500012" y="3855011"/>
            <a:ext cx="5993606" cy="977387"/>
          </a:xfrm>
          <a:prstGeom prst="rect">
            <a:avLst/>
          </a:prstGeom>
        </p:spPr>
      </p:pic>
    </p:spTree>
    <p:extLst>
      <p:ext uri="{BB962C8B-B14F-4D97-AF65-F5344CB8AC3E}">
        <p14:creationId xmlns:p14="http://schemas.microsoft.com/office/powerpoint/2010/main" val="996427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93D8E1-A543-4576-86A4-215FA1193BBC}"/>
              </a:ext>
            </a:extLst>
          </p:cNvPr>
          <p:cNvSpPr>
            <a:spLocks noGrp="1"/>
          </p:cNvSpPr>
          <p:nvPr>
            <p:ph type="body" idx="1"/>
          </p:nvPr>
        </p:nvSpPr>
        <p:spPr>
          <a:xfrm>
            <a:off x="441787" y="422818"/>
            <a:ext cx="7717500" cy="3295800"/>
          </a:xfrm>
        </p:spPr>
        <p:txBody>
          <a:bodyPr/>
          <a:lstStyle/>
          <a:p>
            <a:pPr marL="114300" indent="0">
              <a:buNone/>
            </a:pPr>
            <a:r>
              <a:rPr lang="en-US" dirty="0"/>
              <a:t>Resnet50 Base Model</a:t>
            </a:r>
          </a:p>
          <a:p>
            <a:pPr marL="114300" indent="0">
              <a:buNone/>
            </a:pPr>
            <a:endParaRPr lang="en-IN" dirty="0"/>
          </a:p>
        </p:txBody>
      </p:sp>
      <p:pic>
        <p:nvPicPr>
          <p:cNvPr id="5" name="Picture 4">
            <a:extLst>
              <a:ext uri="{FF2B5EF4-FFF2-40B4-BE49-F238E27FC236}">
                <a16:creationId xmlns:a16="http://schemas.microsoft.com/office/drawing/2014/main" id="{0557E1BF-B045-4BF3-9F52-DFE0A6FAF813}"/>
              </a:ext>
            </a:extLst>
          </p:cNvPr>
          <p:cNvPicPr>
            <a:picLocks noChangeAspect="1"/>
          </p:cNvPicPr>
          <p:nvPr/>
        </p:nvPicPr>
        <p:blipFill>
          <a:blip r:embed="rId2"/>
          <a:stretch>
            <a:fillRect/>
          </a:stretch>
        </p:blipFill>
        <p:spPr>
          <a:xfrm>
            <a:off x="681644" y="784843"/>
            <a:ext cx="3347431" cy="2571750"/>
          </a:xfrm>
          <a:prstGeom prst="rect">
            <a:avLst/>
          </a:prstGeom>
        </p:spPr>
      </p:pic>
      <p:pic>
        <p:nvPicPr>
          <p:cNvPr id="7" name="Picture 6">
            <a:extLst>
              <a:ext uri="{FF2B5EF4-FFF2-40B4-BE49-F238E27FC236}">
                <a16:creationId xmlns:a16="http://schemas.microsoft.com/office/drawing/2014/main" id="{796613CC-2BF5-409B-9291-4859A4C6D544}"/>
              </a:ext>
            </a:extLst>
          </p:cNvPr>
          <p:cNvPicPr>
            <a:picLocks noChangeAspect="1"/>
          </p:cNvPicPr>
          <p:nvPr/>
        </p:nvPicPr>
        <p:blipFill>
          <a:blip r:embed="rId3"/>
          <a:stretch>
            <a:fillRect/>
          </a:stretch>
        </p:blipFill>
        <p:spPr>
          <a:xfrm>
            <a:off x="4254015" y="784843"/>
            <a:ext cx="3530311" cy="2571750"/>
          </a:xfrm>
          <a:prstGeom prst="rect">
            <a:avLst/>
          </a:prstGeom>
        </p:spPr>
      </p:pic>
      <p:pic>
        <p:nvPicPr>
          <p:cNvPr id="9" name="Picture 8">
            <a:extLst>
              <a:ext uri="{FF2B5EF4-FFF2-40B4-BE49-F238E27FC236}">
                <a16:creationId xmlns:a16="http://schemas.microsoft.com/office/drawing/2014/main" id="{083B3330-34F9-492E-BB4C-679A69FF4D5C}"/>
              </a:ext>
            </a:extLst>
          </p:cNvPr>
          <p:cNvPicPr>
            <a:picLocks noChangeAspect="1"/>
          </p:cNvPicPr>
          <p:nvPr/>
        </p:nvPicPr>
        <p:blipFill>
          <a:blip r:embed="rId4"/>
          <a:stretch>
            <a:fillRect/>
          </a:stretch>
        </p:blipFill>
        <p:spPr>
          <a:xfrm>
            <a:off x="674996" y="3511139"/>
            <a:ext cx="7158038" cy="776984"/>
          </a:xfrm>
          <a:prstGeom prst="rect">
            <a:avLst/>
          </a:prstGeom>
        </p:spPr>
      </p:pic>
    </p:spTree>
    <p:extLst>
      <p:ext uri="{BB962C8B-B14F-4D97-AF65-F5344CB8AC3E}">
        <p14:creationId xmlns:p14="http://schemas.microsoft.com/office/powerpoint/2010/main" val="2133038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4474-ABA7-4616-9CAA-DED1D3749F75}"/>
              </a:ext>
            </a:extLst>
          </p:cNvPr>
          <p:cNvSpPr>
            <a:spLocks noGrp="1"/>
          </p:cNvSpPr>
          <p:nvPr>
            <p:ph type="title"/>
          </p:nvPr>
        </p:nvSpPr>
        <p:spPr/>
        <p:txBody>
          <a:bodyPr/>
          <a:lstStyle/>
          <a:p>
            <a:r>
              <a:rPr lang="en-US" dirty="0"/>
              <a:t>References </a:t>
            </a:r>
            <a:endParaRPr lang="en-IN" dirty="0"/>
          </a:p>
        </p:txBody>
      </p:sp>
      <p:sp>
        <p:nvSpPr>
          <p:cNvPr id="3" name="Text Placeholder 2">
            <a:extLst>
              <a:ext uri="{FF2B5EF4-FFF2-40B4-BE49-F238E27FC236}">
                <a16:creationId xmlns:a16="http://schemas.microsoft.com/office/drawing/2014/main" id="{FEC7F0F8-4A01-4B85-AB4B-183C44C9914A}"/>
              </a:ext>
            </a:extLst>
          </p:cNvPr>
          <p:cNvSpPr>
            <a:spLocks noGrp="1"/>
          </p:cNvSpPr>
          <p:nvPr>
            <p:ph type="body" idx="1"/>
          </p:nvPr>
        </p:nvSpPr>
        <p:spPr/>
        <p:txBody>
          <a:bodyPr/>
          <a:lstStyle/>
          <a:p>
            <a:pPr>
              <a:lnSpc>
                <a:spcPct val="150000"/>
              </a:lnSpc>
              <a:buFont typeface="Wingdings" panose="05000000000000000000" pitchFamily="2" charset="2"/>
              <a:buChar char="§"/>
            </a:pPr>
            <a:r>
              <a:rPr lang="en-IN" sz="1200" dirty="0">
                <a:hlinkClick r:id="rId2"/>
              </a:rPr>
              <a:t>https://ieeexplore.ieee.org/document/10293523</a:t>
            </a:r>
            <a:endParaRPr lang="en-IN" sz="1200" dirty="0"/>
          </a:p>
          <a:p>
            <a:pPr>
              <a:lnSpc>
                <a:spcPct val="150000"/>
              </a:lnSpc>
              <a:buFont typeface="Wingdings" panose="05000000000000000000" pitchFamily="2" charset="2"/>
              <a:buChar char="§"/>
            </a:pPr>
            <a:r>
              <a:rPr lang="en-IN" sz="1200" dirty="0">
                <a:hlinkClick r:id="rId3"/>
              </a:rPr>
              <a:t>https://ieeexplore.ieee.org/abstract/document/8741582</a:t>
            </a:r>
            <a:endParaRPr lang="en-IN" sz="1200" dirty="0"/>
          </a:p>
          <a:p>
            <a:pPr>
              <a:lnSpc>
                <a:spcPct val="150000"/>
              </a:lnSpc>
              <a:buFont typeface="Wingdings" panose="05000000000000000000" pitchFamily="2" charset="2"/>
              <a:buChar char="§"/>
            </a:pPr>
            <a:r>
              <a:rPr lang="en-IN" sz="1200" dirty="0">
                <a:hlinkClick r:id="rId4"/>
              </a:rPr>
              <a:t>https://ieeexplore.ieee.org/document/10303322</a:t>
            </a:r>
            <a:endParaRPr lang="en-IN" sz="1200" dirty="0"/>
          </a:p>
          <a:p>
            <a:pPr>
              <a:lnSpc>
                <a:spcPct val="150000"/>
              </a:lnSpc>
              <a:buFont typeface="Wingdings" panose="05000000000000000000" pitchFamily="2" charset="2"/>
              <a:buChar char="§"/>
            </a:pPr>
            <a:r>
              <a:rPr lang="en-IN" sz="1200" dirty="0">
                <a:hlinkClick r:id="rId5"/>
              </a:rPr>
              <a:t>https://ieeexplore.ieee.org/document/10391342</a:t>
            </a:r>
            <a:endParaRPr lang="en-IN" sz="1200" dirty="0"/>
          </a:p>
          <a:p>
            <a:pPr>
              <a:lnSpc>
                <a:spcPct val="150000"/>
              </a:lnSpc>
              <a:buFont typeface="Wingdings" panose="05000000000000000000" pitchFamily="2" charset="2"/>
              <a:buChar char="§"/>
            </a:pPr>
            <a:r>
              <a:rPr lang="en-IN" sz="1200" dirty="0">
                <a:hlinkClick r:id="rId6"/>
              </a:rPr>
              <a:t>https://ieeexplore.ieee.org/abstract/document/10353421</a:t>
            </a:r>
            <a:r>
              <a:rPr lang="en-IN" sz="1200" dirty="0"/>
              <a:t> </a:t>
            </a:r>
          </a:p>
          <a:p>
            <a:pPr marL="114300" indent="0">
              <a:buNone/>
            </a:pPr>
            <a:endParaRPr lang="en-IN" sz="1200" dirty="0"/>
          </a:p>
          <a:p>
            <a:pPr marL="114300" indent="0">
              <a:buNone/>
            </a:pPr>
            <a:endParaRPr lang="en-IN" dirty="0"/>
          </a:p>
        </p:txBody>
      </p:sp>
    </p:spTree>
    <p:extLst>
      <p:ext uri="{BB962C8B-B14F-4D97-AF65-F5344CB8AC3E}">
        <p14:creationId xmlns:p14="http://schemas.microsoft.com/office/powerpoint/2010/main" val="3771771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12D2-5C64-45E8-BBCD-911FED47E11E}"/>
              </a:ext>
            </a:extLst>
          </p:cNvPr>
          <p:cNvSpPr>
            <a:spLocks noGrp="1"/>
          </p:cNvSpPr>
          <p:nvPr>
            <p:ph type="title"/>
          </p:nvPr>
        </p:nvSpPr>
        <p:spPr>
          <a:xfrm>
            <a:off x="2041962" y="2152381"/>
            <a:ext cx="4711500" cy="572700"/>
          </a:xfrm>
        </p:spPr>
        <p:txBody>
          <a:bodyPr/>
          <a:lstStyle/>
          <a:p>
            <a:r>
              <a:rPr lang="en-US" dirty="0"/>
              <a:t>Changes done after DA-2</a:t>
            </a:r>
            <a:endParaRPr lang="en-IN" dirty="0"/>
          </a:p>
        </p:txBody>
      </p:sp>
    </p:spTree>
    <p:extLst>
      <p:ext uri="{BB962C8B-B14F-4D97-AF65-F5344CB8AC3E}">
        <p14:creationId xmlns:p14="http://schemas.microsoft.com/office/powerpoint/2010/main" val="1016595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5643-638C-395F-BC2C-8383BCAB0EEC}"/>
              </a:ext>
            </a:extLst>
          </p:cNvPr>
          <p:cNvSpPr>
            <a:spLocks noGrp="1"/>
          </p:cNvSpPr>
          <p:nvPr>
            <p:ph type="title"/>
          </p:nvPr>
        </p:nvSpPr>
        <p:spPr>
          <a:xfrm>
            <a:off x="1015633" y="240090"/>
            <a:ext cx="7704000" cy="572700"/>
          </a:xfrm>
        </p:spPr>
        <p:txBody>
          <a:bodyPr/>
          <a:lstStyle/>
          <a:p>
            <a:r>
              <a:rPr lang="en-IN" sz="2400" b="0" i="0" u="none" strike="noStrike" baseline="0" dirty="0">
                <a:solidFill>
                  <a:srgbClr val="000000"/>
                </a:solidFill>
                <a:latin typeface="Vidaloka" panose="020B0604020202020204" charset="0"/>
              </a:rPr>
              <a:t>Methodology 	</a:t>
            </a:r>
            <a:r>
              <a:rPr lang="en-IN" sz="2400" dirty="0">
                <a:solidFill>
                  <a:srgbClr val="000000"/>
                </a:solidFill>
                <a:latin typeface="Vidaloka" panose="020B0604020202020204" charset="0"/>
              </a:rPr>
              <a:t>for </a:t>
            </a:r>
            <a:r>
              <a:rPr lang="en-US" sz="2400" kern="100" dirty="0">
                <a:effectLst/>
                <a:latin typeface="Vidaloka" panose="020B0604020202020204" charset="0"/>
                <a:ea typeface="Calibri" panose="020F0502020204030204" pitchFamily="34" charset="0"/>
                <a:cs typeface="Times New Roman" panose="02020603050405020304" pitchFamily="18" charset="0"/>
              </a:rPr>
              <a:t>Efficientnetb0</a:t>
            </a:r>
            <a:r>
              <a:rPr lang="en-IN" sz="2400" dirty="0">
                <a:solidFill>
                  <a:srgbClr val="000000"/>
                </a:solidFill>
                <a:latin typeface="Vidaloka" panose="020B0604020202020204" charset="0"/>
              </a:rPr>
              <a:t> </a:t>
            </a:r>
            <a:r>
              <a:rPr lang="en-IN" sz="2400" b="0" i="0" u="none" strike="noStrike" baseline="0" dirty="0">
                <a:solidFill>
                  <a:srgbClr val="000000"/>
                </a:solidFill>
                <a:latin typeface="Vidaloka" panose="020B0604020202020204" charset="0"/>
              </a:rPr>
              <a:t> </a:t>
            </a:r>
            <a:br>
              <a:rPr lang="en-IN" sz="1800" b="0" i="0" u="none" strike="noStrike" baseline="0" dirty="0">
                <a:solidFill>
                  <a:srgbClr val="000000"/>
                </a:solidFill>
              </a:rPr>
            </a:br>
            <a:endParaRPr lang="en-IN" dirty="0"/>
          </a:p>
        </p:txBody>
      </p:sp>
      <p:sp>
        <p:nvSpPr>
          <p:cNvPr id="4" name="Google Shape;208;p30">
            <a:extLst>
              <a:ext uri="{FF2B5EF4-FFF2-40B4-BE49-F238E27FC236}">
                <a16:creationId xmlns:a16="http://schemas.microsoft.com/office/drawing/2014/main" id="{CE51212C-8220-67C8-2865-EBC30EF68A80}"/>
              </a:ext>
            </a:extLst>
          </p:cNvPr>
          <p:cNvSpPr txBox="1"/>
          <p:nvPr/>
        </p:nvSpPr>
        <p:spPr>
          <a:xfrm>
            <a:off x="1015633" y="882630"/>
            <a:ext cx="5530274" cy="31836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Dataset Consisting of Images of Chest X-rays: This is the initial dataset containing chest X-ray images, serving as input data.</a:t>
            </a:r>
          </a:p>
          <a:p>
            <a:pPr marL="0" lvl="0" indent="0" algn="l"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l"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Data Preprocessing and EDA: Images undergo preprocessing (resizing, normalization) and exploratory data analysis for insights.</a:t>
            </a:r>
          </a:p>
          <a:p>
            <a:pPr marL="0" lvl="0" indent="0" algn="l"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l"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Model Building: Definition of the deep learning model architecture.</a:t>
            </a:r>
          </a:p>
          <a:p>
            <a:pPr marL="0" lvl="0" indent="0" algn="l"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l"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Efficientb0: Utilizing efficientb0 for feature extraction, accelerating training and enhancing performance.</a:t>
            </a:r>
          </a:p>
          <a:p>
            <a:pPr marL="0" lvl="0" indent="0" algn="l"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l"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Fine-tuning: Adjusting model parameters for pneumonia detection task and dataset characteristics.</a:t>
            </a:r>
          </a:p>
          <a:p>
            <a:pPr marL="0" lvl="0" indent="0" algn="l"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l"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Evaluation: Assessing model performance using metrics like accuracy, precision, recall.</a:t>
            </a:r>
          </a:p>
          <a:p>
            <a:pPr marL="0" lvl="0" indent="0" algn="l"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p:txBody>
      </p:sp>
    </p:spTree>
    <p:extLst>
      <p:ext uri="{BB962C8B-B14F-4D97-AF65-F5344CB8AC3E}">
        <p14:creationId xmlns:p14="http://schemas.microsoft.com/office/powerpoint/2010/main" val="376137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dirty="0"/>
              <a:t>Problem Statement </a:t>
            </a:r>
          </a:p>
        </p:txBody>
      </p:sp>
      <p:sp>
        <p:nvSpPr>
          <p:cNvPr id="489" name="Google Shape;489;p60"/>
          <p:cNvSpPr txBox="1">
            <a:spLocks noGrp="1"/>
          </p:cNvSpPr>
          <p:nvPr>
            <p:ph type="body" idx="1"/>
          </p:nvPr>
        </p:nvSpPr>
        <p:spPr>
          <a:xfrm>
            <a:off x="828185" y="1275465"/>
            <a:ext cx="7329978" cy="16391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US" altLang="en-GB" sz="1200" dirty="0">
                <a:solidFill>
                  <a:schemeClr val="dk1"/>
                </a:solidFill>
              </a:rPr>
              <a:t>To avoid difficulties, pneumonia diagnosis from chest X-ray pictures needs to be made accurately and quickly. Conventional approaches are frequently ineffective. While deep learning models such as VGG19 and ResNet50 present promising answers, they are not without issues such as interpretability and variety in datasets. The objective of this research is to develop and evaluate these models for better diagnosis with an emphasis on usability, performance, and interpretability to improve patient care.</a:t>
            </a:r>
            <a:endParaRPr lang="en-GB" sz="1200" dirty="0">
              <a:solidFill>
                <a:schemeClr val="dk1"/>
              </a:solidFill>
            </a:endParaRPr>
          </a:p>
        </p:txBody>
      </p:sp>
      <p:sp>
        <p:nvSpPr>
          <p:cNvPr id="3" name="TextBox 2">
            <a:extLst>
              <a:ext uri="{FF2B5EF4-FFF2-40B4-BE49-F238E27FC236}">
                <a16:creationId xmlns:a16="http://schemas.microsoft.com/office/drawing/2014/main" id="{526CE00E-7FF1-4F6C-9823-181A996741F7}"/>
              </a:ext>
            </a:extLst>
          </p:cNvPr>
          <p:cNvSpPr txBox="1"/>
          <p:nvPr/>
        </p:nvSpPr>
        <p:spPr>
          <a:xfrm>
            <a:off x="778179" y="2564249"/>
            <a:ext cx="2544325" cy="461665"/>
          </a:xfrm>
          <a:prstGeom prst="rect">
            <a:avLst/>
          </a:prstGeom>
          <a:noFill/>
        </p:spPr>
        <p:txBody>
          <a:bodyPr wrap="square" rtlCol="0">
            <a:spAutoFit/>
          </a:bodyPr>
          <a:lstStyle/>
          <a:p>
            <a:r>
              <a:rPr lang="en-US" sz="2400" dirty="0">
                <a:latin typeface="Vidaloka" panose="020B0604020202020204" charset="0"/>
              </a:rPr>
              <a:t>Key Words</a:t>
            </a:r>
            <a:endParaRPr lang="en-IN" sz="2400" dirty="0">
              <a:latin typeface="Vidaloka" panose="020B0604020202020204" charset="0"/>
            </a:endParaRPr>
          </a:p>
        </p:txBody>
      </p:sp>
      <p:sp>
        <p:nvSpPr>
          <p:cNvPr id="4" name="TextBox 3">
            <a:extLst>
              <a:ext uri="{FF2B5EF4-FFF2-40B4-BE49-F238E27FC236}">
                <a16:creationId xmlns:a16="http://schemas.microsoft.com/office/drawing/2014/main" id="{4060235F-55EA-41C1-B227-AC5DAEA35C51}"/>
              </a:ext>
            </a:extLst>
          </p:cNvPr>
          <p:cNvSpPr txBox="1"/>
          <p:nvPr/>
        </p:nvSpPr>
        <p:spPr>
          <a:xfrm>
            <a:off x="828185" y="3172390"/>
            <a:ext cx="6629400" cy="646331"/>
          </a:xfrm>
          <a:prstGeom prst="rect">
            <a:avLst/>
          </a:prstGeom>
          <a:noFill/>
        </p:spPr>
        <p:txBody>
          <a:bodyPr wrap="square" rtlCol="0">
            <a:spAutoFit/>
          </a:bodyPr>
          <a:lstStyle/>
          <a:p>
            <a:pPr algn="l"/>
            <a:r>
              <a:rPr lang="en-IN" sz="1200" b="0" i="0" u="none" strike="noStrike" baseline="0" dirty="0">
                <a:solidFill>
                  <a:srgbClr val="000000"/>
                </a:solidFill>
                <a:latin typeface="Montserrat" panose="020B0604020202020204" charset="0"/>
              </a:rPr>
              <a:t>Normal, </a:t>
            </a:r>
            <a:r>
              <a:rPr lang="en-US" sz="1200" b="0" i="0" u="none" strike="noStrike" baseline="0" dirty="0">
                <a:solidFill>
                  <a:schemeClr val="dk1"/>
                </a:solidFill>
                <a:latin typeface="Montserrat" panose="020B0604020202020204" charset="0"/>
              </a:rPr>
              <a:t>P</a:t>
            </a:r>
            <a:r>
              <a:rPr lang="en-US" altLang="en-GB" sz="1200" dirty="0">
                <a:solidFill>
                  <a:schemeClr val="dk1"/>
                </a:solidFill>
                <a:latin typeface="Montserrat" panose="020B0604020202020204" charset="0"/>
              </a:rPr>
              <a:t>neumonia, Chest X-ray images,VGG19,Resnet50</a:t>
            </a:r>
            <a:r>
              <a:rPr lang="en-US" altLang="en-GB" sz="1200" kern="100" dirty="0">
                <a:solidFill>
                  <a:schemeClr val="dk1"/>
                </a:solidFill>
                <a:latin typeface="Montserrat" panose="020B0604020202020204" charset="0"/>
                <a:ea typeface="Calibri" panose="020F0502020204030204" pitchFamily="34" charset="0"/>
                <a:cs typeface="Times New Roman" panose="02020603050405020304" pitchFamily="18" charset="0"/>
              </a:rPr>
              <a:t>,</a:t>
            </a:r>
            <a:r>
              <a:rPr lang="en-US" sz="1200" kern="100" dirty="0">
                <a:effectLst/>
                <a:latin typeface="Montserrat" panose="020B0604020202020204" charset="0"/>
                <a:ea typeface="Calibri" panose="020F0502020204030204" pitchFamily="34" charset="0"/>
                <a:cs typeface="Times New Roman" panose="02020603050405020304" pitchFamily="18" charset="0"/>
              </a:rPr>
              <a:t>Efficientnetb0</a:t>
            </a:r>
            <a:r>
              <a:rPr lang="en-US" altLang="en-GB" sz="1200" dirty="0">
                <a:solidFill>
                  <a:schemeClr val="dk1"/>
                </a:solidFill>
                <a:latin typeface="Montserrat" panose="020B0604020202020204" charset="0"/>
              </a:rPr>
              <a:t>, </a:t>
            </a:r>
            <a:r>
              <a:rPr lang="en-IN" sz="1200" b="0" i="0" u="none" strike="noStrike" baseline="0" dirty="0">
                <a:solidFill>
                  <a:srgbClr val="000000"/>
                </a:solidFill>
                <a:latin typeface="Montserrat" panose="020B0604020202020204" charset="0"/>
              </a:rPr>
              <a:t>Convolutional Neural Network(CNN), Transfer Learning(TL),</a:t>
            </a:r>
            <a:r>
              <a:rPr lang="en-US" sz="1200" dirty="0">
                <a:effectLst/>
                <a:latin typeface="Montserrat" panose="020B0604020202020204" charset="0"/>
                <a:ea typeface="Calibri" panose="020F0502020204030204" pitchFamily="34" charset="0"/>
                <a:cs typeface="Times New Roman" panose="02020603050405020304" pitchFamily="18" charset="0"/>
              </a:rPr>
              <a:t> Healthcare technology, Image classification</a:t>
            </a:r>
            <a:endParaRPr lang="en-IN" sz="1200" dirty="0">
              <a:latin typeface="Montserrat"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D42C-A46D-66B8-D29B-4F49EDE4A2EE}"/>
              </a:ext>
            </a:extLst>
          </p:cNvPr>
          <p:cNvSpPr>
            <a:spLocks noGrp="1"/>
          </p:cNvSpPr>
          <p:nvPr>
            <p:ph type="title"/>
          </p:nvPr>
        </p:nvSpPr>
        <p:spPr/>
        <p:txBody>
          <a:bodyPr/>
          <a:lstStyle/>
          <a:p>
            <a:r>
              <a:rPr lang="en-IN" dirty="0"/>
              <a:t>Results</a:t>
            </a:r>
          </a:p>
        </p:txBody>
      </p:sp>
      <p:sp>
        <p:nvSpPr>
          <p:cNvPr id="3" name="Google Shape;208;p30">
            <a:extLst>
              <a:ext uri="{FF2B5EF4-FFF2-40B4-BE49-F238E27FC236}">
                <a16:creationId xmlns:a16="http://schemas.microsoft.com/office/drawing/2014/main" id="{1B861871-74A1-9FD4-F512-E24DF5145CDA}"/>
              </a:ext>
            </a:extLst>
          </p:cNvPr>
          <p:cNvSpPr txBox="1"/>
          <p:nvPr/>
        </p:nvSpPr>
        <p:spPr>
          <a:xfrm>
            <a:off x="6345799" y="1189000"/>
            <a:ext cx="2626322" cy="31836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Montserrat" panose="020B0604020202020204" charset="0"/>
                <a:ea typeface="Questrial"/>
                <a:cs typeface="Questrial"/>
                <a:sym typeface="Questrial"/>
              </a:rPr>
              <a:t>We have trained the model with emphasis on accuracy score as the model’s metrics,</a:t>
            </a:r>
          </a:p>
          <a:p>
            <a:pPr marL="0" lvl="0" indent="0" algn="l" rtl="0">
              <a:spcBef>
                <a:spcPts val="0"/>
              </a:spcBef>
              <a:spcAft>
                <a:spcPts val="0"/>
              </a:spcAft>
              <a:buNone/>
            </a:pPr>
            <a:endParaRPr lang="en-US" dirty="0">
              <a:solidFill>
                <a:schemeClr val="dk1"/>
              </a:solidFill>
              <a:latin typeface="Montserrat" panose="020B0604020202020204" charset="0"/>
              <a:ea typeface="Questrial"/>
              <a:cs typeface="Questrial"/>
              <a:sym typeface="Questrial"/>
            </a:endParaRPr>
          </a:p>
          <a:p>
            <a:pPr marL="0" lvl="0" indent="0" algn="l" rtl="0">
              <a:spcBef>
                <a:spcPts val="0"/>
              </a:spcBef>
              <a:spcAft>
                <a:spcPts val="0"/>
              </a:spcAft>
              <a:buNone/>
            </a:pPr>
            <a:r>
              <a:rPr lang="en-US" dirty="0">
                <a:solidFill>
                  <a:schemeClr val="dk1"/>
                </a:solidFill>
                <a:latin typeface="Montserrat" panose="020B0604020202020204" charset="0"/>
                <a:ea typeface="Questrial"/>
                <a:cs typeface="Questrial"/>
                <a:sym typeface="Questrial"/>
              </a:rPr>
              <a:t>The training accuracy after training for 10 epochs has reached 0.9957 and the loss in the training data is at 0.2212.</a:t>
            </a:r>
          </a:p>
          <a:p>
            <a:pPr marL="0" lvl="0" indent="0" algn="l" rtl="0">
              <a:spcBef>
                <a:spcPts val="0"/>
              </a:spcBef>
              <a:spcAft>
                <a:spcPts val="0"/>
              </a:spcAft>
              <a:buNone/>
            </a:pPr>
            <a:endParaRPr lang="en-US" dirty="0">
              <a:solidFill>
                <a:schemeClr val="dk1"/>
              </a:solidFill>
              <a:latin typeface="Montserrat" panose="020B0604020202020204" charset="0"/>
              <a:ea typeface="Questrial"/>
              <a:cs typeface="Questrial"/>
              <a:sym typeface="Questrial"/>
            </a:endParaRPr>
          </a:p>
          <a:p>
            <a:pPr marL="0" lvl="0" indent="0" algn="l" rtl="0">
              <a:spcBef>
                <a:spcPts val="0"/>
              </a:spcBef>
              <a:spcAft>
                <a:spcPts val="0"/>
              </a:spcAft>
              <a:buNone/>
            </a:pPr>
            <a:r>
              <a:rPr lang="en-US" dirty="0">
                <a:solidFill>
                  <a:schemeClr val="dk1"/>
                </a:solidFill>
                <a:latin typeface="Montserrat" panose="020B0604020202020204" charset="0"/>
                <a:ea typeface="Questrial"/>
                <a:cs typeface="Questrial"/>
                <a:sym typeface="Questrial"/>
              </a:rPr>
              <a:t>The validation accuracy has reached 0.9840 and validation loss is at 0.2205</a:t>
            </a:r>
          </a:p>
        </p:txBody>
      </p:sp>
      <p:pic>
        <p:nvPicPr>
          <p:cNvPr id="8" name="Picture 7">
            <a:extLst>
              <a:ext uri="{FF2B5EF4-FFF2-40B4-BE49-F238E27FC236}">
                <a16:creationId xmlns:a16="http://schemas.microsoft.com/office/drawing/2014/main" id="{96C0BA61-355D-4363-A76B-F70014840ACF}"/>
              </a:ext>
            </a:extLst>
          </p:cNvPr>
          <p:cNvPicPr>
            <a:picLocks noChangeAspect="1"/>
          </p:cNvPicPr>
          <p:nvPr/>
        </p:nvPicPr>
        <p:blipFill>
          <a:blip r:embed="rId2"/>
          <a:stretch>
            <a:fillRect/>
          </a:stretch>
        </p:blipFill>
        <p:spPr>
          <a:xfrm>
            <a:off x="285728" y="1327537"/>
            <a:ext cx="5824100" cy="3123515"/>
          </a:xfrm>
          <a:prstGeom prst="rect">
            <a:avLst/>
          </a:prstGeom>
        </p:spPr>
      </p:pic>
    </p:spTree>
    <p:extLst>
      <p:ext uri="{BB962C8B-B14F-4D97-AF65-F5344CB8AC3E}">
        <p14:creationId xmlns:p14="http://schemas.microsoft.com/office/powerpoint/2010/main" val="3597047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D5DA-0788-B41F-F3B1-374487F6B8F2}"/>
              </a:ext>
            </a:extLst>
          </p:cNvPr>
          <p:cNvSpPr>
            <a:spLocks noGrp="1"/>
          </p:cNvSpPr>
          <p:nvPr>
            <p:ph type="title"/>
          </p:nvPr>
        </p:nvSpPr>
        <p:spPr>
          <a:xfrm>
            <a:off x="720000" y="221409"/>
            <a:ext cx="7704000" cy="572700"/>
          </a:xfrm>
        </p:spPr>
        <p:txBody>
          <a:bodyPr/>
          <a:lstStyle/>
          <a:p>
            <a:r>
              <a:rPr lang="en-IN" dirty="0"/>
              <a:t>Graphs of Loss and AUC Over the Epochs</a:t>
            </a:r>
          </a:p>
        </p:txBody>
      </p:sp>
      <p:sp>
        <p:nvSpPr>
          <p:cNvPr id="13" name="Google Shape;208;p30">
            <a:extLst>
              <a:ext uri="{FF2B5EF4-FFF2-40B4-BE49-F238E27FC236}">
                <a16:creationId xmlns:a16="http://schemas.microsoft.com/office/drawing/2014/main" id="{3C8FA41F-11B0-E739-85C8-87E30C77BB91}"/>
              </a:ext>
            </a:extLst>
          </p:cNvPr>
          <p:cNvSpPr txBox="1"/>
          <p:nvPr/>
        </p:nvSpPr>
        <p:spPr>
          <a:xfrm>
            <a:off x="248608" y="3458224"/>
            <a:ext cx="3487626" cy="99002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Graph depicts the model's decreasing loss over 10 epochs, indicating improved accuracy as training progresses.</a:t>
            </a:r>
          </a:p>
        </p:txBody>
      </p:sp>
      <p:sp>
        <p:nvSpPr>
          <p:cNvPr id="15" name="Google Shape;208;p30">
            <a:extLst>
              <a:ext uri="{FF2B5EF4-FFF2-40B4-BE49-F238E27FC236}">
                <a16:creationId xmlns:a16="http://schemas.microsoft.com/office/drawing/2014/main" id="{7C96B975-C5CA-E035-51C5-D10089DABCCA}"/>
              </a:ext>
            </a:extLst>
          </p:cNvPr>
          <p:cNvSpPr txBox="1"/>
          <p:nvPr/>
        </p:nvSpPr>
        <p:spPr>
          <a:xfrm>
            <a:off x="3582086" y="3458224"/>
            <a:ext cx="3147043" cy="99002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Curve shows accuracy stability or increase over epochs, reflecting the model's ability to distinguish between classes.</a:t>
            </a:r>
          </a:p>
        </p:txBody>
      </p:sp>
      <p:sp>
        <p:nvSpPr>
          <p:cNvPr id="16" name="Google Shape;208;p30">
            <a:extLst>
              <a:ext uri="{FF2B5EF4-FFF2-40B4-BE49-F238E27FC236}">
                <a16:creationId xmlns:a16="http://schemas.microsoft.com/office/drawing/2014/main" id="{84475AFD-3446-DD3D-669E-238FAAFD11A1}"/>
              </a:ext>
            </a:extLst>
          </p:cNvPr>
          <p:cNvSpPr txBox="1"/>
          <p:nvPr/>
        </p:nvSpPr>
        <p:spPr>
          <a:xfrm>
            <a:off x="6928408" y="868884"/>
            <a:ext cx="2167466" cy="377186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Plotting loss over epochs helps us track how well our model is learning from the data, ensuring it minimizes errors effectively during training.</a:t>
            </a:r>
          </a:p>
          <a:p>
            <a:pPr marL="0" lvl="0" indent="0"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Graphing accuracy over epochs provides insights into the model's ability to discriminate between classes, guiding adjustments to enhance its performance in classification tasks.</a:t>
            </a:r>
          </a:p>
        </p:txBody>
      </p:sp>
      <p:pic>
        <p:nvPicPr>
          <p:cNvPr id="4" name="Picture 3">
            <a:extLst>
              <a:ext uri="{FF2B5EF4-FFF2-40B4-BE49-F238E27FC236}">
                <a16:creationId xmlns:a16="http://schemas.microsoft.com/office/drawing/2014/main" id="{BE956B7B-F8AB-4A79-ADAA-A0B412194427}"/>
              </a:ext>
            </a:extLst>
          </p:cNvPr>
          <p:cNvPicPr>
            <a:picLocks noChangeAspect="1"/>
          </p:cNvPicPr>
          <p:nvPr/>
        </p:nvPicPr>
        <p:blipFill>
          <a:blip r:embed="rId2"/>
          <a:stretch>
            <a:fillRect/>
          </a:stretch>
        </p:blipFill>
        <p:spPr>
          <a:xfrm>
            <a:off x="572975" y="794109"/>
            <a:ext cx="5556363" cy="2604698"/>
          </a:xfrm>
          <a:prstGeom prst="rect">
            <a:avLst/>
          </a:prstGeom>
        </p:spPr>
      </p:pic>
    </p:spTree>
    <p:extLst>
      <p:ext uri="{BB962C8B-B14F-4D97-AF65-F5344CB8AC3E}">
        <p14:creationId xmlns:p14="http://schemas.microsoft.com/office/powerpoint/2010/main" val="2734714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BD23-7C67-B06E-64EA-7975CE57222E}"/>
              </a:ext>
            </a:extLst>
          </p:cNvPr>
          <p:cNvSpPr>
            <a:spLocks noGrp="1"/>
          </p:cNvSpPr>
          <p:nvPr>
            <p:ph type="title"/>
          </p:nvPr>
        </p:nvSpPr>
        <p:spPr>
          <a:xfrm>
            <a:off x="720000" y="263868"/>
            <a:ext cx="7704000" cy="572700"/>
          </a:xfrm>
        </p:spPr>
        <p:txBody>
          <a:bodyPr/>
          <a:lstStyle/>
          <a:p>
            <a:r>
              <a:rPr lang="en-IN" dirty="0"/>
              <a:t>Confusion Matrix</a:t>
            </a:r>
          </a:p>
        </p:txBody>
      </p:sp>
      <p:sp>
        <p:nvSpPr>
          <p:cNvPr id="5" name="Google Shape;208;p30">
            <a:extLst>
              <a:ext uri="{FF2B5EF4-FFF2-40B4-BE49-F238E27FC236}">
                <a16:creationId xmlns:a16="http://schemas.microsoft.com/office/drawing/2014/main" id="{63667C56-4664-9D45-9D9C-99CDF01AC323}"/>
              </a:ext>
            </a:extLst>
          </p:cNvPr>
          <p:cNvSpPr txBox="1"/>
          <p:nvPr/>
        </p:nvSpPr>
        <p:spPr>
          <a:xfrm>
            <a:off x="4572000" y="350634"/>
            <a:ext cx="4400119" cy="434336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True Positives (TP): The model correctly predicted instances of pneumonia (313 cases).</a:t>
            </a:r>
          </a:p>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True Negatives (TN): The model correctly predicted instances of normal (99 cases).</a:t>
            </a:r>
          </a:p>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False Positives (FP): The model incorrectly predicted instances as pneumonia when they were actually normal (0 cases).</a:t>
            </a:r>
          </a:p>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False Negatives (FN): The model incorrectly predicted instances as normal when they were actually pneumonia (6 cases).</a:t>
            </a:r>
          </a:p>
          <a:p>
            <a:pPr marL="0" lvl="0" indent="0" rtl="0">
              <a:spcBef>
                <a:spcPts val="0"/>
              </a:spcBef>
              <a:spcAft>
                <a:spcPts val="0"/>
              </a:spcAft>
              <a:buNone/>
            </a:pPr>
            <a:endParaRPr lang="en-US" dirty="0">
              <a:solidFill>
                <a:schemeClr val="dk1"/>
              </a:solidFill>
              <a:latin typeface="Montserrat" panose="020B0604020202020204" charset="0"/>
              <a:ea typeface="Questrial"/>
              <a:cs typeface="Questrial"/>
              <a:sym typeface="Questrial"/>
            </a:endParaRPr>
          </a:p>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Accuracy: The model demonstrates an accuracy of approximately 99%, </a:t>
            </a:r>
          </a:p>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Precision: About 98% of the cases predicted as pneumonia by the model are indeed pneumonia cases.</a:t>
            </a:r>
          </a:p>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Recall (Sensitivity): The model identifies around 98.12% of actual pneumonia cases, </a:t>
            </a:r>
          </a:p>
          <a:p>
            <a:pPr marL="0" lvl="0" indent="0" rtl="0">
              <a:spcBef>
                <a:spcPts val="0"/>
              </a:spcBef>
              <a:spcAft>
                <a:spcPts val="0"/>
              </a:spcAft>
              <a:buNone/>
            </a:pPr>
            <a:r>
              <a:rPr lang="en-US" dirty="0">
                <a:solidFill>
                  <a:schemeClr val="dk1"/>
                </a:solidFill>
                <a:latin typeface="Montserrat" panose="020B0604020202020204" charset="0"/>
                <a:ea typeface="Questrial"/>
                <a:cs typeface="Questrial"/>
                <a:sym typeface="Questrial"/>
              </a:rPr>
              <a:t>F1-score: The F1-score of approximately 99.05%.</a:t>
            </a:r>
          </a:p>
        </p:txBody>
      </p:sp>
      <p:pic>
        <p:nvPicPr>
          <p:cNvPr id="4" name="Picture 3">
            <a:extLst>
              <a:ext uri="{FF2B5EF4-FFF2-40B4-BE49-F238E27FC236}">
                <a16:creationId xmlns:a16="http://schemas.microsoft.com/office/drawing/2014/main" id="{7207C410-708C-4EB9-8888-A1BA9AB14F86}"/>
              </a:ext>
            </a:extLst>
          </p:cNvPr>
          <p:cNvPicPr>
            <a:picLocks noChangeAspect="1"/>
          </p:cNvPicPr>
          <p:nvPr/>
        </p:nvPicPr>
        <p:blipFill rotWithShape="1">
          <a:blip r:embed="rId2"/>
          <a:srcRect t="983"/>
          <a:stretch/>
        </p:blipFill>
        <p:spPr>
          <a:xfrm>
            <a:off x="467389" y="836568"/>
            <a:ext cx="3741587" cy="3626663"/>
          </a:xfrm>
          <a:prstGeom prst="rect">
            <a:avLst/>
          </a:prstGeom>
        </p:spPr>
      </p:pic>
    </p:spTree>
    <p:extLst>
      <p:ext uri="{BB962C8B-B14F-4D97-AF65-F5344CB8AC3E}">
        <p14:creationId xmlns:p14="http://schemas.microsoft.com/office/powerpoint/2010/main" val="1674617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9469-8BE2-BFFF-38FC-47BA9F2CE39A}"/>
              </a:ext>
            </a:extLst>
          </p:cNvPr>
          <p:cNvSpPr>
            <a:spLocks noGrp="1"/>
          </p:cNvSpPr>
          <p:nvPr>
            <p:ph type="title"/>
          </p:nvPr>
        </p:nvSpPr>
        <p:spPr/>
        <p:txBody>
          <a:bodyPr/>
          <a:lstStyle/>
          <a:p>
            <a:r>
              <a:rPr lang="en-IN" dirty="0"/>
              <a:t>Classification Report</a:t>
            </a:r>
          </a:p>
        </p:txBody>
      </p:sp>
      <p:sp>
        <p:nvSpPr>
          <p:cNvPr id="5" name="Google Shape;208;p30">
            <a:extLst>
              <a:ext uri="{FF2B5EF4-FFF2-40B4-BE49-F238E27FC236}">
                <a16:creationId xmlns:a16="http://schemas.microsoft.com/office/drawing/2014/main" id="{70B48AD8-ACA5-8AFF-19E4-635091064289}"/>
              </a:ext>
            </a:extLst>
          </p:cNvPr>
          <p:cNvSpPr txBox="1"/>
          <p:nvPr/>
        </p:nvSpPr>
        <p:spPr>
          <a:xfrm>
            <a:off x="4636016" y="445025"/>
            <a:ext cx="4400119" cy="404278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The model achieves an accuracy of 99%, indicating that it correctly predicts the class for 99% of the instances.</a:t>
            </a:r>
          </a:p>
          <a:p>
            <a:pPr marL="0" lvl="0" indent="0" algn="just"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just"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The macro and weighted averages provide a balanced view of the model's performance across classes, taking into account the differences in class sizes. </a:t>
            </a:r>
          </a:p>
          <a:p>
            <a:pPr marL="0" lvl="0" indent="0" algn="just"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just"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While the macro-average F1-score is 0.98, the weighted average F1-score is slightly higher at 0.99, suggesting that the model performs better when considering the class distribution.</a:t>
            </a:r>
          </a:p>
          <a:p>
            <a:pPr marL="0" lvl="0" indent="0" algn="just"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just"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The model shows high precision for both classes, indicating that when it predicts a class, it is usually correct. The high recall for Class 1 suggests that the model effectively captures most of the true positives for this class.</a:t>
            </a:r>
          </a:p>
        </p:txBody>
      </p:sp>
      <p:sp>
        <p:nvSpPr>
          <p:cNvPr id="6" name="Google Shape;208;p30">
            <a:extLst>
              <a:ext uri="{FF2B5EF4-FFF2-40B4-BE49-F238E27FC236}">
                <a16:creationId xmlns:a16="http://schemas.microsoft.com/office/drawing/2014/main" id="{11D0B02A-86D0-9C9D-59BF-423E720CE36F}"/>
              </a:ext>
            </a:extLst>
          </p:cNvPr>
          <p:cNvSpPr txBox="1"/>
          <p:nvPr/>
        </p:nvSpPr>
        <p:spPr>
          <a:xfrm>
            <a:off x="309385" y="3474202"/>
            <a:ext cx="4400119" cy="84489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The dataset seems to be imbalanced, with Class 1 (Normal) having more instances (319) compared to (Pneumonia) Class 0 (99). </a:t>
            </a:r>
          </a:p>
        </p:txBody>
      </p:sp>
      <p:pic>
        <p:nvPicPr>
          <p:cNvPr id="7" name="Picture 6">
            <a:extLst>
              <a:ext uri="{FF2B5EF4-FFF2-40B4-BE49-F238E27FC236}">
                <a16:creationId xmlns:a16="http://schemas.microsoft.com/office/drawing/2014/main" id="{F0152365-DC46-4FD1-99F0-9A3F2B001079}"/>
              </a:ext>
            </a:extLst>
          </p:cNvPr>
          <p:cNvPicPr>
            <a:picLocks noChangeAspect="1"/>
          </p:cNvPicPr>
          <p:nvPr/>
        </p:nvPicPr>
        <p:blipFill>
          <a:blip r:embed="rId2"/>
          <a:stretch>
            <a:fillRect/>
          </a:stretch>
        </p:blipFill>
        <p:spPr>
          <a:xfrm>
            <a:off x="250032" y="1190098"/>
            <a:ext cx="4201182" cy="1593903"/>
          </a:xfrm>
          <a:prstGeom prst="rect">
            <a:avLst/>
          </a:prstGeom>
        </p:spPr>
      </p:pic>
    </p:spTree>
    <p:extLst>
      <p:ext uri="{BB962C8B-B14F-4D97-AF65-F5344CB8AC3E}">
        <p14:creationId xmlns:p14="http://schemas.microsoft.com/office/powerpoint/2010/main" val="567950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BDFF-A47A-4542-9E6C-06DFEEF2E11E}"/>
              </a:ext>
            </a:extLst>
          </p:cNvPr>
          <p:cNvSpPr>
            <a:spLocks noGrp="1"/>
          </p:cNvSpPr>
          <p:nvPr>
            <p:ph type="title"/>
          </p:nvPr>
        </p:nvSpPr>
        <p:spPr>
          <a:xfrm>
            <a:off x="106006" y="616362"/>
            <a:ext cx="7717500" cy="572700"/>
          </a:xfrm>
        </p:spPr>
        <p:txBody>
          <a:bodyPr/>
          <a:lstStyle/>
          <a:p>
            <a:r>
              <a:rPr lang="en-US" sz="1200" dirty="0">
                <a:latin typeface="Montserrat" panose="020B0604020202020204" charset="0"/>
              </a:rPr>
              <a:t>Resnet 50</a:t>
            </a:r>
            <a:endParaRPr lang="en-IN" sz="1200" dirty="0">
              <a:latin typeface="Montserrat" panose="020B0604020202020204" charset="0"/>
            </a:endParaRPr>
          </a:p>
        </p:txBody>
      </p:sp>
      <p:pic>
        <p:nvPicPr>
          <p:cNvPr id="4" name="Picture 3">
            <a:extLst>
              <a:ext uri="{FF2B5EF4-FFF2-40B4-BE49-F238E27FC236}">
                <a16:creationId xmlns:a16="http://schemas.microsoft.com/office/drawing/2014/main" id="{73CD4C45-03B8-450D-A5EA-775F0ACCEBF9}"/>
              </a:ext>
            </a:extLst>
          </p:cNvPr>
          <p:cNvPicPr>
            <a:picLocks noChangeAspect="1"/>
          </p:cNvPicPr>
          <p:nvPr/>
        </p:nvPicPr>
        <p:blipFill>
          <a:blip r:embed="rId2"/>
          <a:stretch>
            <a:fillRect/>
          </a:stretch>
        </p:blipFill>
        <p:spPr>
          <a:xfrm>
            <a:off x="106006" y="975949"/>
            <a:ext cx="5166082" cy="2040025"/>
          </a:xfrm>
          <a:prstGeom prst="rect">
            <a:avLst/>
          </a:prstGeom>
        </p:spPr>
      </p:pic>
      <p:pic>
        <p:nvPicPr>
          <p:cNvPr id="7" name="Picture 6">
            <a:extLst>
              <a:ext uri="{FF2B5EF4-FFF2-40B4-BE49-F238E27FC236}">
                <a16:creationId xmlns:a16="http://schemas.microsoft.com/office/drawing/2014/main" id="{46AA1FDB-7D16-4161-952A-7AE64B53218E}"/>
              </a:ext>
            </a:extLst>
          </p:cNvPr>
          <p:cNvPicPr>
            <a:picLocks noChangeAspect="1"/>
          </p:cNvPicPr>
          <p:nvPr/>
        </p:nvPicPr>
        <p:blipFill>
          <a:blip r:embed="rId3"/>
          <a:stretch>
            <a:fillRect/>
          </a:stretch>
        </p:blipFill>
        <p:spPr>
          <a:xfrm>
            <a:off x="106006" y="3422993"/>
            <a:ext cx="7430650" cy="350803"/>
          </a:xfrm>
          <a:prstGeom prst="rect">
            <a:avLst/>
          </a:prstGeom>
        </p:spPr>
      </p:pic>
      <p:sp>
        <p:nvSpPr>
          <p:cNvPr id="9" name="TextBox 8">
            <a:extLst>
              <a:ext uri="{FF2B5EF4-FFF2-40B4-BE49-F238E27FC236}">
                <a16:creationId xmlns:a16="http://schemas.microsoft.com/office/drawing/2014/main" id="{380A50F1-6825-4273-9859-C587A50C8CD7}"/>
              </a:ext>
            </a:extLst>
          </p:cNvPr>
          <p:cNvSpPr txBox="1"/>
          <p:nvPr/>
        </p:nvSpPr>
        <p:spPr>
          <a:xfrm>
            <a:off x="55364" y="3080984"/>
            <a:ext cx="4654152" cy="276999"/>
          </a:xfrm>
          <a:prstGeom prst="rect">
            <a:avLst/>
          </a:prstGeom>
          <a:noFill/>
        </p:spPr>
        <p:txBody>
          <a:bodyPr wrap="square">
            <a:spAutoFit/>
          </a:bodyPr>
          <a:lstStyle/>
          <a:p>
            <a:r>
              <a:rPr lang="en-US" sz="1200" dirty="0">
                <a:latin typeface="Montserrat" panose="020B0604020202020204" charset="0"/>
              </a:rPr>
              <a:t>Train Accuracy</a:t>
            </a:r>
            <a:endParaRPr lang="en-IN" sz="1200" dirty="0">
              <a:latin typeface="Montserrat" panose="020B0604020202020204" charset="0"/>
            </a:endParaRPr>
          </a:p>
        </p:txBody>
      </p:sp>
      <p:sp>
        <p:nvSpPr>
          <p:cNvPr id="11" name="TextBox 10">
            <a:extLst>
              <a:ext uri="{FF2B5EF4-FFF2-40B4-BE49-F238E27FC236}">
                <a16:creationId xmlns:a16="http://schemas.microsoft.com/office/drawing/2014/main" id="{3D4A0C8D-A81F-42AB-8B4B-ADEE9E024E93}"/>
              </a:ext>
            </a:extLst>
          </p:cNvPr>
          <p:cNvSpPr txBox="1"/>
          <p:nvPr/>
        </p:nvSpPr>
        <p:spPr>
          <a:xfrm>
            <a:off x="55364" y="3810541"/>
            <a:ext cx="4654152" cy="276999"/>
          </a:xfrm>
          <a:prstGeom prst="rect">
            <a:avLst/>
          </a:prstGeom>
          <a:noFill/>
        </p:spPr>
        <p:txBody>
          <a:bodyPr wrap="square">
            <a:spAutoFit/>
          </a:bodyPr>
          <a:lstStyle/>
          <a:p>
            <a:r>
              <a:rPr lang="en-US" sz="1200" dirty="0">
                <a:latin typeface="Montserrat" panose="020B0604020202020204" charset="0"/>
              </a:rPr>
              <a:t>Test Accuracy</a:t>
            </a:r>
            <a:endParaRPr lang="en-IN" sz="1200" dirty="0">
              <a:latin typeface="Montserrat" panose="020B0604020202020204" charset="0"/>
            </a:endParaRPr>
          </a:p>
        </p:txBody>
      </p:sp>
      <p:pic>
        <p:nvPicPr>
          <p:cNvPr id="13" name="Picture 12">
            <a:extLst>
              <a:ext uri="{FF2B5EF4-FFF2-40B4-BE49-F238E27FC236}">
                <a16:creationId xmlns:a16="http://schemas.microsoft.com/office/drawing/2014/main" id="{02FA1287-0816-4975-AE56-C330A1EE8614}"/>
              </a:ext>
            </a:extLst>
          </p:cNvPr>
          <p:cNvPicPr>
            <a:picLocks noChangeAspect="1"/>
          </p:cNvPicPr>
          <p:nvPr/>
        </p:nvPicPr>
        <p:blipFill>
          <a:blip r:embed="rId4"/>
          <a:stretch>
            <a:fillRect/>
          </a:stretch>
        </p:blipFill>
        <p:spPr>
          <a:xfrm>
            <a:off x="106006" y="4087540"/>
            <a:ext cx="3984260" cy="952758"/>
          </a:xfrm>
          <a:prstGeom prst="rect">
            <a:avLst/>
          </a:prstGeom>
        </p:spPr>
      </p:pic>
      <p:sp>
        <p:nvSpPr>
          <p:cNvPr id="15" name="TextBox 14">
            <a:extLst>
              <a:ext uri="{FF2B5EF4-FFF2-40B4-BE49-F238E27FC236}">
                <a16:creationId xmlns:a16="http://schemas.microsoft.com/office/drawing/2014/main" id="{6AEC274B-3A4D-4857-870E-6706FBE6C378}"/>
              </a:ext>
            </a:extLst>
          </p:cNvPr>
          <p:cNvSpPr txBox="1"/>
          <p:nvPr/>
        </p:nvSpPr>
        <p:spPr>
          <a:xfrm>
            <a:off x="55364" y="354114"/>
            <a:ext cx="3314700" cy="338554"/>
          </a:xfrm>
          <a:prstGeom prst="rect">
            <a:avLst/>
          </a:prstGeom>
          <a:noFill/>
        </p:spPr>
        <p:txBody>
          <a:bodyPr wrap="square" rtlCol="0">
            <a:spAutoFit/>
          </a:bodyPr>
          <a:lstStyle/>
          <a:p>
            <a:r>
              <a:rPr lang="en-IN" sz="1600" dirty="0">
                <a:latin typeface="Vidaloka" panose="020B0604020202020204" charset="0"/>
              </a:rPr>
              <a:t>Comparison with my models</a:t>
            </a:r>
          </a:p>
        </p:txBody>
      </p:sp>
    </p:spTree>
    <p:extLst>
      <p:ext uri="{BB962C8B-B14F-4D97-AF65-F5344CB8AC3E}">
        <p14:creationId xmlns:p14="http://schemas.microsoft.com/office/powerpoint/2010/main" val="3911730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9FAC-0691-44FC-9E96-978A36A0A3DF}"/>
              </a:ext>
            </a:extLst>
          </p:cNvPr>
          <p:cNvSpPr>
            <a:spLocks noGrp="1"/>
          </p:cNvSpPr>
          <p:nvPr>
            <p:ph type="title"/>
          </p:nvPr>
        </p:nvSpPr>
        <p:spPr>
          <a:xfrm>
            <a:off x="127437" y="395019"/>
            <a:ext cx="7717500" cy="572700"/>
          </a:xfrm>
        </p:spPr>
        <p:txBody>
          <a:bodyPr/>
          <a:lstStyle/>
          <a:p>
            <a:r>
              <a:rPr lang="en-US" sz="1200" dirty="0">
                <a:latin typeface="Montserrat" panose="020B0604020202020204" charset="0"/>
              </a:rPr>
              <a:t>VGG19 Base Model</a:t>
            </a:r>
            <a:endParaRPr lang="en-IN" sz="1200" dirty="0">
              <a:latin typeface="Montserrat" panose="020B0604020202020204" charset="0"/>
            </a:endParaRPr>
          </a:p>
        </p:txBody>
      </p:sp>
      <p:pic>
        <p:nvPicPr>
          <p:cNvPr id="4" name="Picture 3">
            <a:extLst>
              <a:ext uri="{FF2B5EF4-FFF2-40B4-BE49-F238E27FC236}">
                <a16:creationId xmlns:a16="http://schemas.microsoft.com/office/drawing/2014/main" id="{1F10B444-3136-4496-93AE-88F995A9EF0C}"/>
              </a:ext>
            </a:extLst>
          </p:cNvPr>
          <p:cNvPicPr>
            <a:picLocks noChangeAspect="1"/>
          </p:cNvPicPr>
          <p:nvPr/>
        </p:nvPicPr>
        <p:blipFill>
          <a:blip r:embed="rId2"/>
          <a:stretch>
            <a:fillRect/>
          </a:stretch>
        </p:blipFill>
        <p:spPr>
          <a:xfrm>
            <a:off x="57150" y="891102"/>
            <a:ext cx="7522799" cy="1202018"/>
          </a:xfrm>
          <a:prstGeom prst="rect">
            <a:avLst/>
          </a:prstGeom>
        </p:spPr>
      </p:pic>
      <p:sp>
        <p:nvSpPr>
          <p:cNvPr id="6" name="TextBox 5">
            <a:extLst>
              <a:ext uri="{FF2B5EF4-FFF2-40B4-BE49-F238E27FC236}">
                <a16:creationId xmlns:a16="http://schemas.microsoft.com/office/drawing/2014/main" id="{72F107C9-08D0-4048-B1AC-C3B7C8322B78}"/>
              </a:ext>
            </a:extLst>
          </p:cNvPr>
          <p:cNvSpPr txBox="1"/>
          <p:nvPr/>
        </p:nvSpPr>
        <p:spPr>
          <a:xfrm>
            <a:off x="57150" y="2189262"/>
            <a:ext cx="4654152" cy="307777"/>
          </a:xfrm>
          <a:prstGeom prst="rect">
            <a:avLst/>
          </a:prstGeom>
          <a:noFill/>
        </p:spPr>
        <p:txBody>
          <a:bodyPr wrap="square">
            <a:spAutoFit/>
          </a:bodyPr>
          <a:lstStyle/>
          <a:p>
            <a:r>
              <a:rPr lang="en-US" sz="1400" dirty="0">
                <a:latin typeface="Montserrat" panose="020B0604020202020204" charset="0"/>
              </a:rPr>
              <a:t>Train Accuracy</a:t>
            </a:r>
            <a:endParaRPr lang="en-IN" sz="1400" dirty="0">
              <a:latin typeface="Montserrat" panose="020B0604020202020204" charset="0"/>
            </a:endParaRPr>
          </a:p>
        </p:txBody>
      </p:sp>
      <p:pic>
        <p:nvPicPr>
          <p:cNvPr id="8" name="Picture 7">
            <a:extLst>
              <a:ext uri="{FF2B5EF4-FFF2-40B4-BE49-F238E27FC236}">
                <a16:creationId xmlns:a16="http://schemas.microsoft.com/office/drawing/2014/main" id="{83AF14BB-7B07-4D9E-AD71-D27A6F7FEE4E}"/>
              </a:ext>
            </a:extLst>
          </p:cNvPr>
          <p:cNvPicPr>
            <a:picLocks noChangeAspect="1"/>
          </p:cNvPicPr>
          <p:nvPr/>
        </p:nvPicPr>
        <p:blipFill>
          <a:blip r:embed="rId3"/>
          <a:stretch>
            <a:fillRect/>
          </a:stretch>
        </p:blipFill>
        <p:spPr>
          <a:xfrm>
            <a:off x="57150" y="2571750"/>
            <a:ext cx="7717500" cy="345754"/>
          </a:xfrm>
          <a:prstGeom prst="rect">
            <a:avLst/>
          </a:prstGeom>
        </p:spPr>
      </p:pic>
      <p:sp>
        <p:nvSpPr>
          <p:cNvPr id="10" name="TextBox 9">
            <a:extLst>
              <a:ext uri="{FF2B5EF4-FFF2-40B4-BE49-F238E27FC236}">
                <a16:creationId xmlns:a16="http://schemas.microsoft.com/office/drawing/2014/main" id="{FCE0700A-E990-422F-8860-8E1019D227B1}"/>
              </a:ext>
            </a:extLst>
          </p:cNvPr>
          <p:cNvSpPr txBox="1"/>
          <p:nvPr/>
        </p:nvSpPr>
        <p:spPr>
          <a:xfrm>
            <a:off x="57150" y="2992215"/>
            <a:ext cx="4654152" cy="307777"/>
          </a:xfrm>
          <a:prstGeom prst="rect">
            <a:avLst/>
          </a:prstGeom>
          <a:noFill/>
        </p:spPr>
        <p:txBody>
          <a:bodyPr wrap="square">
            <a:spAutoFit/>
          </a:bodyPr>
          <a:lstStyle/>
          <a:p>
            <a:r>
              <a:rPr lang="en-US" sz="1400" dirty="0">
                <a:latin typeface="Montserrat" panose="020B0604020202020204" charset="0"/>
              </a:rPr>
              <a:t>Test Accuracy</a:t>
            </a:r>
            <a:endParaRPr lang="en-IN" sz="1400" dirty="0">
              <a:latin typeface="Montserrat" panose="020B0604020202020204" charset="0"/>
            </a:endParaRPr>
          </a:p>
        </p:txBody>
      </p:sp>
      <p:pic>
        <p:nvPicPr>
          <p:cNvPr id="12" name="Picture 11">
            <a:extLst>
              <a:ext uri="{FF2B5EF4-FFF2-40B4-BE49-F238E27FC236}">
                <a16:creationId xmlns:a16="http://schemas.microsoft.com/office/drawing/2014/main" id="{CB008D0B-FA7E-4185-A0BC-49B07D4C0DB8}"/>
              </a:ext>
            </a:extLst>
          </p:cNvPr>
          <p:cNvPicPr>
            <a:picLocks noChangeAspect="1"/>
          </p:cNvPicPr>
          <p:nvPr/>
        </p:nvPicPr>
        <p:blipFill>
          <a:blip r:embed="rId4"/>
          <a:stretch>
            <a:fillRect/>
          </a:stretch>
        </p:blipFill>
        <p:spPr>
          <a:xfrm>
            <a:off x="127437" y="3374244"/>
            <a:ext cx="7424407" cy="1304453"/>
          </a:xfrm>
          <a:prstGeom prst="rect">
            <a:avLst/>
          </a:prstGeom>
        </p:spPr>
      </p:pic>
    </p:spTree>
    <p:extLst>
      <p:ext uri="{BB962C8B-B14F-4D97-AF65-F5344CB8AC3E}">
        <p14:creationId xmlns:p14="http://schemas.microsoft.com/office/powerpoint/2010/main" val="1755402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DE11-4931-4B2D-AC51-C050A4852468}"/>
              </a:ext>
            </a:extLst>
          </p:cNvPr>
          <p:cNvSpPr>
            <a:spLocks noGrp="1"/>
          </p:cNvSpPr>
          <p:nvPr>
            <p:ph type="title"/>
          </p:nvPr>
        </p:nvSpPr>
        <p:spPr>
          <a:xfrm>
            <a:off x="130795" y="243220"/>
            <a:ext cx="2683843" cy="572700"/>
          </a:xfrm>
        </p:spPr>
        <p:txBody>
          <a:bodyPr/>
          <a:lstStyle/>
          <a:p>
            <a:r>
              <a:rPr lang="en-IN" sz="1400" dirty="0"/>
              <a:t>Comparison with my models</a:t>
            </a:r>
          </a:p>
        </p:txBody>
      </p:sp>
      <p:pic>
        <p:nvPicPr>
          <p:cNvPr id="4" name="Picture 3">
            <a:extLst>
              <a:ext uri="{FF2B5EF4-FFF2-40B4-BE49-F238E27FC236}">
                <a16:creationId xmlns:a16="http://schemas.microsoft.com/office/drawing/2014/main" id="{0F1FA2D4-C5F1-4279-BEF2-E5E7358D68DC}"/>
              </a:ext>
            </a:extLst>
          </p:cNvPr>
          <p:cNvPicPr>
            <a:picLocks noChangeAspect="1"/>
          </p:cNvPicPr>
          <p:nvPr/>
        </p:nvPicPr>
        <p:blipFill>
          <a:blip r:embed="rId2"/>
          <a:stretch>
            <a:fillRect/>
          </a:stretch>
        </p:blipFill>
        <p:spPr>
          <a:xfrm>
            <a:off x="232173" y="997846"/>
            <a:ext cx="7507603" cy="1808696"/>
          </a:xfrm>
          <a:prstGeom prst="rect">
            <a:avLst/>
          </a:prstGeom>
        </p:spPr>
      </p:pic>
      <p:sp>
        <p:nvSpPr>
          <p:cNvPr id="5" name="TextBox 4">
            <a:extLst>
              <a:ext uri="{FF2B5EF4-FFF2-40B4-BE49-F238E27FC236}">
                <a16:creationId xmlns:a16="http://schemas.microsoft.com/office/drawing/2014/main" id="{A4CEBCED-3945-4783-96FB-35494962E5E5}"/>
              </a:ext>
            </a:extLst>
          </p:cNvPr>
          <p:cNvSpPr txBox="1"/>
          <p:nvPr/>
        </p:nvSpPr>
        <p:spPr>
          <a:xfrm>
            <a:off x="130795" y="575416"/>
            <a:ext cx="4557712" cy="646331"/>
          </a:xfrm>
          <a:prstGeom prst="rect">
            <a:avLst/>
          </a:prstGeom>
          <a:noFill/>
        </p:spPr>
        <p:txBody>
          <a:bodyPr wrap="square" rtlCol="0">
            <a:spAutoFit/>
          </a:bodyPr>
          <a:lstStyle/>
          <a:p>
            <a:r>
              <a:rPr lang="en-US" sz="1200" dirty="0">
                <a:latin typeface="Montserrat" panose="020B0604020202020204" charset="0"/>
              </a:rPr>
              <a:t>Best model submitted in DA_2</a:t>
            </a:r>
          </a:p>
          <a:p>
            <a:r>
              <a:rPr lang="en-US" sz="1200" dirty="0">
                <a:latin typeface="Montserrat" panose="020B0604020202020204" charset="0"/>
              </a:rPr>
              <a:t>VGG19</a:t>
            </a:r>
          </a:p>
          <a:p>
            <a:r>
              <a:rPr lang="en-US" sz="1200" dirty="0">
                <a:latin typeface="Montserrat" panose="020B0604020202020204" charset="0"/>
              </a:rPr>
              <a:t> </a:t>
            </a:r>
            <a:endParaRPr lang="en-IN" sz="1200" dirty="0">
              <a:latin typeface="Montserrat" panose="020B0604020202020204" charset="0"/>
            </a:endParaRPr>
          </a:p>
        </p:txBody>
      </p:sp>
      <p:pic>
        <p:nvPicPr>
          <p:cNvPr id="7" name="Picture 6">
            <a:extLst>
              <a:ext uri="{FF2B5EF4-FFF2-40B4-BE49-F238E27FC236}">
                <a16:creationId xmlns:a16="http://schemas.microsoft.com/office/drawing/2014/main" id="{10BBDD1E-7137-43A1-B54D-DF1D45C49547}"/>
              </a:ext>
            </a:extLst>
          </p:cNvPr>
          <p:cNvPicPr>
            <a:picLocks noChangeAspect="1"/>
          </p:cNvPicPr>
          <p:nvPr/>
        </p:nvPicPr>
        <p:blipFill>
          <a:blip r:embed="rId3"/>
          <a:stretch>
            <a:fillRect/>
          </a:stretch>
        </p:blipFill>
        <p:spPr>
          <a:xfrm>
            <a:off x="257176" y="3170395"/>
            <a:ext cx="7507603" cy="443959"/>
          </a:xfrm>
          <a:prstGeom prst="rect">
            <a:avLst/>
          </a:prstGeom>
        </p:spPr>
      </p:pic>
      <p:sp>
        <p:nvSpPr>
          <p:cNvPr id="8" name="TextBox 7">
            <a:extLst>
              <a:ext uri="{FF2B5EF4-FFF2-40B4-BE49-F238E27FC236}">
                <a16:creationId xmlns:a16="http://schemas.microsoft.com/office/drawing/2014/main" id="{BFBF3DD9-D4CF-4BB1-9311-91108F0C8E31}"/>
              </a:ext>
            </a:extLst>
          </p:cNvPr>
          <p:cNvSpPr txBox="1"/>
          <p:nvPr/>
        </p:nvSpPr>
        <p:spPr>
          <a:xfrm>
            <a:off x="232173" y="2851149"/>
            <a:ext cx="1907381" cy="276999"/>
          </a:xfrm>
          <a:prstGeom prst="rect">
            <a:avLst/>
          </a:prstGeom>
          <a:noFill/>
        </p:spPr>
        <p:txBody>
          <a:bodyPr wrap="square" rtlCol="0">
            <a:spAutoFit/>
          </a:bodyPr>
          <a:lstStyle/>
          <a:p>
            <a:r>
              <a:rPr lang="en-US" sz="1200" dirty="0">
                <a:latin typeface="Montserrat" panose="020B0604020202020204" charset="0"/>
              </a:rPr>
              <a:t>Train Accuracy</a:t>
            </a:r>
            <a:endParaRPr lang="en-IN" sz="1200" dirty="0">
              <a:latin typeface="Montserrat" panose="020B0604020202020204" charset="0"/>
            </a:endParaRPr>
          </a:p>
        </p:txBody>
      </p:sp>
      <p:pic>
        <p:nvPicPr>
          <p:cNvPr id="10" name="Picture 9">
            <a:extLst>
              <a:ext uri="{FF2B5EF4-FFF2-40B4-BE49-F238E27FC236}">
                <a16:creationId xmlns:a16="http://schemas.microsoft.com/office/drawing/2014/main" id="{8E17EB93-06E4-44A3-A822-0111B8BDF1B2}"/>
              </a:ext>
            </a:extLst>
          </p:cNvPr>
          <p:cNvPicPr>
            <a:picLocks noChangeAspect="1"/>
          </p:cNvPicPr>
          <p:nvPr/>
        </p:nvPicPr>
        <p:blipFill>
          <a:blip r:embed="rId4"/>
          <a:stretch>
            <a:fillRect/>
          </a:stretch>
        </p:blipFill>
        <p:spPr>
          <a:xfrm>
            <a:off x="232173" y="4020181"/>
            <a:ext cx="5250655" cy="961446"/>
          </a:xfrm>
          <a:prstGeom prst="rect">
            <a:avLst/>
          </a:prstGeom>
        </p:spPr>
      </p:pic>
      <p:sp>
        <p:nvSpPr>
          <p:cNvPr id="11" name="TextBox 10">
            <a:extLst>
              <a:ext uri="{FF2B5EF4-FFF2-40B4-BE49-F238E27FC236}">
                <a16:creationId xmlns:a16="http://schemas.microsoft.com/office/drawing/2014/main" id="{C8DE15F7-BF00-4A83-990D-E8A38F09F2E7}"/>
              </a:ext>
            </a:extLst>
          </p:cNvPr>
          <p:cNvSpPr txBox="1"/>
          <p:nvPr/>
        </p:nvSpPr>
        <p:spPr>
          <a:xfrm>
            <a:off x="257176" y="3703569"/>
            <a:ext cx="1321593" cy="276999"/>
          </a:xfrm>
          <a:prstGeom prst="rect">
            <a:avLst/>
          </a:prstGeom>
          <a:noFill/>
        </p:spPr>
        <p:txBody>
          <a:bodyPr wrap="square" rtlCol="0">
            <a:spAutoFit/>
          </a:bodyPr>
          <a:lstStyle/>
          <a:p>
            <a:r>
              <a:rPr lang="en-US" sz="1200" dirty="0">
                <a:latin typeface="Montserrat" panose="020B0604020202020204" charset="0"/>
              </a:rPr>
              <a:t>Test Accuracy</a:t>
            </a:r>
            <a:endParaRPr lang="en-IN" sz="1200" dirty="0">
              <a:latin typeface="Montserrat" panose="020B0604020202020204" charset="0"/>
            </a:endParaRPr>
          </a:p>
        </p:txBody>
      </p:sp>
    </p:spTree>
    <p:extLst>
      <p:ext uri="{BB962C8B-B14F-4D97-AF65-F5344CB8AC3E}">
        <p14:creationId xmlns:p14="http://schemas.microsoft.com/office/powerpoint/2010/main" val="429126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C653-13F2-49AE-8F7F-EB40537FF80A}"/>
              </a:ext>
            </a:extLst>
          </p:cNvPr>
          <p:cNvSpPr>
            <a:spLocks noGrp="1"/>
          </p:cNvSpPr>
          <p:nvPr>
            <p:ph type="title"/>
          </p:nvPr>
        </p:nvSpPr>
        <p:spPr>
          <a:xfrm>
            <a:off x="156013" y="409307"/>
            <a:ext cx="7717500" cy="572700"/>
          </a:xfrm>
        </p:spPr>
        <p:txBody>
          <a:bodyPr/>
          <a:lstStyle/>
          <a:p>
            <a:r>
              <a:rPr lang="en-US" sz="1600" dirty="0">
                <a:latin typeface="Montserrat" panose="020B0604020202020204" charset="0"/>
              </a:rPr>
              <a:t>Changes after DA-2</a:t>
            </a:r>
            <a:endParaRPr lang="en-IN" sz="1600" dirty="0">
              <a:latin typeface="Montserrat" panose="020B0604020202020204" charset="0"/>
            </a:endParaRPr>
          </a:p>
        </p:txBody>
      </p:sp>
      <p:sp>
        <p:nvSpPr>
          <p:cNvPr id="3" name="TextBox 2">
            <a:extLst>
              <a:ext uri="{FF2B5EF4-FFF2-40B4-BE49-F238E27FC236}">
                <a16:creationId xmlns:a16="http://schemas.microsoft.com/office/drawing/2014/main" id="{6394109D-0761-42CE-84E3-EE27AA19A0AD}"/>
              </a:ext>
            </a:extLst>
          </p:cNvPr>
          <p:cNvSpPr txBox="1"/>
          <p:nvPr/>
        </p:nvSpPr>
        <p:spPr>
          <a:xfrm>
            <a:off x="221455" y="864394"/>
            <a:ext cx="4843463" cy="276999"/>
          </a:xfrm>
          <a:prstGeom prst="rect">
            <a:avLst/>
          </a:prstGeom>
          <a:noFill/>
        </p:spPr>
        <p:txBody>
          <a:bodyPr wrap="square" rtlCol="0">
            <a:spAutoFit/>
          </a:bodyPr>
          <a:lstStyle/>
          <a:p>
            <a:r>
              <a:rPr lang="en-US" sz="1200" dirty="0">
                <a:latin typeface="Montserrat" panose="020B0604020202020204" charset="0"/>
              </a:rPr>
              <a:t>Using hyperparameter tunning for VGG19</a:t>
            </a:r>
            <a:endParaRPr lang="en-IN" sz="1200" dirty="0">
              <a:latin typeface="Montserrat" panose="020B0604020202020204" charset="0"/>
            </a:endParaRPr>
          </a:p>
        </p:txBody>
      </p:sp>
      <p:pic>
        <p:nvPicPr>
          <p:cNvPr id="5" name="Picture 4">
            <a:extLst>
              <a:ext uri="{FF2B5EF4-FFF2-40B4-BE49-F238E27FC236}">
                <a16:creationId xmlns:a16="http://schemas.microsoft.com/office/drawing/2014/main" id="{DE21214E-4641-4E1D-AF30-2E8FB6D22CB4}"/>
              </a:ext>
            </a:extLst>
          </p:cNvPr>
          <p:cNvPicPr>
            <a:picLocks noChangeAspect="1"/>
          </p:cNvPicPr>
          <p:nvPr/>
        </p:nvPicPr>
        <p:blipFill>
          <a:blip r:embed="rId2"/>
          <a:stretch>
            <a:fillRect/>
          </a:stretch>
        </p:blipFill>
        <p:spPr>
          <a:xfrm>
            <a:off x="221455" y="1276245"/>
            <a:ext cx="5792008" cy="1505160"/>
          </a:xfrm>
          <a:prstGeom prst="rect">
            <a:avLst/>
          </a:prstGeom>
        </p:spPr>
      </p:pic>
      <p:pic>
        <p:nvPicPr>
          <p:cNvPr id="7" name="Picture 6">
            <a:extLst>
              <a:ext uri="{FF2B5EF4-FFF2-40B4-BE49-F238E27FC236}">
                <a16:creationId xmlns:a16="http://schemas.microsoft.com/office/drawing/2014/main" id="{274E3ADE-B0FB-46D1-9B99-B46714CA96F3}"/>
              </a:ext>
            </a:extLst>
          </p:cNvPr>
          <p:cNvPicPr>
            <a:picLocks noChangeAspect="1"/>
          </p:cNvPicPr>
          <p:nvPr/>
        </p:nvPicPr>
        <p:blipFill>
          <a:blip r:embed="rId3"/>
          <a:stretch>
            <a:fillRect/>
          </a:stretch>
        </p:blipFill>
        <p:spPr>
          <a:xfrm>
            <a:off x="221455" y="3009853"/>
            <a:ext cx="7744906" cy="666843"/>
          </a:xfrm>
          <a:prstGeom prst="rect">
            <a:avLst/>
          </a:prstGeom>
        </p:spPr>
      </p:pic>
    </p:spTree>
    <p:extLst>
      <p:ext uri="{BB962C8B-B14F-4D97-AF65-F5344CB8AC3E}">
        <p14:creationId xmlns:p14="http://schemas.microsoft.com/office/powerpoint/2010/main" val="2302503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EE30-B258-475F-AF2E-5DBA4F622E92}"/>
              </a:ext>
            </a:extLst>
          </p:cNvPr>
          <p:cNvSpPr>
            <a:spLocks noGrp="1"/>
          </p:cNvSpPr>
          <p:nvPr>
            <p:ph type="title"/>
          </p:nvPr>
        </p:nvSpPr>
        <p:spPr>
          <a:xfrm>
            <a:off x="198875" y="387875"/>
            <a:ext cx="7717500" cy="572700"/>
          </a:xfrm>
        </p:spPr>
        <p:txBody>
          <a:bodyPr/>
          <a:lstStyle/>
          <a:p>
            <a:r>
              <a:rPr lang="en-US" sz="1600" dirty="0">
                <a:latin typeface="Montserrat" panose="020B0604020202020204" charset="0"/>
              </a:rPr>
              <a:t>VGG19 after adding Dense layers</a:t>
            </a:r>
            <a:br>
              <a:rPr lang="en-US" sz="1600" dirty="0">
                <a:latin typeface="Montserrat" panose="020B0604020202020204" charset="0"/>
              </a:rPr>
            </a:br>
            <a:endParaRPr lang="en-IN" sz="1600" dirty="0">
              <a:latin typeface="Montserrat" panose="020B0604020202020204" charset="0"/>
            </a:endParaRPr>
          </a:p>
        </p:txBody>
      </p:sp>
      <p:pic>
        <p:nvPicPr>
          <p:cNvPr id="4" name="Picture 3">
            <a:extLst>
              <a:ext uri="{FF2B5EF4-FFF2-40B4-BE49-F238E27FC236}">
                <a16:creationId xmlns:a16="http://schemas.microsoft.com/office/drawing/2014/main" id="{337BAEC6-5990-44A3-861A-29DC88C4DC01}"/>
              </a:ext>
            </a:extLst>
          </p:cNvPr>
          <p:cNvPicPr>
            <a:picLocks noChangeAspect="1"/>
          </p:cNvPicPr>
          <p:nvPr/>
        </p:nvPicPr>
        <p:blipFill>
          <a:blip r:embed="rId2"/>
          <a:stretch>
            <a:fillRect/>
          </a:stretch>
        </p:blipFill>
        <p:spPr>
          <a:xfrm>
            <a:off x="198875" y="810556"/>
            <a:ext cx="5308877" cy="2339838"/>
          </a:xfrm>
          <a:prstGeom prst="rect">
            <a:avLst/>
          </a:prstGeom>
        </p:spPr>
      </p:pic>
      <p:pic>
        <p:nvPicPr>
          <p:cNvPr id="6" name="Picture 5">
            <a:extLst>
              <a:ext uri="{FF2B5EF4-FFF2-40B4-BE49-F238E27FC236}">
                <a16:creationId xmlns:a16="http://schemas.microsoft.com/office/drawing/2014/main" id="{1508CE51-E5B7-4D69-B393-7D2E7E8059F5}"/>
              </a:ext>
            </a:extLst>
          </p:cNvPr>
          <p:cNvPicPr>
            <a:picLocks noChangeAspect="1"/>
          </p:cNvPicPr>
          <p:nvPr/>
        </p:nvPicPr>
        <p:blipFill>
          <a:blip r:embed="rId3"/>
          <a:stretch>
            <a:fillRect/>
          </a:stretch>
        </p:blipFill>
        <p:spPr>
          <a:xfrm>
            <a:off x="198875" y="3458171"/>
            <a:ext cx="7248392" cy="928663"/>
          </a:xfrm>
          <a:prstGeom prst="rect">
            <a:avLst/>
          </a:prstGeom>
        </p:spPr>
      </p:pic>
      <p:sp>
        <p:nvSpPr>
          <p:cNvPr id="8" name="TextBox 7">
            <a:extLst>
              <a:ext uri="{FF2B5EF4-FFF2-40B4-BE49-F238E27FC236}">
                <a16:creationId xmlns:a16="http://schemas.microsoft.com/office/drawing/2014/main" id="{593B946D-34B5-432F-99D7-F149E93F5BFD}"/>
              </a:ext>
            </a:extLst>
          </p:cNvPr>
          <p:cNvSpPr txBox="1"/>
          <p:nvPr/>
        </p:nvSpPr>
        <p:spPr>
          <a:xfrm>
            <a:off x="198875" y="3150394"/>
            <a:ext cx="4707730" cy="307777"/>
          </a:xfrm>
          <a:prstGeom prst="rect">
            <a:avLst/>
          </a:prstGeom>
          <a:noFill/>
        </p:spPr>
        <p:txBody>
          <a:bodyPr wrap="square">
            <a:spAutoFit/>
          </a:bodyPr>
          <a:lstStyle/>
          <a:p>
            <a:r>
              <a:rPr lang="en-US" sz="1400" dirty="0">
                <a:latin typeface="Montserrat" panose="020B0604020202020204" charset="0"/>
              </a:rPr>
              <a:t>Train Accuracy</a:t>
            </a:r>
            <a:endParaRPr lang="en-IN" sz="1400" dirty="0">
              <a:latin typeface="Montserrat" panose="020B0604020202020204" charset="0"/>
            </a:endParaRPr>
          </a:p>
        </p:txBody>
      </p:sp>
    </p:spTree>
    <p:extLst>
      <p:ext uri="{BB962C8B-B14F-4D97-AF65-F5344CB8AC3E}">
        <p14:creationId xmlns:p14="http://schemas.microsoft.com/office/powerpoint/2010/main" val="2620031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0CB4-4F4C-4DF4-86E0-CA9B66E1AD09}"/>
              </a:ext>
            </a:extLst>
          </p:cNvPr>
          <p:cNvSpPr>
            <a:spLocks noGrp="1"/>
          </p:cNvSpPr>
          <p:nvPr>
            <p:ph type="title"/>
          </p:nvPr>
        </p:nvSpPr>
        <p:spPr>
          <a:xfrm>
            <a:off x="120293" y="380732"/>
            <a:ext cx="7717500" cy="572700"/>
          </a:xfrm>
        </p:spPr>
        <p:txBody>
          <a:bodyPr/>
          <a:lstStyle/>
          <a:p>
            <a:r>
              <a:rPr lang="en-US" sz="1600" dirty="0">
                <a:latin typeface="Montserrat" panose="020B0604020202020204" charset="0"/>
              </a:rPr>
              <a:t>Test Accuracy </a:t>
            </a:r>
            <a:endParaRPr lang="en-IN" sz="1600" dirty="0">
              <a:latin typeface="Montserrat" panose="020B0604020202020204" charset="0"/>
            </a:endParaRPr>
          </a:p>
        </p:txBody>
      </p:sp>
      <p:pic>
        <p:nvPicPr>
          <p:cNvPr id="4" name="Picture 3">
            <a:extLst>
              <a:ext uri="{FF2B5EF4-FFF2-40B4-BE49-F238E27FC236}">
                <a16:creationId xmlns:a16="http://schemas.microsoft.com/office/drawing/2014/main" id="{E3B0D526-175F-4850-8443-19233019AFAF}"/>
              </a:ext>
            </a:extLst>
          </p:cNvPr>
          <p:cNvPicPr>
            <a:picLocks noChangeAspect="1"/>
          </p:cNvPicPr>
          <p:nvPr/>
        </p:nvPicPr>
        <p:blipFill>
          <a:blip r:embed="rId2"/>
          <a:stretch>
            <a:fillRect/>
          </a:stretch>
        </p:blipFill>
        <p:spPr>
          <a:xfrm>
            <a:off x="149993" y="847889"/>
            <a:ext cx="7658100" cy="1535334"/>
          </a:xfrm>
          <a:prstGeom prst="rect">
            <a:avLst/>
          </a:prstGeom>
        </p:spPr>
      </p:pic>
      <p:pic>
        <p:nvPicPr>
          <p:cNvPr id="6" name="Picture 5">
            <a:extLst>
              <a:ext uri="{FF2B5EF4-FFF2-40B4-BE49-F238E27FC236}">
                <a16:creationId xmlns:a16="http://schemas.microsoft.com/office/drawing/2014/main" id="{05022110-42EC-4D6F-967B-C859CA5C2C67}"/>
              </a:ext>
            </a:extLst>
          </p:cNvPr>
          <p:cNvPicPr>
            <a:picLocks noChangeAspect="1"/>
          </p:cNvPicPr>
          <p:nvPr/>
        </p:nvPicPr>
        <p:blipFill>
          <a:blip r:embed="rId3"/>
          <a:stretch>
            <a:fillRect/>
          </a:stretch>
        </p:blipFill>
        <p:spPr>
          <a:xfrm>
            <a:off x="1006904" y="2463983"/>
            <a:ext cx="4443778" cy="2298785"/>
          </a:xfrm>
          <a:prstGeom prst="rect">
            <a:avLst/>
          </a:prstGeom>
        </p:spPr>
      </p:pic>
    </p:spTree>
    <p:extLst>
      <p:ext uri="{BB962C8B-B14F-4D97-AF65-F5344CB8AC3E}">
        <p14:creationId xmlns:p14="http://schemas.microsoft.com/office/powerpoint/2010/main" val="423626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019D-8B6C-413C-99FD-54BF18181D31}"/>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D1AE1F9A-527E-4E2D-BBEB-C8FB9463F06E}"/>
              </a:ext>
            </a:extLst>
          </p:cNvPr>
          <p:cNvSpPr>
            <a:spLocks noGrp="1"/>
          </p:cNvSpPr>
          <p:nvPr>
            <p:ph type="body" idx="1"/>
          </p:nvPr>
        </p:nvSpPr>
        <p:spPr/>
        <p:txBody>
          <a:bodyPr/>
          <a:lstStyle/>
          <a:p>
            <a:pPr marL="114300" indent="0" algn="just">
              <a:buNone/>
            </a:pPr>
            <a:r>
              <a:rPr lang="en-US" sz="1200" kern="100" dirty="0">
                <a:effectLst/>
                <a:latin typeface="Montserrat" panose="020B0604020202020204" charset="0"/>
                <a:ea typeface="Calibri" panose="020F0502020204030204" pitchFamily="34" charset="0"/>
                <a:cs typeface="Times New Roman" panose="02020603050405020304" pitchFamily="18" charset="0"/>
              </a:rPr>
              <a:t>The abstract outlines a study focusing on automating pneumonia detection from chest X-ray (CXR) images, given the critical need for early diagnosis, especially in underdeveloped regions with high infection rates and limited healthcare infrastructure. The difficulty and subjectivity of CXR interpretation underscore the necessity for computer-aided diagnosis systems. Leveraging deep transfer learning, the study employs an ensemble of three CNN models—VGG16, MobileNetV2, and DenseNet169—to address data scarcity. Results demonstrate superior performance, with recall rates of 93% for pneumonia and 89% for normal cases, alongside a maximum accuracy of 92% and precision rates of 93% and 89%. Comparative analyses reveal the ensemble's superiority over existing techniques, showcasing its potential for accurate and timely pneumonia diagnosis. The conclusion highlights the effectiveness of the proposed ensemble in correctly classifying CXR images, emphasizing its role in facilitating prompt treatment and potentially saving lives through early diagnosis. Overall, the abstract succinctly summarizes the study's objectives, methodologies, findings, and implications for medical diagnosis.</a:t>
            </a:r>
            <a:endParaRPr lang="en-IN" sz="1200" kern="100" dirty="0">
              <a:effectLst/>
              <a:latin typeface="Montserrat" panose="020B0604020202020204" charset="0"/>
              <a:ea typeface="Calibri" panose="020F0502020204030204" pitchFamily="34" charset="0"/>
              <a:cs typeface="Times New Roman" panose="02020603050405020304" pitchFamily="18" charset="0"/>
            </a:endParaRPr>
          </a:p>
          <a:p>
            <a:pPr marL="114300" indent="0" algn="just">
              <a:buNone/>
            </a:pPr>
            <a:endParaRPr lang="en-IN" sz="1200" dirty="0">
              <a:latin typeface="Montserrat" panose="020B0604020202020204" charset="0"/>
            </a:endParaRPr>
          </a:p>
        </p:txBody>
      </p:sp>
    </p:spTree>
    <p:extLst>
      <p:ext uri="{BB962C8B-B14F-4D97-AF65-F5344CB8AC3E}">
        <p14:creationId xmlns:p14="http://schemas.microsoft.com/office/powerpoint/2010/main" val="302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CA32-979C-49F4-83B9-4A458C75549E}"/>
              </a:ext>
            </a:extLst>
          </p:cNvPr>
          <p:cNvSpPr>
            <a:spLocks noGrp="1"/>
          </p:cNvSpPr>
          <p:nvPr>
            <p:ph type="title"/>
          </p:nvPr>
        </p:nvSpPr>
        <p:spPr>
          <a:xfrm>
            <a:off x="227450" y="395019"/>
            <a:ext cx="7717500" cy="572700"/>
          </a:xfrm>
        </p:spPr>
        <p:txBody>
          <a:bodyPr/>
          <a:lstStyle/>
          <a:p>
            <a:r>
              <a:rPr lang="en-US" sz="1600" dirty="0">
                <a:latin typeface="Montserrat" panose="020B0604020202020204" charset="0"/>
              </a:rPr>
              <a:t>The best model is EfficientNetB0</a:t>
            </a:r>
            <a:br>
              <a:rPr lang="en-IN" sz="1600" b="0" dirty="0">
                <a:solidFill>
                  <a:srgbClr val="D4D4D4"/>
                </a:solidFill>
                <a:effectLst/>
                <a:latin typeface="Montserrat" panose="020B0604020202020204" charset="0"/>
              </a:rPr>
            </a:br>
            <a:endParaRPr lang="en-IN" sz="1600" dirty="0">
              <a:latin typeface="Montserrat" panose="020B0604020202020204" charset="0"/>
            </a:endParaRPr>
          </a:p>
        </p:txBody>
      </p:sp>
      <p:pic>
        <p:nvPicPr>
          <p:cNvPr id="5" name="Picture 4">
            <a:extLst>
              <a:ext uri="{FF2B5EF4-FFF2-40B4-BE49-F238E27FC236}">
                <a16:creationId xmlns:a16="http://schemas.microsoft.com/office/drawing/2014/main" id="{6F10C78A-455C-4CB2-97A9-0939B36BEE8C}"/>
              </a:ext>
            </a:extLst>
          </p:cNvPr>
          <p:cNvPicPr>
            <a:picLocks noChangeAspect="1"/>
          </p:cNvPicPr>
          <p:nvPr/>
        </p:nvPicPr>
        <p:blipFill>
          <a:blip r:embed="rId2"/>
          <a:stretch>
            <a:fillRect/>
          </a:stretch>
        </p:blipFill>
        <p:spPr>
          <a:xfrm>
            <a:off x="278606" y="794787"/>
            <a:ext cx="6768841" cy="3455744"/>
          </a:xfrm>
          <a:prstGeom prst="rect">
            <a:avLst/>
          </a:prstGeom>
        </p:spPr>
      </p:pic>
    </p:spTree>
    <p:extLst>
      <p:ext uri="{BB962C8B-B14F-4D97-AF65-F5344CB8AC3E}">
        <p14:creationId xmlns:p14="http://schemas.microsoft.com/office/powerpoint/2010/main" val="139477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9C9465-8B5D-40FA-83F5-99AD7D6DB442}"/>
              </a:ext>
            </a:extLst>
          </p:cNvPr>
          <p:cNvPicPr>
            <a:picLocks noChangeAspect="1"/>
          </p:cNvPicPr>
          <p:nvPr/>
        </p:nvPicPr>
        <p:blipFill>
          <a:blip r:embed="rId2"/>
          <a:stretch>
            <a:fillRect/>
          </a:stretch>
        </p:blipFill>
        <p:spPr>
          <a:xfrm>
            <a:off x="360444" y="573690"/>
            <a:ext cx="4447555" cy="1462279"/>
          </a:xfrm>
          <a:prstGeom prst="rect">
            <a:avLst/>
          </a:prstGeom>
        </p:spPr>
      </p:pic>
      <p:pic>
        <p:nvPicPr>
          <p:cNvPr id="11" name="Picture 10">
            <a:extLst>
              <a:ext uri="{FF2B5EF4-FFF2-40B4-BE49-F238E27FC236}">
                <a16:creationId xmlns:a16="http://schemas.microsoft.com/office/drawing/2014/main" id="{15640DD9-BFB8-42AE-AC25-6FB1B9B4724D}"/>
              </a:ext>
            </a:extLst>
          </p:cNvPr>
          <p:cNvPicPr>
            <a:picLocks noChangeAspect="1"/>
          </p:cNvPicPr>
          <p:nvPr/>
        </p:nvPicPr>
        <p:blipFill>
          <a:blip r:embed="rId3"/>
          <a:stretch>
            <a:fillRect/>
          </a:stretch>
        </p:blipFill>
        <p:spPr>
          <a:xfrm>
            <a:off x="360444" y="2586634"/>
            <a:ext cx="5956710" cy="1582659"/>
          </a:xfrm>
          <a:prstGeom prst="rect">
            <a:avLst/>
          </a:prstGeom>
        </p:spPr>
      </p:pic>
      <p:sp>
        <p:nvSpPr>
          <p:cNvPr id="13" name="TextBox 12">
            <a:extLst>
              <a:ext uri="{FF2B5EF4-FFF2-40B4-BE49-F238E27FC236}">
                <a16:creationId xmlns:a16="http://schemas.microsoft.com/office/drawing/2014/main" id="{F15EABAF-B5E9-43B5-B298-DD2830F6DF69}"/>
              </a:ext>
            </a:extLst>
          </p:cNvPr>
          <p:cNvSpPr txBox="1"/>
          <p:nvPr/>
        </p:nvSpPr>
        <p:spPr>
          <a:xfrm>
            <a:off x="360444" y="2157413"/>
            <a:ext cx="2461337" cy="307777"/>
          </a:xfrm>
          <a:prstGeom prst="rect">
            <a:avLst/>
          </a:prstGeom>
          <a:noFill/>
        </p:spPr>
        <p:txBody>
          <a:bodyPr wrap="square" rtlCol="0">
            <a:spAutoFit/>
          </a:bodyPr>
          <a:lstStyle/>
          <a:p>
            <a:r>
              <a:rPr lang="en-IN" dirty="0">
                <a:latin typeface="Montserrat" panose="020B0604020202020204" charset="0"/>
              </a:rPr>
              <a:t>Performance Metrics</a:t>
            </a:r>
          </a:p>
        </p:txBody>
      </p:sp>
    </p:spTree>
    <p:extLst>
      <p:ext uri="{BB962C8B-B14F-4D97-AF65-F5344CB8AC3E}">
        <p14:creationId xmlns:p14="http://schemas.microsoft.com/office/powerpoint/2010/main" val="3665002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4E01-F8A9-8FC5-7135-513AB33200BE}"/>
              </a:ext>
            </a:extLst>
          </p:cNvPr>
          <p:cNvSpPr>
            <a:spLocks noGrp="1"/>
          </p:cNvSpPr>
          <p:nvPr>
            <p:ph type="title"/>
          </p:nvPr>
        </p:nvSpPr>
        <p:spPr>
          <a:xfrm>
            <a:off x="188354" y="182045"/>
            <a:ext cx="7704000" cy="572700"/>
          </a:xfrm>
        </p:spPr>
        <p:txBody>
          <a:bodyPr/>
          <a:lstStyle/>
          <a:p>
            <a:r>
              <a:rPr lang="en-IN" dirty="0"/>
              <a:t>Comparison with other Papers</a:t>
            </a:r>
          </a:p>
        </p:txBody>
      </p:sp>
      <p:pic>
        <p:nvPicPr>
          <p:cNvPr id="4" name="Picture 3">
            <a:extLst>
              <a:ext uri="{FF2B5EF4-FFF2-40B4-BE49-F238E27FC236}">
                <a16:creationId xmlns:a16="http://schemas.microsoft.com/office/drawing/2014/main" id="{F308BD4D-45EB-36AB-59B9-B4ECB1DB1A4C}"/>
              </a:ext>
            </a:extLst>
          </p:cNvPr>
          <p:cNvPicPr>
            <a:picLocks noChangeAspect="1"/>
          </p:cNvPicPr>
          <p:nvPr/>
        </p:nvPicPr>
        <p:blipFill>
          <a:blip r:embed="rId2"/>
          <a:stretch>
            <a:fillRect/>
          </a:stretch>
        </p:blipFill>
        <p:spPr>
          <a:xfrm>
            <a:off x="243130" y="1180386"/>
            <a:ext cx="2760734" cy="2474871"/>
          </a:xfrm>
          <a:prstGeom prst="rect">
            <a:avLst/>
          </a:prstGeom>
        </p:spPr>
      </p:pic>
      <p:sp>
        <p:nvSpPr>
          <p:cNvPr id="12" name="Google Shape;208;p30">
            <a:extLst>
              <a:ext uri="{FF2B5EF4-FFF2-40B4-BE49-F238E27FC236}">
                <a16:creationId xmlns:a16="http://schemas.microsoft.com/office/drawing/2014/main" id="{689AFD33-80B0-23F9-93B2-C7CEDB3713DE}"/>
              </a:ext>
            </a:extLst>
          </p:cNvPr>
          <p:cNvSpPr txBox="1"/>
          <p:nvPr/>
        </p:nvSpPr>
        <p:spPr>
          <a:xfrm>
            <a:off x="295511" y="674855"/>
            <a:ext cx="5804553" cy="42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Questrial"/>
                <a:ea typeface="Questrial"/>
                <a:cs typeface="Questrial"/>
                <a:sym typeface="Questrial"/>
              </a:rPr>
              <a:t>Paper – 1: </a:t>
            </a:r>
            <a:r>
              <a:rPr lang="en-US" dirty="0">
                <a:solidFill>
                  <a:schemeClr val="dk1"/>
                </a:solidFill>
                <a:latin typeface="Questrial"/>
                <a:ea typeface="Questrial"/>
                <a:cs typeface="Questrial"/>
                <a:sym typeface="Questrial"/>
                <a:hlinkClick r:id="rId3"/>
              </a:rPr>
              <a:t>https://ieeexplore.ieee.org/abstract/document/8741582</a:t>
            </a:r>
            <a:r>
              <a:rPr lang="en-US" dirty="0">
                <a:solidFill>
                  <a:schemeClr val="dk1"/>
                </a:solidFill>
                <a:latin typeface="Questrial"/>
                <a:ea typeface="Questrial"/>
                <a:cs typeface="Questrial"/>
                <a:sym typeface="Questrial"/>
              </a:rPr>
              <a:t> </a:t>
            </a:r>
          </a:p>
        </p:txBody>
      </p:sp>
      <p:sp>
        <p:nvSpPr>
          <p:cNvPr id="13" name="Google Shape;208;p30">
            <a:extLst>
              <a:ext uri="{FF2B5EF4-FFF2-40B4-BE49-F238E27FC236}">
                <a16:creationId xmlns:a16="http://schemas.microsoft.com/office/drawing/2014/main" id="{9D5F373D-F92B-3036-0AE8-C2A4243EBA79}"/>
              </a:ext>
            </a:extLst>
          </p:cNvPr>
          <p:cNvSpPr txBox="1"/>
          <p:nvPr/>
        </p:nvSpPr>
        <p:spPr>
          <a:xfrm>
            <a:off x="6368869" y="3335463"/>
            <a:ext cx="2043857" cy="42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Montserrat" panose="020B0604020202020204" charset="0"/>
                <a:ea typeface="Questrial"/>
                <a:cs typeface="Questrial"/>
                <a:sym typeface="Questrial"/>
              </a:rPr>
              <a:t>Results of Our Model</a:t>
            </a:r>
          </a:p>
        </p:txBody>
      </p:sp>
      <p:sp>
        <p:nvSpPr>
          <p:cNvPr id="14" name="Google Shape;208;p30">
            <a:extLst>
              <a:ext uri="{FF2B5EF4-FFF2-40B4-BE49-F238E27FC236}">
                <a16:creationId xmlns:a16="http://schemas.microsoft.com/office/drawing/2014/main" id="{8A2B7358-6A94-9359-7CEA-579D5EAAF79E}"/>
              </a:ext>
            </a:extLst>
          </p:cNvPr>
          <p:cNvSpPr txBox="1"/>
          <p:nvPr/>
        </p:nvSpPr>
        <p:spPr>
          <a:xfrm>
            <a:off x="3024132" y="1151167"/>
            <a:ext cx="2784734" cy="306169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In this paper the highest accuracy is at 87%, the highest precision is at 86%, recall at 94% and f1 score at 90%.</a:t>
            </a:r>
          </a:p>
          <a:p>
            <a:pPr marL="0" lvl="0" indent="0" algn="just"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just"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In our model’s classification report we have achieved 90% accuracy, 98% precision, 98% recall and  98% recall.</a:t>
            </a:r>
          </a:p>
          <a:p>
            <a:pPr marL="0" lvl="0" indent="0" algn="just" rtl="0">
              <a:spcBef>
                <a:spcPts val="0"/>
              </a:spcBef>
              <a:spcAft>
                <a:spcPts val="0"/>
              </a:spcAft>
              <a:buNone/>
            </a:pPr>
            <a:endParaRPr lang="en-US" sz="1200" dirty="0">
              <a:solidFill>
                <a:schemeClr val="dk1"/>
              </a:solidFill>
              <a:latin typeface="Montserrat" panose="020B0604020202020204" charset="0"/>
              <a:ea typeface="Questrial"/>
              <a:cs typeface="Questrial"/>
              <a:sym typeface="Questrial"/>
            </a:endParaRPr>
          </a:p>
          <a:p>
            <a:pPr marL="0" lvl="0" indent="0" algn="just" rtl="0">
              <a:spcBef>
                <a:spcPts val="0"/>
              </a:spcBef>
              <a:spcAft>
                <a:spcPts val="0"/>
              </a:spcAft>
              <a:buNone/>
            </a:pPr>
            <a:r>
              <a:rPr lang="en-US" sz="1200" dirty="0">
                <a:solidFill>
                  <a:schemeClr val="dk1"/>
                </a:solidFill>
                <a:latin typeface="Montserrat" panose="020B0604020202020204" charset="0"/>
                <a:ea typeface="Questrial"/>
                <a:cs typeface="Questrial"/>
                <a:sym typeface="Questrial"/>
              </a:rPr>
              <a:t>In all the cases our model is equal to or if not greater than the one in the given research paper.</a:t>
            </a:r>
          </a:p>
        </p:txBody>
      </p:sp>
      <p:sp>
        <p:nvSpPr>
          <p:cNvPr id="15" name="Google Shape;208;p30">
            <a:extLst>
              <a:ext uri="{FF2B5EF4-FFF2-40B4-BE49-F238E27FC236}">
                <a16:creationId xmlns:a16="http://schemas.microsoft.com/office/drawing/2014/main" id="{1CCCB398-1152-3E78-4009-5773988FBE95}"/>
              </a:ext>
            </a:extLst>
          </p:cNvPr>
          <p:cNvSpPr txBox="1"/>
          <p:nvPr/>
        </p:nvSpPr>
        <p:spPr>
          <a:xfrm>
            <a:off x="731273" y="3655257"/>
            <a:ext cx="2097651" cy="42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Montserrat" panose="020B0604020202020204" charset="0"/>
                <a:ea typeface="Questrial"/>
                <a:cs typeface="Questrial"/>
                <a:sym typeface="Questrial"/>
              </a:rPr>
              <a:t>Results in the Paper</a:t>
            </a:r>
          </a:p>
        </p:txBody>
      </p:sp>
      <p:pic>
        <p:nvPicPr>
          <p:cNvPr id="6" name="Picture 5">
            <a:extLst>
              <a:ext uri="{FF2B5EF4-FFF2-40B4-BE49-F238E27FC236}">
                <a16:creationId xmlns:a16="http://schemas.microsoft.com/office/drawing/2014/main" id="{1DAC84DD-7D28-4265-B355-B6C9B83AD8E2}"/>
              </a:ext>
            </a:extLst>
          </p:cNvPr>
          <p:cNvPicPr>
            <a:picLocks noChangeAspect="1"/>
          </p:cNvPicPr>
          <p:nvPr/>
        </p:nvPicPr>
        <p:blipFill>
          <a:blip r:embed="rId4"/>
          <a:stretch>
            <a:fillRect/>
          </a:stretch>
        </p:blipFill>
        <p:spPr>
          <a:xfrm>
            <a:off x="5882168" y="1011252"/>
            <a:ext cx="3018702" cy="2232011"/>
          </a:xfrm>
          <a:prstGeom prst="rect">
            <a:avLst/>
          </a:prstGeom>
        </p:spPr>
      </p:pic>
    </p:spTree>
    <p:extLst>
      <p:ext uri="{BB962C8B-B14F-4D97-AF65-F5344CB8AC3E}">
        <p14:creationId xmlns:p14="http://schemas.microsoft.com/office/powerpoint/2010/main" val="1989200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08;p30">
            <a:extLst>
              <a:ext uri="{FF2B5EF4-FFF2-40B4-BE49-F238E27FC236}">
                <a16:creationId xmlns:a16="http://schemas.microsoft.com/office/drawing/2014/main" id="{689AFD33-80B0-23F9-93B2-C7CEDB3713DE}"/>
              </a:ext>
            </a:extLst>
          </p:cNvPr>
          <p:cNvSpPr txBox="1"/>
          <p:nvPr/>
        </p:nvSpPr>
        <p:spPr>
          <a:xfrm>
            <a:off x="410615" y="214766"/>
            <a:ext cx="5309541" cy="42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Questrial"/>
                <a:ea typeface="Questrial"/>
                <a:cs typeface="Questrial"/>
                <a:sym typeface="Questrial"/>
              </a:rPr>
              <a:t>Paper – 2: </a:t>
            </a:r>
            <a:r>
              <a:rPr lang="en-US" dirty="0">
                <a:solidFill>
                  <a:schemeClr val="dk1"/>
                </a:solidFill>
                <a:latin typeface="Questrial"/>
                <a:ea typeface="Questrial"/>
                <a:cs typeface="Questrial"/>
                <a:sym typeface="Questrial"/>
                <a:hlinkClick r:id="rId2"/>
              </a:rPr>
              <a:t>https://ieeexplore.ieee.org/document/10303322</a:t>
            </a:r>
            <a:r>
              <a:rPr lang="en-US" dirty="0">
                <a:solidFill>
                  <a:schemeClr val="dk1"/>
                </a:solidFill>
                <a:latin typeface="Questrial"/>
                <a:ea typeface="Questrial"/>
                <a:cs typeface="Questrial"/>
                <a:sym typeface="Questrial"/>
              </a:rPr>
              <a:t> </a:t>
            </a:r>
          </a:p>
        </p:txBody>
      </p:sp>
      <p:sp>
        <p:nvSpPr>
          <p:cNvPr id="13" name="Google Shape;208;p30">
            <a:extLst>
              <a:ext uri="{FF2B5EF4-FFF2-40B4-BE49-F238E27FC236}">
                <a16:creationId xmlns:a16="http://schemas.microsoft.com/office/drawing/2014/main" id="{9D5F373D-F92B-3036-0AE8-C2A4243EBA79}"/>
              </a:ext>
            </a:extLst>
          </p:cNvPr>
          <p:cNvSpPr txBox="1"/>
          <p:nvPr/>
        </p:nvSpPr>
        <p:spPr>
          <a:xfrm>
            <a:off x="6337811" y="2706826"/>
            <a:ext cx="2113245" cy="42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Montserrat" panose="020B0604020202020204" charset="0"/>
                <a:ea typeface="Questrial"/>
                <a:cs typeface="Questrial"/>
                <a:sym typeface="Questrial"/>
              </a:rPr>
              <a:t>Results of Our Model</a:t>
            </a:r>
          </a:p>
        </p:txBody>
      </p:sp>
      <p:sp>
        <p:nvSpPr>
          <p:cNvPr id="14" name="Google Shape;208;p30">
            <a:extLst>
              <a:ext uri="{FF2B5EF4-FFF2-40B4-BE49-F238E27FC236}">
                <a16:creationId xmlns:a16="http://schemas.microsoft.com/office/drawing/2014/main" id="{8A2B7358-6A94-9359-7CEA-579D5EAAF79E}"/>
              </a:ext>
            </a:extLst>
          </p:cNvPr>
          <p:cNvSpPr txBox="1"/>
          <p:nvPr/>
        </p:nvSpPr>
        <p:spPr>
          <a:xfrm>
            <a:off x="749274" y="3000351"/>
            <a:ext cx="5588537" cy="141307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In this paper the validation accuracy is only at 62.5% and 88.3%</a:t>
            </a:r>
          </a:p>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In our model we have achieved 98% accuracy, 98% precision, 98.12% recall.</a:t>
            </a:r>
          </a:p>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Our model has higher accuracy compared the paper’s validation accuracy.</a:t>
            </a:r>
          </a:p>
        </p:txBody>
      </p:sp>
      <p:sp>
        <p:nvSpPr>
          <p:cNvPr id="15" name="Google Shape;208;p30">
            <a:extLst>
              <a:ext uri="{FF2B5EF4-FFF2-40B4-BE49-F238E27FC236}">
                <a16:creationId xmlns:a16="http://schemas.microsoft.com/office/drawing/2014/main" id="{1CCCB398-1152-3E78-4009-5773988FBE95}"/>
              </a:ext>
            </a:extLst>
          </p:cNvPr>
          <p:cNvSpPr txBox="1"/>
          <p:nvPr/>
        </p:nvSpPr>
        <p:spPr>
          <a:xfrm>
            <a:off x="1765332" y="2481480"/>
            <a:ext cx="2056573" cy="42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Montserrat" panose="020B0604020202020204" charset="0"/>
                <a:ea typeface="Questrial"/>
                <a:cs typeface="Questrial"/>
                <a:sym typeface="Questrial"/>
              </a:rPr>
              <a:t>Results in the Paper</a:t>
            </a:r>
          </a:p>
        </p:txBody>
      </p:sp>
      <p:pic>
        <p:nvPicPr>
          <p:cNvPr id="6" name="Picture 5">
            <a:extLst>
              <a:ext uri="{FF2B5EF4-FFF2-40B4-BE49-F238E27FC236}">
                <a16:creationId xmlns:a16="http://schemas.microsoft.com/office/drawing/2014/main" id="{50BAD182-E15A-1642-35A0-0BB27842654C}"/>
              </a:ext>
            </a:extLst>
          </p:cNvPr>
          <p:cNvPicPr>
            <a:picLocks noChangeAspect="1"/>
          </p:cNvPicPr>
          <p:nvPr/>
        </p:nvPicPr>
        <p:blipFill rotWithShape="1">
          <a:blip r:embed="rId3"/>
          <a:srcRect r="4952"/>
          <a:stretch/>
        </p:blipFill>
        <p:spPr>
          <a:xfrm>
            <a:off x="79006" y="813131"/>
            <a:ext cx="2791262" cy="1641109"/>
          </a:xfrm>
          <a:prstGeom prst="rect">
            <a:avLst/>
          </a:prstGeom>
        </p:spPr>
      </p:pic>
      <p:pic>
        <p:nvPicPr>
          <p:cNvPr id="8" name="Picture 7">
            <a:extLst>
              <a:ext uri="{FF2B5EF4-FFF2-40B4-BE49-F238E27FC236}">
                <a16:creationId xmlns:a16="http://schemas.microsoft.com/office/drawing/2014/main" id="{6224777D-9905-864A-4D2D-87E645176D28}"/>
              </a:ext>
            </a:extLst>
          </p:cNvPr>
          <p:cNvPicPr>
            <a:picLocks noChangeAspect="1"/>
          </p:cNvPicPr>
          <p:nvPr/>
        </p:nvPicPr>
        <p:blipFill>
          <a:blip r:embed="rId4"/>
          <a:stretch>
            <a:fillRect/>
          </a:stretch>
        </p:blipFill>
        <p:spPr>
          <a:xfrm>
            <a:off x="2949874" y="872834"/>
            <a:ext cx="2628117" cy="1521701"/>
          </a:xfrm>
          <a:prstGeom prst="rect">
            <a:avLst/>
          </a:prstGeom>
        </p:spPr>
      </p:pic>
      <p:pic>
        <p:nvPicPr>
          <p:cNvPr id="9" name="Picture 8">
            <a:extLst>
              <a:ext uri="{FF2B5EF4-FFF2-40B4-BE49-F238E27FC236}">
                <a16:creationId xmlns:a16="http://schemas.microsoft.com/office/drawing/2014/main" id="{FDC3CCEF-FF0A-45A6-BFF9-F96B2619E8E3}"/>
              </a:ext>
            </a:extLst>
          </p:cNvPr>
          <p:cNvPicPr>
            <a:picLocks noChangeAspect="1"/>
          </p:cNvPicPr>
          <p:nvPr/>
        </p:nvPicPr>
        <p:blipFill>
          <a:blip r:embed="rId5"/>
          <a:stretch>
            <a:fillRect/>
          </a:stretch>
        </p:blipFill>
        <p:spPr>
          <a:xfrm>
            <a:off x="5714683" y="517678"/>
            <a:ext cx="3018702" cy="2232011"/>
          </a:xfrm>
          <a:prstGeom prst="rect">
            <a:avLst/>
          </a:prstGeom>
        </p:spPr>
      </p:pic>
    </p:spTree>
    <p:extLst>
      <p:ext uri="{BB962C8B-B14F-4D97-AF65-F5344CB8AC3E}">
        <p14:creationId xmlns:p14="http://schemas.microsoft.com/office/powerpoint/2010/main" val="1870977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07B60E-68AC-7E01-07F9-D6624077BCE6}"/>
              </a:ext>
            </a:extLst>
          </p:cNvPr>
          <p:cNvPicPr>
            <a:picLocks noChangeAspect="1"/>
          </p:cNvPicPr>
          <p:nvPr/>
        </p:nvPicPr>
        <p:blipFill>
          <a:blip r:embed="rId2"/>
          <a:stretch>
            <a:fillRect/>
          </a:stretch>
        </p:blipFill>
        <p:spPr>
          <a:xfrm>
            <a:off x="292196" y="579415"/>
            <a:ext cx="3049146" cy="996016"/>
          </a:xfrm>
          <a:prstGeom prst="rect">
            <a:avLst/>
          </a:prstGeom>
        </p:spPr>
      </p:pic>
      <p:pic>
        <p:nvPicPr>
          <p:cNvPr id="6" name="Picture 5">
            <a:extLst>
              <a:ext uri="{FF2B5EF4-FFF2-40B4-BE49-F238E27FC236}">
                <a16:creationId xmlns:a16="http://schemas.microsoft.com/office/drawing/2014/main" id="{60160070-EBA9-52CE-2B6C-4320904C3633}"/>
              </a:ext>
            </a:extLst>
          </p:cNvPr>
          <p:cNvPicPr>
            <a:picLocks noChangeAspect="1"/>
          </p:cNvPicPr>
          <p:nvPr/>
        </p:nvPicPr>
        <p:blipFill>
          <a:blip r:embed="rId3"/>
          <a:stretch>
            <a:fillRect/>
          </a:stretch>
        </p:blipFill>
        <p:spPr>
          <a:xfrm>
            <a:off x="292195" y="1782406"/>
            <a:ext cx="3049146" cy="2386799"/>
          </a:xfrm>
          <a:prstGeom prst="rect">
            <a:avLst/>
          </a:prstGeom>
        </p:spPr>
      </p:pic>
      <p:sp>
        <p:nvSpPr>
          <p:cNvPr id="2" name="Google Shape;208;p30">
            <a:extLst>
              <a:ext uri="{FF2B5EF4-FFF2-40B4-BE49-F238E27FC236}">
                <a16:creationId xmlns:a16="http://schemas.microsoft.com/office/drawing/2014/main" id="{1295C827-436B-3D80-9294-18161436438A}"/>
              </a:ext>
            </a:extLst>
          </p:cNvPr>
          <p:cNvSpPr txBox="1"/>
          <p:nvPr/>
        </p:nvSpPr>
        <p:spPr>
          <a:xfrm>
            <a:off x="208619" y="217948"/>
            <a:ext cx="5091077" cy="42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Questrial"/>
                <a:ea typeface="Questrial"/>
                <a:cs typeface="Questrial"/>
                <a:sym typeface="Questrial"/>
              </a:rPr>
              <a:t>Paper – 3: </a:t>
            </a:r>
            <a:r>
              <a:rPr lang="en-US" dirty="0">
                <a:solidFill>
                  <a:schemeClr val="dk1"/>
                </a:solidFill>
                <a:latin typeface="Questrial"/>
                <a:ea typeface="Questrial"/>
                <a:cs typeface="Questrial"/>
                <a:sym typeface="Questrial"/>
                <a:hlinkClick r:id="rId4"/>
              </a:rPr>
              <a:t>https://ieeexplore.ieee.org/document/10293523</a:t>
            </a:r>
            <a:r>
              <a:rPr lang="en-US" dirty="0">
                <a:solidFill>
                  <a:schemeClr val="dk1"/>
                </a:solidFill>
                <a:latin typeface="Questrial"/>
                <a:ea typeface="Questrial"/>
                <a:cs typeface="Questrial"/>
                <a:sym typeface="Questrial"/>
              </a:rPr>
              <a:t> </a:t>
            </a:r>
          </a:p>
          <a:p>
            <a:pPr marL="0" lvl="0" indent="0" algn="l" rtl="0">
              <a:spcBef>
                <a:spcPts val="0"/>
              </a:spcBef>
              <a:spcAft>
                <a:spcPts val="0"/>
              </a:spcAft>
              <a:buNone/>
            </a:pPr>
            <a:endParaRPr lang="en-US" dirty="0">
              <a:solidFill>
                <a:schemeClr val="dk1"/>
              </a:solidFill>
              <a:latin typeface="Questrial"/>
              <a:ea typeface="Questrial"/>
              <a:cs typeface="Questrial"/>
              <a:sym typeface="Questrial"/>
            </a:endParaRPr>
          </a:p>
        </p:txBody>
      </p:sp>
      <p:sp>
        <p:nvSpPr>
          <p:cNvPr id="3" name="Google Shape;208;p30">
            <a:extLst>
              <a:ext uri="{FF2B5EF4-FFF2-40B4-BE49-F238E27FC236}">
                <a16:creationId xmlns:a16="http://schemas.microsoft.com/office/drawing/2014/main" id="{F8FCFC3B-1A10-170E-B910-A802C978302C}"/>
              </a:ext>
            </a:extLst>
          </p:cNvPr>
          <p:cNvSpPr txBox="1"/>
          <p:nvPr/>
        </p:nvSpPr>
        <p:spPr>
          <a:xfrm>
            <a:off x="1193351" y="1439101"/>
            <a:ext cx="2035624" cy="42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Montserrat" panose="020B0604020202020204" charset="0"/>
                <a:ea typeface="Questrial"/>
                <a:cs typeface="Questrial"/>
                <a:sym typeface="Questrial"/>
              </a:rPr>
              <a:t>Results in the Paper</a:t>
            </a:r>
          </a:p>
        </p:txBody>
      </p:sp>
      <p:sp>
        <p:nvSpPr>
          <p:cNvPr id="7" name="Google Shape;208;p30">
            <a:extLst>
              <a:ext uri="{FF2B5EF4-FFF2-40B4-BE49-F238E27FC236}">
                <a16:creationId xmlns:a16="http://schemas.microsoft.com/office/drawing/2014/main" id="{ECCB5966-2140-8D3D-22A0-97E35E0C1D7B}"/>
              </a:ext>
            </a:extLst>
          </p:cNvPr>
          <p:cNvSpPr txBox="1"/>
          <p:nvPr/>
        </p:nvSpPr>
        <p:spPr>
          <a:xfrm>
            <a:off x="3637852" y="743409"/>
            <a:ext cx="2091436" cy="42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Montserrat" panose="020B0604020202020204" charset="0"/>
                <a:ea typeface="Questrial"/>
                <a:cs typeface="Questrial"/>
                <a:sym typeface="Questrial"/>
              </a:rPr>
              <a:t>Results of Our Model</a:t>
            </a:r>
          </a:p>
        </p:txBody>
      </p:sp>
      <p:sp>
        <p:nvSpPr>
          <p:cNvPr id="8" name="Google Shape;208;p30">
            <a:extLst>
              <a:ext uri="{FF2B5EF4-FFF2-40B4-BE49-F238E27FC236}">
                <a16:creationId xmlns:a16="http://schemas.microsoft.com/office/drawing/2014/main" id="{152C46A3-B1A1-0273-1457-FAB5324F99B9}"/>
              </a:ext>
            </a:extLst>
          </p:cNvPr>
          <p:cNvSpPr txBox="1"/>
          <p:nvPr/>
        </p:nvSpPr>
        <p:spPr>
          <a:xfrm>
            <a:off x="6152198" y="582414"/>
            <a:ext cx="2888671" cy="360282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In this paper, the highest accuracy of the single models is at 90%, the precision is at 90%, recall at 92% and the f1 score 89%.</a:t>
            </a:r>
          </a:p>
          <a:p>
            <a:pPr marL="0" lvl="0" indent="0" algn="just" rtl="0">
              <a:spcBef>
                <a:spcPts val="0"/>
              </a:spcBef>
              <a:spcAft>
                <a:spcPts val="0"/>
              </a:spcAft>
              <a:buNone/>
            </a:pPr>
            <a:endParaRPr lang="en-US" dirty="0">
              <a:solidFill>
                <a:schemeClr val="dk1"/>
              </a:solidFill>
              <a:latin typeface="Montserrat" panose="020B0604020202020204" charset="0"/>
              <a:ea typeface="Questrial"/>
              <a:cs typeface="Questrial"/>
              <a:sym typeface="Questrial"/>
            </a:endParaRPr>
          </a:p>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The highest accuracy of the ensemble models is at 92%, precision at 91%, recall 93% and f1 score is at 91%.</a:t>
            </a:r>
          </a:p>
          <a:p>
            <a:pPr marL="0" lvl="0" indent="0" algn="just" rtl="0">
              <a:spcBef>
                <a:spcPts val="0"/>
              </a:spcBef>
              <a:spcAft>
                <a:spcPts val="0"/>
              </a:spcAft>
              <a:buNone/>
            </a:pPr>
            <a:endParaRPr lang="en-US" dirty="0">
              <a:solidFill>
                <a:schemeClr val="dk1"/>
              </a:solidFill>
              <a:latin typeface="Montserrat" panose="020B0604020202020204" charset="0"/>
              <a:ea typeface="Questrial"/>
              <a:cs typeface="Questrial"/>
              <a:sym typeface="Questrial"/>
            </a:endParaRPr>
          </a:p>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In our model, the accuracy is at 98.56%, the precision is at 98%, the recall at 98.12%, f1 score is at 99.05%</a:t>
            </a:r>
          </a:p>
        </p:txBody>
      </p:sp>
      <p:sp>
        <p:nvSpPr>
          <p:cNvPr id="9" name="Google Shape;208;p30">
            <a:extLst>
              <a:ext uri="{FF2B5EF4-FFF2-40B4-BE49-F238E27FC236}">
                <a16:creationId xmlns:a16="http://schemas.microsoft.com/office/drawing/2014/main" id="{1C2DA831-6270-9C6B-7C21-25009FBF9C54}"/>
              </a:ext>
            </a:extLst>
          </p:cNvPr>
          <p:cNvSpPr txBox="1"/>
          <p:nvPr/>
        </p:nvSpPr>
        <p:spPr>
          <a:xfrm>
            <a:off x="3341341" y="3248088"/>
            <a:ext cx="2719487" cy="120597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Our model has surpassed the precision and recall from the paper, and the accuracy is higher than most of the models used in the paper.</a:t>
            </a:r>
          </a:p>
        </p:txBody>
      </p:sp>
      <p:pic>
        <p:nvPicPr>
          <p:cNvPr id="10" name="Picture 9">
            <a:extLst>
              <a:ext uri="{FF2B5EF4-FFF2-40B4-BE49-F238E27FC236}">
                <a16:creationId xmlns:a16="http://schemas.microsoft.com/office/drawing/2014/main" id="{ED93DD26-CF6A-44A1-898F-AA1647E6119A}"/>
              </a:ext>
            </a:extLst>
          </p:cNvPr>
          <p:cNvPicPr>
            <a:picLocks noChangeAspect="1"/>
          </p:cNvPicPr>
          <p:nvPr/>
        </p:nvPicPr>
        <p:blipFill>
          <a:blip r:embed="rId5"/>
          <a:stretch>
            <a:fillRect/>
          </a:stretch>
        </p:blipFill>
        <p:spPr>
          <a:xfrm>
            <a:off x="3472090" y="1173041"/>
            <a:ext cx="2567741" cy="1898573"/>
          </a:xfrm>
          <a:prstGeom prst="rect">
            <a:avLst/>
          </a:prstGeom>
        </p:spPr>
      </p:pic>
    </p:spTree>
    <p:extLst>
      <p:ext uri="{BB962C8B-B14F-4D97-AF65-F5344CB8AC3E}">
        <p14:creationId xmlns:p14="http://schemas.microsoft.com/office/powerpoint/2010/main" val="2015626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8;p30">
            <a:extLst>
              <a:ext uri="{FF2B5EF4-FFF2-40B4-BE49-F238E27FC236}">
                <a16:creationId xmlns:a16="http://schemas.microsoft.com/office/drawing/2014/main" id="{54B6AAB3-0D87-3931-02C6-423644E81A85}"/>
              </a:ext>
            </a:extLst>
          </p:cNvPr>
          <p:cNvSpPr txBox="1"/>
          <p:nvPr/>
        </p:nvSpPr>
        <p:spPr>
          <a:xfrm>
            <a:off x="666896" y="2908635"/>
            <a:ext cx="5541400" cy="147773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lang="en-US" dirty="0">
              <a:solidFill>
                <a:schemeClr val="dk1"/>
              </a:solidFill>
              <a:latin typeface="Questrial"/>
              <a:ea typeface="Questrial"/>
              <a:cs typeface="Questrial"/>
              <a:sym typeface="Questrial"/>
            </a:endParaRPr>
          </a:p>
        </p:txBody>
      </p:sp>
      <p:sp>
        <p:nvSpPr>
          <p:cNvPr id="4" name="Google Shape;208;p30">
            <a:extLst>
              <a:ext uri="{FF2B5EF4-FFF2-40B4-BE49-F238E27FC236}">
                <a16:creationId xmlns:a16="http://schemas.microsoft.com/office/drawing/2014/main" id="{ABE89B13-12B5-E026-7A12-06130FAB096A}"/>
              </a:ext>
            </a:extLst>
          </p:cNvPr>
          <p:cNvSpPr txBox="1"/>
          <p:nvPr/>
        </p:nvSpPr>
        <p:spPr>
          <a:xfrm>
            <a:off x="608101" y="867191"/>
            <a:ext cx="7645206" cy="110533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The proposed model has surpassed the metrics of the models in the research papers, which can be attributed to solving some of it’s limitations.</a:t>
            </a:r>
          </a:p>
          <a:p>
            <a:pPr marL="0" lvl="0" indent="0" algn="just" rtl="0">
              <a:spcBef>
                <a:spcPts val="0"/>
              </a:spcBef>
              <a:spcAft>
                <a:spcPts val="0"/>
              </a:spcAft>
              <a:buNone/>
            </a:pPr>
            <a:r>
              <a:rPr lang="en-US" dirty="0">
                <a:solidFill>
                  <a:schemeClr val="dk1"/>
                </a:solidFill>
                <a:latin typeface="Montserrat" panose="020B0604020202020204" charset="0"/>
                <a:ea typeface="Questrial"/>
                <a:cs typeface="Questrial"/>
                <a:sym typeface="Questrial"/>
              </a:rPr>
              <a:t>The higher accuracy of the proposed model can do more help in practical application of pneumonia detection.</a:t>
            </a:r>
          </a:p>
        </p:txBody>
      </p:sp>
      <p:sp>
        <p:nvSpPr>
          <p:cNvPr id="5" name="Title 1">
            <a:extLst>
              <a:ext uri="{FF2B5EF4-FFF2-40B4-BE49-F238E27FC236}">
                <a16:creationId xmlns:a16="http://schemas.microsoft.com/office/drawing/2014/main" id="{3F0BC2A2-E053-61B7-C057-92415A1DEF7E}"/>
              </a:ext>
            </a:extLst>
          </p:cNvPr>
          <p:cNvSpPr txBox="1">
            <a:spLocks/>
          </p:cNvSpPr>
          <p:nvPr/>
        </p:nvSpPr>
        <p:spPr>
          <a:xfrm>
            <a:off x="666895" y="26796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Khand SemiBold"/>
              <a:buNone/>
              <a:defRPr sz="3500" b="0" i="0" u="none" strike="noStrike" cap="none">
                <a:solidFill>
                  <a:schemeClr val="dk1"/>
                </a:solidFill>
                <a:latin typeface="Khand SemiBold"/>
                <a:ea typeface="Khand SemiBold"/>
                <a:cs typeface="Khand SemiBold"/>
                <a:sym typeface="Khand SemiBold"/>
              </a:defRPr>
            </a:lvl1pPr>
            <a:lvl2pPr marR="0" lvl="1" algn="l" rtl="0">
              <a:lnSpc>
                <a:spcPct val="100000"/>
              </a:lnSpc>
              <a:spcBef>
                <a:spcPts val="0"/>
              </a:spcBef>
              <a:spcAft>
                <a:spcPts val="0"/>
              </a:spcAft>
              <a:buClr>
                <a:schemeClr val="dk1"/>
              </a:buClr>
              <a:buSzPts val="3500"/>
              <a:buFont typeface="Khand SemiBold"/>
              <a:buNone/>
              <a:defRPr sz="3500" b="0" i="0" u="none" strike="noStrike" cap="none">
                <a:solidFill>
                  <a:schemeClr val="dk1"/>
                </a:solidFill>
                <a:latin typeface="Khand SemiBold"/>
                <a:ea typeface="Khand SemiBold"/>
                <a:cs typeface="Khand SemiBold"/>
                <a:sym typeface="Khand SemiBold"/>
              </a:defRPr>
            </a:lvl2pPr>
            <a:lvl3pPr marR="0" lvl="2" algn="l" rtl="0">
              <a:lnSpc>
                <a:spcPct val="100000"/>
              </a:lnSpc>
              <a:spcBef>
                <a:spcPts val="0"/>
              </a:spcBef>
              <a:spcAft>
                <a:spcPts val="0"/>
              </a:spcAft>
              <a:buClr>
                <a:schemeClr val="dk1"/>
              </a:buClr>
              <a:buSzPts val="3500"/>
              <a:buFont typeface="Khand SemiBold"/>
              <a:buNone/>
              <a:defRPr sz="3500" b="0" i="0" u="none" strike="noStrike" cap="none">
                <a:solidFill>
                  <a:schemeClr val="dk1"/>
                </a:solidFill>
                <a:latin typeface="Khand SemiBold"/>
                <a:ea typeface="Khand SemiBold"/>
                <a:cs typeface="Khand SemiBold"/>
                <a:sym typeface="Khand SemiBold"/>
              </a:defRPr>
            </a:lvl3pPr>
            <a:lvl4pPr marR="0" lvl="3" algn="l" rtl="0">
              <a:lnSpc>
                <a:spcPct val="100000"/>
              </a:lnSpc>
              <a:spcBef>
                <a:spcPts val="0"/>
              </a:spcBef>
              <a:spcAft>
                <a:spcPts val="0"/>
              </a:spcAft>
              <a:buClr>
                <a:schemeClr val="dk1"/>
              </a:buClr>
              <a:buSzPts val="3500"/>
              <a:buFont typeface="Khand SemiBold"/>
              <a:buNone/>
              <a:defRPr sz="3500" b="0" i="0" u="none" strike="noStrike" cap="none">
                <a:solidFill>
                  <a:schemeClr val="dk1"/>
                </a:solidFill>
                <a:latin typeface="Khand SemiBold"/>
                <a:ea typeface="Khand SemiBold"/>
                <a:cs typeface="Khand SemiBold"/>
                <a:sym typeface="Khand SemiBold"/>
              </a:defRPr>
            </a:lvl4pPr>
            <a:lvl5pPr marR="0" lvl="4" algn="l" rtl="0">
              <a:lnSpc>
                <a:spcPct val="100000"/>
              </a:lnSpc>
              <a:spcBef>
                <a:spcPts val="0"/>
              </a:spcBef>
              <a:spcAft>
                <a:spcPts val="0"/>
              </a:spcAft>
              <a:buClr>
                <a:schemeClr val="dk1"/>
              </a:buClr>
              <a:buSzPts val="3500"/>
              <a:buFont typeface="Khand SemiBold"/>
              <a:buNone/>
              <a:defRPr sz="3500" b="0" i="0" u="none" strike="noStrike" cap="none">
                <a:solidFill>
                  <a:schemeClr val="dk1"/>
                </a:solidFill>
                <a:latin typeface="Khand SemiBold"/>
                <a:ea typeface="Khand SemiBold"/>
                <a:cs typeface="Khand SemiBold"/>
                <a:sym typeface="Khand SemiBold"/>
              </a:defRPr>
            </a:lvl5pPr>
            <a:lvl6pPr marR="0" lvl="5" algn="l" rtl="0">
              <a:lnSpc>
                <a:spcPct val="100000"/>
              </a:lnSpc>
              <a:spcBef>
                <a:spcPts val="0"/>
              </a:spcBef>
              <a:spcAft>
                <a:spcPts val="0"/>
              </a:spcAft>
              <a:buClr>
                <a:schemeClr val="dk1"/>
              </a:buClr>
              <a:buSzPts val="3500"/>
              <a:buFont typeface="Khand SemiBold"/>
              <a:buNone/>
              <a:defRPr sz="3500" b="0" i="0" u="none" strike="noStrike" cap="none">
                <a:solidFill>
                  <a:schemeClr val="dk1"/>
                </a:solidFill>
                <a:latin typeface="Khand SemiBold"/>
                <a:ea typeface="Khand SemiBold"/>
                <a:cs typeface="Khand SemiBold"/>
                <a:sym typeface="Khand SemiBold"/>
              </a:defRPr>
            </a:lvl6pPr>
            <a:lvl7pPr marR="0" lvl="6" algn="l" rtl="0">
              <a:lnSpc>
                <a:spcPct val="100000"/>
              </a:lnSpc>
              <a:spcBef>
                <a:spcPts val="0"/>
              </a:spcBef>
              <a:spcAft>
                <a:spcPts val="0"/>
              </a:spcAft>
              <a:buClr>
                <a:schemeClr val="dk1"/>
              </a:buClr>
              <a:buSzPts val="3500"/>
              <a:buFont typeface="Khand SemiBold"/>
              <a:buNone/>
              <a:defRPr sz="3500" b="0" i="0" u="none" strike="noStrike" cap="none">
                <a:solidFill>
                  <a:schemeClr val="dk1"/>
                </a:solidFill>
                <a:latin typeface="Khand SemiBold"/>
                <a:ea typeface="Khand SemiBold"/>
                <a:cs typeface="Khand SemiBold"/>
                <a:sym typeface="Khand SemiBold"/>
              </a:defRPr>
            </a:lvl7pPr>
            <a:lvl8pPr marR="0" lvl="7" algn="l" rtl="0">
              <a:lnSpc>
                <a:spcPct val="100000"/>
              </a:lnSpc>
              <a:spcBef>
                <a:spcPts val="0"/>
              </a:spcBef>
              <a:spcAft>
                <a:spcPts val="0"/>
              </a:spcAft>
              <a:buClr>
                <a:schemeClr val="dk1"/>
              </a:buClr>
              <a:buSzPts val="3500"/>
              <a:buFont typeface="Khand SemiBold"/>
              <a:buNone/>
              <a:defRPr sz="3500" b="0" i="0" u="none" strike="noStrike" cap="none">
                <a:solidFill>
                  <a:schemeClr val="dk1"/>
                </a:solidFill>
                <a:latin typeface="Khand SemiBold"/>
                <a:ea typeface="Khand SemiBold"/>
                <a:cs typeface="Khand SemiBold"/>
                <a:sym typeface="Khand SemiBold"/>
              </a:defRPr>
            </a:lvl8pPr>
            <a:lvl9pPr marR="0" lvl="8" algn="l" rtl="0">
              <a:lnSpc>
                <a:spcPct val="100000"/>
              </a:lnSpc>
              <a:spcBef>
                <a:spcPts val="0"/>
              </a:spcBef>
              <a:spcAft>
                <a:spcPts val="0"/>
              </a:spcAft>
              <a:buClr>
                <a:schemeClr val="dk1"/>
              </a:buClr>
              <a:buSzPts val="3500"/>
              <a:buFont typeface="Khand SemiBold"/>
              <a:buNone/>
              <a:defRPr sz="3500" b="0" i="0" u="none" strike="noStrike" cap="none">
                <a:solidFill>
                  <a:schemeClr val="dk1"/>
                </a:solidFill>
                <a:latin typeface="Khand SemiBold"/>
                <a:ea typeface="Khand SemiBold"/>
                <a:cs typeface="Khand SemiBold"/>
                <a:sym typeface="Khand SemiBold"/>
              </a:defRPr>
            </a:lvl9pPr>
          </a:lstStyle>
          <a:p>
            <a:r>
              <a:rPr lang="en-IN" dirty="0">
                <a:latin typeface="Vidaloka" panose="020B0604020202020204" charset="0"/>
              </a:rPr>
              <a:t>Conclusion</a:t>
            </a:r>
          </a:p>
        </p:txBody>
      </p:sp>
    </p:spTree>
    <p:extLst>
      <p:ext uri="{BB962C8B-B14F-4D97-AF65-F5344CB8AC3E}">
        <p14:creationId xmlns:p14="http://schemas.microsoft.com/office/powerpoint/2010/main" val="2992104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960" y="1573530"/>
            <a:ext cx="4728845" cy="2366010"/>
          </a:xfrm>
        </p:spPr>
        <p:txBody>
          <a:bodyPr/>
          <a:lstStyle/>
          <a:p>
            <a:r>
              <a:rPr lang="en-IN" altLang="en-US" sz="8000"/>
              <a:t>Thankyou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C1DF44-81EE-4375-BA4D-67555DBEBF53}"/>
              </a:ext>
            </a:extLst>
          </p:cNvPr>
          <p:cNvSpPr>
            <a:spLocks noGrp="1"/>
          </p:cNvSpPr>
          <p:nvPr>
            <p:ph type="body" idx="1"/>
          </p:nvPr>
        </p:nvSpPr>
        <p:spPr>
          <a:xfrm>
            <a:off x="463219" y="787150"/>
            <a:ext cx="7717500" cy="2577556"/>
          </a:xfrm>
        </p:spPr>
        <p:txBody>
          <a:bodyPr/>
          <a:lstStyle/>
          <a:p>
            <a:pPr marL="114300" indent="0" algn="just">
              <a:buNone/>
            </a:pPr>
            <a:r>
              <a:rPr lang="en-US" sz="1200" kern="100" dirty="0">
                <a:effectLst/>
                <a:latin typeface="Montserrat" panose="020B0604020202020204" charset="0"/>
                <a:ea typeface="Calibri" panose="020F0502020204030204" pitchFamily="34" charset="0"/>
                <a:cs typeface="Times New Roman" panose="02020603050405020304" pitchFamily="18" charset="0"/>
              </a:rPr>
              <a:t>The paper presents a study focusing on pneumonia diagnosis from chest X-ray images using convolutional neural network (CNN) models, specifically </a:t>
            </a:r>
            <a:r>
              <a:rPr lang="en-US" sz="1200" kern="100" dirty="0" err="1">
                <a:effectLst/>
                <a:latin typeface="Montserrat" panose="020B0604020202020204" charset="0"/>
                <a:ea typeface="Calibri" panose="020F0502020204030204" pitchFamily="34" charset="0"/>
                <a:cs typeface="Times New Roman" panose="02020603050405020304" pitchFamily="18" charset="0"/>
              </a:rPr>
              <a:t>Xception</a:t>
            </a:r>
            <a:r>
              <a:rPr lang="en-US" sz="1200" kern="100" dirty="0">
                <a:effectLst/>
                <a:latin typeface="Montserrat" panose="020B0604020202020204" charset="0"/>
                <a:ea typeface="Calibri" panose="020F0502020204030204" pitchFamily="34" charset="0"/>
                <a:cs typeface="Times New Roman" panose="02020603050405020304" pitchFamily="18" charset="0"/>
              </a:rPr>
              <a:t> and VGG16, with transfer learning and fine-tuning. The necessity for computer-aided diagnosis systems due to subjective interpretations of X-ray images by radiologists is emphasized. The study compares the performance of the two CNN models, revealing that VGG16 exhibits higher accuracy while </a:t>
            </a:r>
            <a:r>
              <a:rPr lang="en-US" sz="1200" kern="100" dirty="0" err="1">
                <a:effectLst/>
                <a:latin typeface="Montserrat" panose="020B0604020202020204" charset="0"/>
                <a:ea typeface="Calibri" panose="020F0502020204030204" pitchFamily="34" charset="0"/>
                <a:cs typeface="Times New Roman" panose="02020603050405020304" pitchFamily="18" charset="0"/>
              </a:rPr>
              <a:t>Xception</a:t>
            </a:r>
            <a:r>
              <a:rPr lang="en-US" sz="1200" kern="100" dirty="0">
                <a:effectLst/>
                <a:latin typeface="Montserrat" panose="020B0604020202020204" charset="0"/>
                <a:ea typeface="Calibri" panose="020F0502020204030204" pitchFamily="34" charset="0"/>
                <a:cs typeface="Times New Roman" panose="02020603050405020304" pitchFamily="18" charset="0"/>
              </a:rPr>
              <a:t> demonstrates superior pneumonia detection capabilities. Notably, each network shows distinct strengths in detecting pneumonia and normal cases. The conclusion highlights the comparative analysis of the two networks, indicating VGG16's superiority in overall performance metrics except for sensitivity, where </a:t>
            </a:r>
            <a:r>
              <a:rPr lang="en-US" sz="1200" kern="100" dirty="0" err="1">
                <a:effectLst/>
                <a:latin typeface="Montserrat" panose="020B0604020202020204" charset="0"/>
                <a:ea typeface="Calibri" panose="020F0502020204030204" pitchFamily="34" charset="0"/>
                <a:cs typeface="Times New Roman" panose="02020603050405020304" pitchFamily="18" charset="0"/>
              </a:rPr>
              <a:t>Xception</a:t>
            </a:r>
            <a:r>
              <a:rPr lang="en-US" sz="1200" kern="100" dirty="0">
                <a:effectLst/>
                <a:latin typeface="Montserrat" panose="020B0604020202020204" charset="0"/>
                <a:ea typeface="Calibri" panose="020F0502020204030204" pitchFamily="34" charset="0"/>
                <a:cs typeface="Times New Roman" panose="02020603050405020304" pitchFamily="18" charset="0"/>
              </a:rPr>
              <a:t> excels. The potential for future work involving ensemble methods to leverage the strengths of both networks is suggested. Overall, the abstract provides a concise summary of the study's objectives, methodologies, findings, and potential directions for further research.</a:t>
            </a:r>
            <a:endParaRPr lang="en-IN" sz="1200" kern="100" dirty="0">
              <a:effectLst/>
              <a:latin typeface="Montserrat" panose="020B0604020202020204" charset="0"/>
              <a:ea typeface="Calibri" panose="020F0502020204030204" pitchFamily="34" charset="0"/>
              <a:cs typeface="Times New Roman" panose="02020603050405020304" pitchFamily="18" charset="0"/>
            </a:endParaRPr>
          </a:p>
          <a:p>
            <a:pPr marL="114300" indent="0" algn="just">
              <a:buNone/>
            </a:pPr>
            <a:endParaRPr lang="en-IN" sz="1200" dirty="0">
              <a:latin typeface="Montserrat" panose="020B0604020202020204" charset="0"/>
            </a:endParaRPr>
          </a:p>
        </p:txBody>
      </p:sp>
    </p:spTree>
    <p:extLst>
      <p:ext uri="{BB962C8B-B14F-4D97-AF65-F5344CB8AC3E}">
        <p14:creationId xmlns:p14="http://schemas.microsoft.com/office/powerpoint/2010/main" val="18351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621506" y="359251"/>
            <a:ext cx="6172200" cy="650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Dataset description &amp; exploration  </a:t>
            </a:r>
            <a:endParaRPr lang="en-IN" altLang="en-GB" sz="2800" dirty="0"/>
          </a:p>
        </p:txBody>
      </p:sp>
      <p:sp>
        <p:nvSpPr>
          <p:cNvPr id="489" name="Google Shape;489;p60"/>
          <p:cNvSpPr txBox="1">
            <a:spLocks noGrp="1"/>
          </p:cNvSpPr>
          <p:nvPr>
            <p:ph type="body" idx="1"/>
          </p:nvPr>
        </p:nvSpPr>
        <p:spPr>
          <a:xfrm>
            <a:off x="649288" y="1009491"/>
            <a:ext cx="7873206" cy="3269615"/>
          </a:xfrm>
          <a:prstGeom prst="rect">
            <a:avLst/>
          </a:prstGeom>
        </p:spPr>
        <p:txBody>
          <a:bodyPr spcFirstLastPara="1" wrap="square" lIns="91425" tIns="91425" rIns="91425" bIns="91425" anchor="t" anchorCtr="0">
            <a:noAutofit/>
          </a:bodyPr>
          <a:lstStyle/>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The dataset utilized in this study comprises chest X-ray images sourced from the Chest X-Ray dataset. This dataset is organized into three main directories: train, test, and validation. Each directory contains subdirectories corresponding to the classes of interest: 'pneumonia' and 'normal'. These classes represent the presence or absence of pneumonia in the chest X-ray images, thus constituting a binary classification problem.</a:t>
            </a:r>
          </a:p>
          <a:p>
            <a:pPr marL="0" indent="0" algn="just">
              <a:buNone/>
            </a:pPr>
            <a:endParaRPr lang="en-US" sz="1200" dirty="0">
              <a:latin typeface="Montserrat" panose="020B0604020202020204" charset="0"/>
              <a:ea typeface="Calibri" panose="020F0502020204030204" pitchFamily="34" charset="0"/>
              <a:cs typeface="Calibri" panose="020F0502020204030204" pitchFamily="34" charset="0"/>
            </a:endParaRP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Each image is digitally represented, allowing for computational analysis. Augmentation techniques, including rotation, shifting, and flipping, are applied during training to diversify the dataset and enhance model generalization. Additionally, preprocessing steps such as rescaling and normalization ensure standardized pixel values across the dataset.</a:t>
            </a: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 </a:t>
            </a:r>
          </a:p>
          <a:p>
            <a:pPr marL="0" indent="0" algn="just">
              <a:buNone/>
            </a:pPr>
            <a:r>
              <a:rPr lang="en-US" sz="1200" dirty="0">
                <a:latin typeface="Montserrat" panose="020B0604020202020204" charset="0"/>
                <a:ea typeface="Calibri" panose="020F0502020204030204" pitchFamily="34" charset="0"/>
                <a:cs typeface="Calibri" panose="020F0502020204030204" pitchFamily="34" charset="0"/>
              </a:rPr>
              <a:t>Images are resized to a target size of (224, 224) pixels, accommodating the input dimensions required by deep learning models. During training, images are processed in batches, with a batch size of 32 chosen to balance computational efficiency and model stability. These attributes collectively provide a robust foundation for training and evaluating deep learning models for automated pneumonia detection in clinical settings.</a:t>
            </a:r>
          </a:p>
          <a:p>
            <a:pPr marL="0" indent="0" algn="just">
              <a:buNone/>
            </a:pPr>
            <a:endParaRPr lang="en-US" sz="1200" dirty="0">
              <a:latin typeface="Montserrat" panose="020B060402020202020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57CF06A-2AD0-48BF-8FB5-31EADA94F427}"/>
              </a:ext>
            </a:extLst>
          </p:cNvPr>
          <p:cNvSpPr txBox="1"/>
          <p:nvPr/>
        </p:nvSpPr>
        <p:spPr>
          <a:xfrm>
            <a:off x="728663" y="2657475"/>
            <a:ext cx="6486525" cy="1850231"/>
          </a:xfrm>
          <a:prstGeom prst="rect">
            <a:avLst/>
          </a:prstGeom>
          <a:no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5CD4AA-F0EC-4BCE-9849-0E1608C1515A}"/>
              </a:ext>
            </a:extLst>
          </p:cNvPr>
          <p:cNvPicPr/>
          <p:nvPr/>
        </p:nvPicPr>
        <p:blipFill>
          <a:blip r:embed="rId2"/>
          <a:stretch>
            <a:fillRect/>
          </a:stretch>
        </p:blipFill>
        <p:spPr>
          <a:xfrm>
            <a:off x="432911" y="510460"/>
            <a:ext cx="4560571" cy="3043556"/>
          </a:xfrm>
          <a:prstGeom prst="rect">
            <a:avLst/>
          </a:prstGeom>
        </p:spPr>
      </p:pic>
      <p:sp>
        <p:nvSpPr>
          <p:cNvPr id="5" name="TextBox 4">
            <a:extLst>
              <a:ext uri="{FF2B5EF4-FFF2-40B4-BE49-F238E27FC236}">
                <a16:creationId xmlns:a16="http://schemas.microsoft.com/office/drawing/2014/main" id="{BB61F66A-B49C-4D06-BD16-247C9B7097EB}"/>
              </a:ext>
            </a:extLst>
          </p:cNvPr>
          <p:cNvSpPr txBox="1"/>
          <p:nvPr/>
        </p:nvSpPr>
        <p:spPr>
          <a:xfrm>
            <a:off x="500063" y="3693319"/>
            <a:ext cx="7408068" cy="1261884"/>
          </a:xfrm>
          <a:prstGeom prst="rect">
            <a:avLst/>
          </a:prstGeom>
          <a:noFill/>
        </p:spPr>
        <p:txBody>
          <a:bodyPr wrap="square" rtlCol="0">
            <a:spAutoFit/>
          </a:bodyPr>
          <a:lstStyle/>
          <a:p>
            <a:r>
              <a:rPr lang="en-US" sz="1200" kern="100" dirty="0">
                <a:effectLst/>
                <a:latin typeface="Montserrat" panose="020B0604020202020204" charset="0"/>
                <a:ea typeface="Calibri" panose="020F0502020204030204" pitchFamily="34" charset="0"/>
                <a:cs typeface="Times New Roman" panose="02020603050405020304" pitchFamily="18" charset="0"/>
              </a:rPr>
              <a:t>Upon visualizing the class distribution, it was observed that the dataset exhibited an imbalance, with a higher number of images classified as pneumonia-positive compared to normal cases. This imbalance necessitated corrective measures to prevent bias during model training and evaluation such as data augmentation which is performed.</a:t>
            </a:r>
            <a:endParaRPr lang="en-IN" sz="1200" kern="100" dirty="0">
              <a:effectLst/>
              <a:latin typeface="Montserrat" panose="020B060402020202020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43423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439387-3001-4158-95D5-7F8AE32BCD46}"/>
              </a:ext>
            </a:extLst>
          </p:cNvPr>
          <p:cNvSpPr txBox="1"/>
          <p:nvPr/>
        </p:nvSpPr>
        <p:spPr>
          <a:xfrm>
            <a:off x="357187" y="3821907"/>
            <a:ext cx="7722393" cy="830997"/>
          </a:xfrm>
          <a:prstGeom prst="rect">
            <a:avLst/>
          </a:prstGeom>
          <a:noFill/>
        </p:spPr>
        <p:txBody>
          <a:bodyPr wrap="square" rtlCol="0">
            <a:spAutoFit/>
          </a:bodyPr>
          <a:lstStyle/>
          <a:p>
            <a:pPr algn="just"/>
            <a:r>
              <a:rPr lang="en-US" sz="1200" dirty="0">
                <a:latin typeface="Montserrat" panose="020B0604020202020204" charset="0"/>
              </a:rPr>
              <a:t>The dataset's pixel intensity analysis showed distinct patterns, with the greatest frequency of pixel values dispersed throughout the 0 to 280 range and focused around 0. The model building and subsequent preprocessing processes were informed by this understanding of the pixel intensity distribution.</a:t>
            </a:r>
            <a:endParaRPr lang="en-IN" sz="1200" dirty="0">
              <a:latin typeface="Montserrat" panose="020B0604020202020204" charset="0"/>
            </a:endParaRPr>
          </a:p>
        </p:txBody>
      </p:sp>
      <p:pic>
        <p:nvPicPr>
          <p:cNvPr id="3" name="Picture 2">
            <a:extLst>
              <a:ext uri="{FF2B5EF4-FFF2-40B4-BE49-F238E27FC236}">
                <a16:creationId xmlns:a16="http://schemas.microsoft.com/office/drawing/2014/main" id="{C7C5267C-8309-45CD-88A0-214C1F094E30}"/>
              </a:ext>
            </a:extLst>
          </p:cNvPr>
          <p:cNvPicPr>
            <a:picLocks noChangeAspect="1"/>
          </p:cNvPicPr>
          <p:nvPr/>
        </p:nvPicPr>
        <p:blipFill>
          <a:blip r:embed="rId2"/>
          <a:stretch>
            <a:fillRect/>
          </a:stretch>
        </p:blipFill>
        <p:spPr>
          <a:xfrm>
            <a:off x="474057" y="490596"/>
            <a:ext cx="4956840" cy="3228975"/>
          </a:xfrm>
          <a:prstGeom prst="rect">
            <a:avLst/>
          </a:prstGeom>
        </p:spPr>
      </p:pic>
    </p:spTree>
    <p:extLst>
      <p:ext uri="{BB962C8B-B14F-4D97-AF65-F5344CB8AC3E}">
        <p14:creationId xmlns:p14="http://schemas.microsoft.com/office/powerpoint/2010/main" val="151401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5" name="TextBox 4">
            <a:extLst>
              <a:ext uri="{FF2B5EF4-FFF2-40B4-BE49-F238E27FC236}">
                <a16:creationId xmlns:a16="http://schemas.microsoft.com/office/drawing/2014/main" id="{D2E23B75-1EB4-4C57-B4B0-F89C9A9C4DCE}"/>
              </a:ext>
            </a:extLst>
          </p:cNvPr>
          <p:cNvSpPr txBox="1"/>
          <p:nvPr/>
        </p:nvSpPr>
        <p:spPr>
          <a:xfrm>
            <a:off x="414336" y="3957638"/>
            <a:ext cx="8101013" cy="673839"/>
          </a:xfrm>
          <a:prstGeom prst="rect">
            <a:avLst/>
          </a:prstGeom>
          <a:noFill/>
        </p:spPr>
        <p:txBody>
          <a:bodyPr wrap="square" rtlCol="0">
            <a:spAutoFit/>
          </a:bodyPr>
          <a:lstStyle/>
          <a:p>
            <a:pPr>
              <a:lnSpc>
                <a:spcPct val="107000"/>
              </a:lnSpc>
              <a:spcAft>
                <a:spcPts val="800"/>
              </a:spcAft>
            </a:pPr>
            <a:r>
              <a:rPr lang="en-US" sz="1200" kern="100" dirty="0">
                <a:effectLst/>
                <a:latin typeface="Montserrat" panose="020B0604020202020204" charset="0"/>
                <a:ea typeface="Calibri" panose="020F0502020204030204" pitchFamily="34" charset="0"/>
                <a:cs typeface="Times New Roman" panose="02020603050405020304" pitchFamily="18" charset="0"/>
              </a:rPr>
              <a:t>The visualization of augmented images showcased the effectiveness of augmentation techniques in introducing variations to the dataset. Rotated and flipped images were observed, contributing to a more diverse and robust training dataset.</a:t>
            </a:r>
            <a:endParaRPr lang="en-IN" sz="1200" kern="100" dirty="0">
              <a:effectLst/>
              <a:latin typeface="Montserrat" panose="020B060402020202020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01A5B97-F08D-4627-927E-31E0B01A7A10}"/>
              </a:ext>
            </a:extLst>
          </p:cNvPr>
          <p:cNvSpPr txBox="1"/>
          <p:nvPr/>
        </p:nvSpPr>
        <p:spPr>
          <a:xfrm>
            <a:off x="414336" y="592398"/>
            <a:ext cx="7415212" cy="646331"/>
          </a:xfrm>
          <a:prstGeom prst="rect">
            <a:avLst/>
          </a:prstGeom>
          <a:noFill/>
        </p:spPr>
        <p:txBody>
          <a:bodyPr wrap="square" rtlCol="0">
            <a:spAutoFit/>
          </a:bodyPr>
          <a:lstStyle/>
          <a:p>
            <a:pPr algn="just"/>
            <a:r>
              <a:rPr lang="en-US" sz="1200" dirty="0">
                <a:latin typeface="Montserrat" panose="020B0604020202020204" charset="0"/>
              </a:rPr>
              <a:t>Augmenting the dataset involves generating new training samples by applying transformations to existing images. Augmentation techniques introduce variations to the dataset, helping improve model generalization and performance.</a:t>
            </a:r>
            <a:endParaRPr lang="en-IN" sz="1200" dirty="0">
              <a:latin typeface="Montserrat" panose="020B0604020202020204" charset="0"/>
            </a:endParaRPr>
          </a:p>
        </p:txBody>
      </p:sp>
      <p:pic>
        <p:nvPicPr>
          <p:cNvPr id="3" name="Picture 2">
            <a:extLst>
              <a:ext uri="{FF2B5EF4-FFF2-40B4-BE49-F238E27FC236}">
                <a16:creationId xmlns:a16="http://schemas.microsoft.com/office/drawing/2014/main" id="{104E7393-C100-486B-B0E7-1B7A86F061ED}"/>
              </a:ext>
            </a:extLst>
          </p:cNvPr>
          <p:cNvPicPr>
            <a:picLocks noChangeAspect="1"/>
          </p:cNvPicPr>
          <p:nvPr/>
        </p:nvPicPr>
        <p:blipFill>
          <a:blip r:embed="rId3"/>
          <a:stretch>
            <a:fillRect/>
          </a:stretch>
        </p:blipFill>
        <p:spPr>
          <a:xfrm>
            <a:off x="1900240" y="1238729"/>
            <a:ext cx="4093367" cy="2636967"/>
          </a:xfrm>
          <a:prstGeom prst="rect">
            <a:avLst/>
          </a:prstGeom>
        </p:spPr>
      </p:pic>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2833</Words>
  <Application>Microsoft Office PowerPoint</Application>
  <PresentationFormat>On-screen Show (16:9)</PresentationFormat>
  <Paragraphs>186</Paragraphs>
  <Slides>46</Slides>
  <Notes>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46</vt:i4>
      </vt:variant>
    </vt:vector>
  </HeadingPairs>
  <TitlesOfParts>
    <vt:vector size="61" baseType="lpstr">
      <vt:lpstr>Wingdings</vt:lpstr>
      <vt:lpstr>Lato</vt:lpstr>
      <vt:lpstr>Khand SemiBold</vt:lpstr>
      <vt:lpstr>Russo One</vt:lpstr>
      <vt:lpstr>Josefin Sans</vt:lpstr>
      <vt:lpstr>Arial</vt:lpstr>
      <vt:lpstr>Crimson Text</vt:lpstr>
      <vt:lpstr>Open Sans SemiBold</vt:lpstr>
      <vt:lpstr>Questrial</vt:lpstr>
      <vt:lpstr>Merriweather Light</vt:lpstr>
      <vt:lpstr>Vidaloka</vt:lpstr>
      <vt:lpstr>Open Sans</vt:lpstr>
      <vt:lpstr>Mako</vt:lpstr>
      <vt:lpstr>Montserrat</vt:lpstr>
      <vt:lpstr>Minimalist Business Slides XL by Slidesgo</vt:lpstr>
      <vt:lpstr> Pneumonia Diagnosis from Chest X-ray Images using Deep Learning</vt:lpstr>
      <vt:lpstr>Abstract</vt:lpstr>
      <vt:lpstr>Problem Statement </vt:lpstr>
      <vt:lpstr>Literature review</vt:lpstr>
      <vt:lpstr>PowerPoint Presentation</vt:lpstr>
      <vt:lpstr>Dataset description &amp; exploration  </vt:lpstr>
      <vt:lpstr>PowerPoint Presentation</vt:lpstr>
      <vt:lpstr>PowerPoint Presentation</vt:lpstr>
      <vt:lpstr>PowerPoint Presentation</vt:lpstr>
      <vt:lpstr>PowerPoint Presentation</vt:lpstr>
      <vt:lpstr>Methodology</vt:lpstr>
      <vt:lpstr>PowerPoint Presentation</vt:lpstr>
      <vt:lpstr>PowerPoint Presentation</vt:lpstr>
      <vt:lpstr>Block Diagram</vt:lpstr>
      <vt:lpstr>Identification of Hyperparameters </vt:lpstr>
      <vt:lpstr>Code</vt:lpstr>
      <vt:lpstr>PowerPoint Presentation</vt:lpstr>
      <vt:lpstr>VGG19 with transfer learning </vt:lpstr>
      <vt:lpstr>PowerPoint Presentation</vt:lpstr>
      <vt:lpstr>Resnet50 Base Model</vt:lpstr>
      <vt:lpstr>PowerPoint Presentation</vt:lpstr>
      <vt:lpstr>Improvement</vt:lpstr>
      <vt:lpstr>Novelty</vt:lpstr>
      <vt:lpstr>Result</vt:lpstr>
      <vt:lpstr>PowerPoint Presentation</vt:lpstr>
      <vt:lpstr>PowerPoint Presentation</vt:lpstr>
      <vt:lpstr>References </vt:lpstr>
      <vt:lpstr>Changes done after DA-2</vt:lpstr>
      <vt:lpstr>Methodology  for Efficientnetb0   </vt:lpstr>
      <vt:lpstr>Results</vt:lpstr>
      <vt:lpstr>Graphs of Loss and AUC Over the Epochs</vt:lpstr>
      <vt:lpstr>Confusion Matrix</vt:lpstr>
      <vt:lpstr>Classification Report</vt:lpstr>
      <vt:lpstr>Resnet 50</vt:lpstr>
      <vt:lpstr>VGG19 Base Model</vt:lpstr>
      <vt:lpstr>Comparison with my models</vt:lpstr>
      <vt:lpstr>Changes after DA-2</vt:lpstr>
      <vt:lpstr>VGG19 after adding Dense layers </vt:lpstr>
      <vt:lpstr>Test Accuracy </vt:lpstr>
      <vt:lpstr>The best model is EfficientNetB0 </vt:lpstr>
      <vt:lpstr>PowerPoint Presentation</vt:lpstr>
      <vt:lpstr>Comparison with other Papers</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_x000b_Resume Parser </dc:title>
  <dc:creator/>
  <cp:lastModifiedBy>Dogiparthi Aasrith</cp:lastModifiedBy>
  <cp:revision>17</cp:revision>
  <dcterms:created xsi:type="dcterms:W3CDTF">2024-03-25T16:24:53Z</dcterms:created>
  <dcterms:modified xsi:type="dcterms:W3CDTF">2024-04-28T17:43:27Z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F9C5FDB41F8F4DD18FDCA25B6A7943F0_13</vt:lpwstr>
  </property>
  <property fmtid="{D5CDD505-2E9C-101B-9397-08002B2CF9AE}" pid="3" name="KSOProductBuildVer">
    <vt:lpwstr>1033-12.2.0.13489</vt:lpwstr>
  </property>
</Properties>
</file>