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61" r:id="rId4"/>
    <p:sldId id="258" r:id="rId5"/>
    <p:sldId id="259" r:id="rId6"/>
    <p:sldId id="262" r:id="rId7"/>
    <p:sldId id="263" r:id="rId8"/>
    <p:sldId id="264" r:id="rId9"/>
    <p:sldId id="265" r:id="rId10"/>
    <p:sldId id="266" r:id="rId11"/>
    <p:sldId id="267" r:id="rId12"/>
    <p:sldId id="268" r:id="rId13"/>
    <p:sldId id="26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snapToGrid="0">
      <p:cViewPr varScale="1">
        <p:scale>
          <a:sx n="99" d="100"/>
          <a:sy n="99" d="100"/>
        </p:scale>
        <p:origin x="126"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07026-0103-4A74-AAF8-4C600880F115}"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B16F1-D9F9-43E1-96AF-EF6B54CF6BF0}" type="slidenum">
              <a:rPr lang="en-IN" smtClean="0"/>
              <a:t>‹#›</a:t>
            </a:fld>
            <a:endParaRPr lang="en-IN"/>
          </a:p>
        </p:txBody>
      </p:sp>
    </p:spTree>
    <p:extLst>
      <p:ext uri="{BB962C8B-B14F-4D97-AF65-F5344CB8AC3E}">
        <p14:creationId xmlns:p14="http://schemas.microsoft.com/office/powerpoint/2010/main" val="2564663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3B16F1-D9F9-43E1-96AF-EF6B54CF6BF0}" type="slidenum">
              <a:rPr lang="en-IN" smtClean="0"/>
              <a:t>3</a:t>
            </a:fld>
            <a:endParaRPr lang="en-IN"/>
          </a:p>
        </p:txBody>
      </p:sp>
    </p:spTree>
    <p:extLst>
      <p:ext uri="{BB962C8B-B14F-4D97-AF65-F5344CB8AC3E}">
        <p14:creationId xmlns:p14="http://schemas.microsoft.com/office/powerpoint/2010/main" val="227939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3B16F1-D9F9-43E1-96AF-EF6B54CF6BF0}" type="slidenum">
              <a:rPr lang="en-IN" smtClean="0"/>
              <a:t>12</a:t>
            </a:fld>
            <a:endParaRPr lang="en-IN"/>
          </a:p>
        </p:txBody>
      </p:sp>
    </p:spTree>
    <p:extLst>
      <p:ext uri="{BB962C8B-B14F-4D97-AF65-F5344CB8AC3E}">
        <p14:creationId xmlns:p14="http://schemas.microsoft.com/office/powerpoint/2010/main" val="309844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3/25/2024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3/25/2024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10169680" TargetMode="External"/><Relationship Id="rId2" Type="http://schemas.openxmlformats.org/officeDocument/2006/relationships/hyperlink" Target="https://ieeexplore.ieee.org/document/10263835" TargetMode="External"/><Relationship Id="rId1" Type="http://schemas.openxmlformats.org/officeDocument/2006/relationships/slideLayout" Target="../slideLayouts/slideLayout2.xml"/><Relationship Id="rId4" Type="http://schemas.openxmlformats.org/officeDocument/2006/relationships/hyperlink" Target="https://ieeexplore.ieee.org/document/915585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shashwatwork/identifying-disease-in-tea-leaf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8576-24F5-9CFD-E126-838F09CBF5E4}"/>
              </a:ext>
            </a:extLst>
          </p:cNvPr>
          <p:cNvSpPr>
            <a:spLocks noGrp="1"/>
          </p:cNvSpPr>
          <p:nvPr>
            <p:ph type="ctrTitle"/>
          </p:nvPr>
        </p:nvSpPr>
        <p:spPr>
          <a:xfrm>
            <a:off x="1069848" y="1298448"/>
            <a:ext cx="7315200" cy="2951106"/>
          </a:xfrm>
        </p:spPr>
        <p:txBody>
          <a:bodyPr/>
          <a:lstStyle/>
          <a:p>
            <a:r>
              <a:rPr lang="en-US" b="1" i="0" dirty="0">
                <a:solidFill>
                  <a:srgbClr val="E6EDF3"/>
                </a:solidFill>
                <a:effectLst/>
                <a:latin typeface="-apple-system"/>
              </a:rPr>
              <a:t>Tea Leaves Disease Prediction using CNN</a:t>
            </a:r>
            <a:br>
              <a:rPr lang="en-US" b="1" i="0" dirty="0">
                <a:solidFill>
                  <a:srgbClr val="E6EDF3"/>
                </a:solidFill>
                <a:effectLst/>
                <a:latin typeface="-apple-system"/>
              </a:rPr>
            </a:br>
            <a:endParaRPr lang="en-IN" dirty="0"/>
          </a:p>
        </p:txBody>
      </p:sp>
      <p:sp>
        <p:nvSpPr>
          <p:cNvPr id="3" name="Subtitle 2">
            <a:extLst>
              <a:ext uri="{FF2B5EF4-FFF2-40B4-BE49-F238E27FC236}">
                <a16:creationId xmlns:a16="http://schemas.microsoft.com/office/drawing/2014/main" id="{3071C26D-D588-DD8C-E858-568C76C8D6CC}"/>
              </a:ext>
            </a:extLst>
          </p:cNvPr>
          <p:cNvSpPr>
            <a:spLocks noGrp="1"/>
          </p:cNvSpPr>
          <p:nvPr>
            <p:ph type="subTitle" idx="1"/>
          </p:nvPr>
        </p:nvSpPr>
        <p:spPr>
          <a:xfrm>
            <a:off x="1100015" y="4143676"/>
            <a:ext cx="7315200" cy="1583356"/>
          </a:xfrm>
        </p:spPr>
        <p:txBody>
          <a:bodyPr>
            <a:normAutofit fontScale="92500"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Name: Kalyan Chakravarthy </a:t>
            </a:r>
            <a:r>
              <a:rPr lang="en-US" dirty="0" err="1">
                <a:latin typeface="Calibri" panose="020F0502020204030204" pitchFamily="34" charset="0"/>
                <a:ea typeface="Calibri" panose="020F0502020204030204" pitchFamily="34" charset="0"/>
                <a:cs typeface="Calibri" panose="020F0502020204030204" pitchFamily="34" charset="0"/>
              </a:rPr>
              <a:t>Yarraguntla</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Registration Number: 21BAI1759</a:t>
            </a:r>
          </a:p>
          <a:p>
            <a:r>
              <a:rPr lang="en-US" dirty="0">
                <a:latin typeface="Calibri" panose="020F0502020204030204" pitchFamily="34" charset="0"/>
                <a:ea typeface="Calibri" panose="020F0502020204030204" pitchFamily="34" charset="0"/>
                <a:cs typeface="Calibri" panose="020F0502020204030204" pitchFamily="34" charset="0"/>
              </a:rPr>
              <a:t>Faculty : </a:t>
            </a:r>
            <a:r>
              <a:rPr lang="en-US" dirty="0" err="1">
                <a:latin typeface="Calibri" panose="020F0502020204030204" pitchFamily="34" charset="0"/>
                <a:ea typeface="Calibri" panose="020F0502020204030204" pitchFamily="34" charset="0"/>
                <a:cs typeface="Calibri" panose="020F0502020204030204" pitchFamily="34" charset="0"/>
              </a:rPr>
              <a:t>Dr.Palani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Thanaraj</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Course: Machine Vision</a:t>
            </a:r>
          </a:p>
        </p:txBody>
      </p:sp>
      <p:pic>
        <p:nvPicPr>
          <p:cNvPr id="1026" name="Picture 2" descr="Amazing Uses of Used Tea Leaves - Gopaldhara Teas">
            <a:extLst>
              <a:ext uri="{FF2B5EF4-FFF2-40B4-BE49-F238E27FC236}">
                <a16:creationId xmlns:a16="http://schemas.microsoft.com/office/drawing/2014/main" id="{1C57C1B0-EE18-53A5-BB2F-961084F03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1421" y="3587215"/>
            <a:ext cx="2910579" cy="249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28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6DCA4-A2A7-771A-262D-2319D847BF49}"/>
              </a:ext>
            </a:extLst>
          </p:cNvPr>
          <p:cNvSpPr>
            <a:spLocks noGrp="1"/>
          </p:cNvSpPr>
          <p:nvPr>
            <p:ph type="title"/>
          </p:nvPr>
        </p:nvSpPr>
        <p:spPr/>
        <p: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Proposed Methodology</a:t>
            </a:r>
            <a:endParaRPr lang="en-IN" dirty="0"/>
          </a:p>
        </p:txBody>
      </p:sp>
      <p:sp>
        <p:nvSpPr>
          <p:cNvPr id="3" name="Content Placeholder 2">
            <a:extLst>
              <a:ext uri="{FF2B5EF4-FFF2-40B4-BE49-F238E27FC236}">
                <a16:creationId xmlns:a16="http://schemas.microsoft.com/office/drawing/2014/main" id="{D610DFD1-9212-9925-7E80-1FA77B79EAB0}"/>
              </a:ext>
            </a:extLst>
          </p:cNvPr>
          <p:cNvSpPr>
            <a:spLocks noGrp="1"/>
          </p:cNvSpPr>
          <p:nvPr>
            <p:ph idx="1"/>
          </p:nvPr>
        </p:nvSpPr>
        <p:spPr/>
        <p:txBody>
          <a:bodyPr>
            <a:normAutofit/>
          </a:bodyPr>
          <a:lstStyle/>
          <a:p>
            <a:pPr algn="just"/>
            <a:r>
              <a:rPr lang="en-US" sz="2000" dirty="0">
                <a:solidFill>
                  <a:schemeClr val="tx1"/>
                </a:solidFill>
                <a:latin typeface="-apple-system"/>
                <a:ea typeface="Calibri" panose="020F0502020204030204" pitchFamily="34" charset="0"/>
                <a:cs typeface="Calibri" panose="020F0502020204030204" pitchFamily="34" charset="0"/>
              </a:rPr>
              <a:t>The proposed methodology encompasses several key steps aimed at improving the accuracy of Tea leaf disease detection from </a:t>
            </a:r>
            <a:r>
              <a:rPr lang="en-US" dirty="0">
                <a:solidFill>
                  <a:schemeClr val="tx1"/>
                </a:solidFill>
                <a:latin typeface="-apple-system"/>
                <a:ea typeface="Calibri" panose="020F0502020204030204" pitchFamily="34" charset="0"/>
                <a:cs typeface="Calibri" panose="020F0502020204030204" pitchFamily="34" charset="0"/>
              </a:rPr>
              <a:t>leaf </a:t>
            </a:r>
            <a:r>
              <a:rPr lang="en-US" sz="2000" dirty="0">
                <a:solidFill>
                  <a:schemeClr val="tx1"/>
                </a:solidFill>
                <a:latin typeface="-apple-system"/>
                <a:ea typeface="Calibri" panose="020F0502020204030204" pitchFamily="34" charset="0"/>
                <a:cs typeface="Calibri" panose="020F0502020204030204" pitchFamily="34" charset="0"/>
              </a:rPr>
              <a:t>images. These steps include preprocessing and exploratory data analysis, followed by the implementation of a deep learning model based on the VGG19 architecture with custom layers. Below is an elaboration of each component:</a:t>
            </a:r>
          </a:p>
          <a:p>
            <a:pPr algn="just">
              <a:buFont typeface="Courier New" panose="02070309020205020404" pitchFamily="49" charset="0"/>
              <a:buChar char="o"/>
            </a:pPr>
            <a:r>
              <a:rPr lang="en-IN" dirty="0">
                <a:solidFill>
                  <a:schemeClr val="tx1"/>
                </a:solidFill>
                <a:latin typeface="-apple-system"/>
              </a:rPr>
              <a:t>Development Environment Setup</a:t>
            </a:r>
          </a:p>
          <a:p>
            <a:pPr algn="just">
              <a:buFont typeface="Courier New" panose="02070309020205020404" pitchFamily="49" charset="0"/>
              <a:buChar char="o"/>
            </a:pPr>
            <a:r>
              <a:rPr lang="en-IN" dirty="0">
                <a:solidFill>
                  <a:schemeClr val="tx1"/>
                </a:solidFill>
                <a:latin typeface="-apple-system"/>
              </a:rPr>
              <a:t>Dataset Gathering &amp; Preprocessing</a:t>
            </a:r>
          </a:p>
          <a:p>
            <a:pPr algn="just">
              <a:buFont typeface="Courier New" panose="02070309020205020404" pitchFamily="49" charset="0"/>
              <a:buChar char="o"/>
            </a:pPr>
            <a:r>
              <a:rPr lang="en-IN" dirty="0">
                <a:solidFill>
                  <a:schemeClr val="tx1"/>
                </a:solidFill>
                <a:latin typeface="-apple-system"/>
              </a:rPr>
              <a:t>Data Augmentation</a:t>
            </a:r>
          </a:p>
          <a:p>
            <a:pPr algn="just">
              <a:buFont typeface="Courier New" panose="02070309020205020404" pitchFamily="49" charset="0"/>
              <a:buChar char="o"/>
            </a:pPr>
            <a:r>
              <a:rPr lang="en-IN" dirty="0">
                <a:solidFill>
                  <a:schemeClr val="tx1"/>
                </a:solidFill>
                <a:latin typeface="-apple-system"/>
              </a:rPr>
              <a:t>Model Training</a:t>
            </a:r>
            <a:r>
              <a:rPr lang="en-IN" b="1" dirty="0">
                <a:solidFill>
                  <a:schemeClr val="tx1"/>
                </a:solidFill>
                <a:latin typeface="-apple-system"/>
              </a:rPr>
              <a:t> (</a:t>
            </a:r>
            <a:r>
              <a:rPr lang="en-US" sz="2000" dirty="0">
                <a:solidFill>
                  <a:schemeClr val="tx1"/>
                </a:solidFill>
                <a:latin typeface="-apple-system"/>
                <a:ea typeface="Calibri" panose="020F0502020204030204" pitchFamily="34" charset="0"/>
                <a:cs typeface="Calibri" panose="020F0502020204030204" pitchFamily="34" charset="0"/>
              </a:rPr>
              <a:t>Training and Evaluation) VGG19</a:t>
            </a:r>
          </a:p>
          <a:p>
            <a:pPr algn="just">
              <a:buFont typeface="Courier New" panose="02070309020205020404" pitchFamily="49" charset="0"/>
              <a:buChar char="o"/>
            </a:pPr>
            <a:r>
              <a:rPr lang="en-US" sz="2000" dirty="0">
                <a:solidFill>
                  <a:schemeClr val="tx1"/>
                </a:solidFill>
                <a:latin typeface="-apple-system"/>
                <a:ea typeface="Calibri" panose="020F0502020204030204" pitchFamily="34" charset="0"/>
                <a:cs typeface="Calibri" panose="020F0502020204030204" pitchFamily="34" charset="0"/>
              </a:rPr>
              <a:t>Testing</a:t>
            </a:r>
          </a:p>
          <a:p>
            <a:pPr algn="just">
              <a:buFont typeface="Courier New" panose="02070309020205020404" pitchFamily="49" charset="0"/>
              <a:buChar char="o"/>
            </a:pPr>
            <a:r>
              <a:rPr lang="en-IN" dirty="0">
                <a:solidFill>
                  <a:schemeClr val="tx1"/>
                </a:solidFill>
                <a:latin typeface="-apple-system"/>
              </a:rPr>
              <a:t>Integration with Web Interface</a:t>
            </a:r>
            <a:endParaRPr lang="en-US" dirty="0">
              <a:solidFill>
                <a:schemeClr val="tx1"/>
              </a:solidFill>
              <a:latin typeface="-apple-system"/>
              <a:ea typeface="Calibri" panose="020F0502020204030204" pitchFamily="34" charset="0"/>
              <a:cs typeface="Calibri" panose="020F0502020204030204" pitchFamily="34" charset="0"/>
            </a:endParaRPr>
          </a:p>
          <a:p>
            <a:pPr algn="just">
              <a:buFont typeface="Courier New" panose="02070309020205020404" pitchFamily="49" charset="0"/>
              <a:buChar char="o"/>
            </a:pPr>
            <a:r>
              <a:rPr lang="en-US" dirty="0">
                <a:solidFill>
                  <a:schemeClr val="tx1"/>
                </a:solidFill>
                <a:latin typeface="-apple-system"/>
              </a:rPr>
              <a:t>Deployment as API or Web Service</a:t>
            </a:r>
            <a:endParaRPr lang="en-US" sz="2000" dirty="0">
              <a:solidFill>
                <a:schemeClr val="tx1"/>
              </a:solidFill>
              <a:latin typeface="-apple-system"/>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1C6815D-C332-CB64-B320-D67D650748B1}"/>
              </a:ext>
            </a:extLst>
          </p:cNvPr>
          <p:cNvSpPr txBox="1"/>
          <p:nvPr/>
        </p:nvSpPr>
        <p:spPr>
          <a:xfrm>
            <a:off x="0" y="799517"/>
            <a:ext cx="3426594" cy="369332"/>
          </a:xfrm>
          <a:prstGeom prst="rect">
            <a:avLst/>
          </a:prstGeom>
          <a:noFill/>
        </p:spPr>
        <p:txBody>
          <a:bodyPr wrap="square">
            <a:spAutoFit/>
          </a:bodyPr>
          <a:lstStyle/>
          <a:p>
            <a:r>
              <a:rPr lang="en-US" b="1" i="0" dirty="0">
                <a:solidFill>
                  <a:srgbClr val="E6EDF3"/>
                </a:solidFill>
                <a:effectLst/>
                <a:latin typeface="-apple-system"/>
              </a:rPr>
              <a:t>Tea Leaves Disease Prediction </a:t>
            </a:r>
            <a:endParaRPr lang="en-IN" dirty="0"/>
          </a:p>
        </p:txBody>
      </p:sp>
    </p:spTree>
    <p:extLst>
      <p:ext uri="{BB962C8B-B14F-4D97-AF65-F5344CB8AC3E}">
        <p14:creationId xmlns:p14="http://schemas.microsoft.com/office/powerpoint/2010/main" val="64538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D0251-C84D-D174-2C67-7BC8358F0EA8}"/>
              </a:ext>
            </a:extLst>
          </p:cNvPr>
          <p:cNvSpPr txBox="1"/>
          <p:nvPr/>
        </p:nvSpPr>
        <p:spPr>
          <a:xfrm>
            <a:off x="1641106" y="1674797"/>
            <a:ext cx="9456821" cy="3370153"/>
          </a:xfrm>
          <a:prstGeom prst="rect">
            <a:avLst/>
          </a:prstGeom>
          <a:noFill/>
        </p:spPr>
        <p:txBody>
          <a:bodyPr wrap="square">
            <a:spAutoFit/>
          </a:bodyPr>
          <a:lstStyle/>
          <a:p>
            <a:pPr marL="0" indent="0" algn="just">
              <a:buNone/>
            </a:pPr>
            <a:r>
              <a:rPr lang="en-US" sz="2000" dirty="0">
                <a:latin typeface="-apple-system"/>
              </a:rPr>
              <a:t>Enabling the training of the selected deep learning model using the preprocessed </a:t>
            </a:r>
            <a:r>
              <a:rPr lang="en-US" sz="2000" dirty="0" err="1">
                <a:latin typeface="-apple-system"/>
              </a:rPr>
              <a:t>dataset.Implement</a:t>
            </a:r>
            <a:r>
              <a:rPr lang="en-US" sz="2000" dirty="0">
                <a:latin typeface="-apple-system"/>
              </a:rPr>
              <a:t> monitoring tools to assess the model's performance on the validation set during training. And support the adjustment of hyperparameters to optimize model performance.</a:t>
            </a:r>
            <a:r>
              <a:rPr lang="en-IN" sz="2000" dirty="0">
                <a:latin typeface="-apple-system"/>
              </a:rPr>
              <a:t> Integrate data augmentation techniques</a:t>
            </a:r>
            <a:endParaRPr lang="en-US" sz="1900" dirty="0">
              <a:latin typeface="-apple-system"/>
              <a:ea typeface="Calibri" panose="020F0502020204030204" pitchFamily="34" charset="0"/>
              <a:cs typeface="Calibri" panose="020F0502020204030204" pitchFamily="34" charset="0"/>
            </a:endParaRPr>
          </a:p>
          <a:p>
            <a:pPr marL="0" indent="0" algn="just">
              <a:buNone/>
            </a:pPr>
            <a:endParaRPr lang="en-US" sz="1900" dirty="0">
              <a:latin typeface="-apple-system"/>
              <a:ea typeface="Calibri" panose="020F0502020204030204" pitchFamily="34" charset="0"/>
              <a:cs typeface="Calibri" panose="020F0502020204030204" pitchFamily="34" charset="0"/>
            </a:endParaRPr>
          </a:p>
          <a:p>
            <a:pPr marL="0" indent="0" algn="just">
              <a:buNone/>
            </a:pPr>
            <a:r>
              <a:rPr lang="en-US" sz="1900" dirty="0">
                <a:latin typeface="-apple-system"/>
                <a:ea typeface="Calibri" panose="020F0502020204030204" pitchFamily="34" charset="0"/>
                <a:cs typeface="Calibri" panose="020F0502020204030204" pitchFamily="34" charset="0"/>
              </a:rPr>
              <a:t>By adopting this approach, we expect the proposed deep learning model, built upon VGG19 with additional custom layers, to achieve superior accuracy in detecting tea leaf diseases from high-resolution images. Through meticulous image pre-processing, in-depth data exploration, thorough model training, and rigorous evaluation, the model can offer valuable insights for diagnosing tea leaf diseases. This, in turn, can significantly improve farm management practices and decision-making, leading to better crop health and yield.</a:t>
            </a:r>
          </a:p>
        </p:txBody>
      </p:sp>
    </p:spTree>
    <p:extLst>
      <p:ext uri="{BB962C8B-B14F-4D97-AF65-F5344CB8AC3E}">
        <p14:creationId xmlns:p14="http://schemas.microsoft.com/office/powerpoint/2010/main" val="242722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C5A4-B11F-6447-38D7-B43D31FD7ADC}"/>
              </a:ext>
            </a:extLst>
          </p:cNvPr>
          <p:cNvSpPr>
            <a:spLocks noGrp="1"/>
          </p:cNvSpPr>
          <p:nvPr>
            <p:ph type="title"/>
          </p:nvPr>
        </p:nvSpPr>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Preliminary Results</a:t>
            </a:r>
            <a:endParaRPr lang="en-IN" dirty="0"/>
          </a:p>
        </p:txBody>
      </p:sp>
      <p:sp>
        <p:nvSpPr>
          <p:cNvPr id="3" name="Content Placeholder 2">
            <a:extLst>
              <a:ext uri="{FF2B5EF4-FFF2-40B4-BE49-F238E27FC236}">
                <a16:creationId xmlns:a16="http://schemas.microsoft.com/office/drawing/2014/main" id="{28317748-618F-5177-75F0-E4C3A5018263}"/>
              </a:ext>
            </a:extLst>
          </p:cNvPr>
          <p:cNvSpPr>
            <a:spLocks noGrp="1"/>
          </p:cNvSpPr>
          <p:nvPr>
            <p:ph idx="1"/>
          </p:nvPr>
        </p:nvSpPr>
        <p:spPr/>
        <p:txBody>
          <a:bodyPr>
            <a:normAutofit lnSpcReduction="10000"/>
          </a:bodyPr>
          <a:lstStyle/>
          <a:p>
            <a:pPr algn="just"/>
            <a:r>
              <a:rPr lang="en-US" dirty="0">
                <a:solidFill>
                  <a:schemeClr val="tx1"/>
                </a:solidFill>
                <a:latin typeface="-apple-system"/>
              </a:rPr>
              <a:t>The collection of a diverse dataset containing labeled examples of both healthy and diseased tea leaves.</a:t>
            </a:r>
          </a:p>
          <a:p>
            <a:pPr algn="just"/>
            <a:r>
              <a:rPr lang="en-US" dirty="0">
                <a:solidFill>
                  <a:schemeClr val="tx1"/>
                </a:solidFill>
                <a:latin typeface="-apple-system"/>
              </a:rPr>
              <a:t>Data Preprocessing:</a:t>
            </a:r>
          </a:p>
          <a:p>
            <a:pPr marL="960120" lvl="1" indent="-457200" algn="just">
              <a:buFont typeface="+mj-lt"/>
              <a:buAutoNum type="arabicPeriod"/>
            </a:pPr>
            <a:r>
              <a:rPr lang="en-US" dirty="0">
                <a:solidFill>
                  <a:schemeClr val="tx1"/>
                </a:solidFill>
                <a:latin typeface="-apple-system"/>
              </a:rPr>
              <a:t>Implement functionality to standardize image sizes for consistent input to the deep learning model. </a:t>
            </a:r>
          </a:p>
          <a:p>
            <a:pPr marL="960120" lvl="1" indent="-457200" algn="just">
              <a:buFont typeface="+mj-lt"/>
              <a:buAutoNum type="arabicPeriod"/>
            </a:pPr>
            <a:r>
              <a:rPr lang="en-US" dirty="0">
                <a:solidFill>
                  <a:schemeClr val="tx1"/>
                </a:solidFill>
                <a:latin typeface="-apple-system"/>
              </a:rPr>
              <a:t>Enhancing image quality through normalization and noise reduction.</a:t>
            </a:r>
          </a:p>
          <a:p>
            <a:pPr marL="960120" lvl="1" indent="-457200" algn="just">
              <a:buFont typeface="+mj-lt"/>
              <a:buAutoNum type="arabicPeriod"/>
            </a:pPr>
            <a:r>
              <a:rPr lang="en-US" dirty="0">
                <a:solidFill>
                  <a:schemeClr val="tx1"/>
                </a:solidFill>
                <a:latin typeface="-apple-system"/>
              </a:rPr>
              <a:t>Division of the dataset into training and validation sets for model evaluation.</a:t>
            </a:r>
          </a:p>
          <a:p>
            <a:pPr algn="just"/>
            <a:r>
              <a:rPr lang="en-US" dirty="0">
                <a:solidFill>
                  <a:schemeClr val="tx1"/>
                </a:solidFill>
                <a:latin typeface="-apple-system"/>
              </a:rPr>
              <a:t>Integrating data augmentation techniques such as rotation and flipping during model training to enhance its ability to recognize disease patterns</a:t>
            </a:r>
          </a:p>
          <a:p>
            <a:pPr algn="just"/>
            <a:r>
              <a:rPr lang="en-US" sz="2000" dirty="0">
                <a:solidFill>
                  <a:schemeClr val="tx1"/>
                </a:solidFill>
                <a:latin typeface="-apple-system"/>
                <a:ea typeface="Calibri" panose="020F0502020204030204" pitchFamily="34" charset="0"/>
                <a:cs typeface="Calibri" panose="020F0502020204030204" pitchFamily="34" charset="0"/>
              </a:rPr>
              <a:t>Thorough evaluation of the model on a separate test dataset provides a reliable estimate of its performance in real-world scenarios. Computing performance metrics such as accuracy, precision, recall, and F1-score ensures comprehensive assessment of the model's capabilities.</a:t>
            </a:r>
          </a:p>
        </p:txBody>
      </p:sp>
      <p:sp>
        <p:nvSpPr>
          <p:cNvPr id="5" name="TextBox 4">
            <a:extLst>
              <a:ext uri="{FF2B5EF4-FFF2-40B4-BE49-F238E27FC236}">
                <a16:creationId xmlns:a16="http://schemas.microsoft.com/office/drawing/2014/main" id="{A7A82EAB-B85D-94FC-DD6D-BC39B2D28599}"/>
              </a:ext>
            </a:extLst>
          </p:cNvPr>
          <p:cNvSpPr txBox="1"/>
          <p:nvPr/>
        </p:nvSpPr>
        <p:spPr>
          <a:xfrm>
            <a:off x="-4010" y="809142"/>
            <a:ext cx="3435416" cy="369332"/>
          </a:xfrm>
          <a:prstGeom prst="rect">
            <a:avLst/>
          </a:prstGeom>
          <a:noFill/>
        </p:spPr>
        <p:txBody>
          <a:bodyPr wrap="square">
            <a:spAutoFit/>
          </a:bodyPr>
          <a:lstStyle/>
          <a:p>
            <a:r>
              <a:rPr lang="en-US" b="1" i="0" dirty="0">
                <a:solidFill>
                  <a:srgbClr val="E6EDF3"/>
                </a:solidFill>
                <a:effectLst/>
                <a:latin typeface="-apple-system"/>
              </a:rPr>
              <a:t>Tea Leaves Disease Prediction </a:t>
            </a:r>
            <a:endParaRPr lang="en-IN" dirty="0"/>
          </a:p>
        </p:txBody>
      </p:sp>
    </p:spTree>
    <p:extLst>
      <p:ext uri="{BB962C8B-B14F-4D97-AF65-F5344CB8AC3E}">
        <p14:creationId xmlns:p14="http://schemas.microsoft.com/office/powerpoint/2010/main" val="164467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07FE-E0C8-9EF2-7C96-FA32135A5DF2}"/>
              </a:ext>
            </a:extLst>
          </p:cNvPr>
          <p:cNvSpPr>
            <a:spLocks noGrp="1"/>
          </p:cNvSpPr>
          <p:nvPr>
            <p:ph type="title"/>
          </p:nvPr>
        </p:nvSpPr>
        <p:spPr/>
        <p:txBody>
          <a:bodyPr/>
          <a:lstStyle/>
          <a:p>
            <a:pPr algn="ctr"/>
            <a:r>
              <a:rPr lang="en-US" b="1" i="0" dirty="0">
                <a:solidFill>
                  <a:srgbClr val="E6EDF3"/>
                </a:solidFill>
                <a:effectLst/>
                <a:latin typeface="-apple-system"/>
              </a:rPr>
              <a:t>Tea Leaves Disease Prediction </a:t>
            </a:r>
            <a:br>
              <a:rPr lang="en-IN" dirty="0"/>
            </a:br>
            <a:endParaRPr lang="en-IN" dirty="0"/>
          </a:p>
        </p:txBody>
      </p:sp>
      <p:sp>
        <p:nvSpPr>
          <p:cNvPr id="3" name="Content Placeholder 2">
            <a:extLst>
              <a:ext uri="{FF2B5EF4-FFF2-40B4-BE49-F238E27FC236}">
                <a16:creationId xmlns:a16="http://schemas.microsoft.com/office/drawing/2014/main" id="{ABF216C1-3AD2-2C36-4750-6FDDFEEE9D17}"/>
              </a:ext>
            </a:extLst>
          </p:cNvPr>
          <p:cNvSpPr>
            <a:spLocks noGrp="1"/>
          </p:cNvSpPr>
          <p:nvPr>
            <p:ph idx="1"/>
          </p:nvPr>
        </p:nvSpPr>
        <p:spPr/>
        <p:txBody>
          <a:bodyPr/>
          <a:lstStyle/>
          <a:p>
            <a:pPr algn="just"/>
            <a:r>
              <a:rPr lang="en-US" sz="2000" dirty="0">
                <a:solidFill>
                  <a:schemeClr val="tx1"/>
                </a:solidFill>
                <a:latin typeface="-apple-system"/>
                <a:ea typeface="Calibri" panose="020F0502020204030204" pitchFamily="34" charset="0"/>
                <a:cs typeface="Calibri" panose="020F0502020204030204" pitchFamily="34" charset="0"/>
              </a:rPr>
              <a:t>with the proposed deep learning model achieving an testing accuracy of more than 95%. This increase in accuracy underscores the effectiveness of the methodology employed, particularly the incorporation of the VGG19 architecture with custom layers.</a:t>
            </a:r>
            <a:endParaRPr lang="en-US" dirty="0">
              <a:solidFill>
                <a:schemeClr val="tx1"/>
              </a:solidFill>
              <a:latin typeface="-apple-system"/>
            </a:endParaRPr>
          </a:p>
          <a:p>
            <a:pPr algn="just"/>
            <a:r>
              <a:rPr lang="en-US" dirty="0">
                <a:solidFill>
                  <a:schemeClr val="tx1"/>
                </a:solidFill>
                <a:latin typeface="-apple-system"/>
              </a:rPr>
              <a:t>This model uses a convolutional neural network (CNN) to identify diseased tea leaves in new images with high accuracy. The model was trained on a dataset of labelled tea leaf images, including images of healthy leaves and leaves with different types of diseases. which helps in The advantages stemming from early disease detection, precision in crop protection strategies</a:t>
            </a:r>
          </a:p>
          <a:p>
            <a:pPr algn="just"/>
            <a:r>
              <a:rPr lang="en-US" dirty="0">
                <a:solidFill>
                  <a:schemeClr val="tx1"/>
                </a:solidFill>
                <a:latin typeface="-apple-system"/>
              </a:rPr>
              <a:t>Overall, this project represents a positive step toward a more efficient, sustainable, and technologically integrated approach to tea farming.</a:t>
            </a:r>
            <a:endParaRPr lang="en-IN" dirty="0">
              <a:solidFill>
                <a:schemeClr val="tx1"/>
              </a:solidFill>
              <a:latin typeface="-apple-system"/>
            </a:endParaRPr>
          </a:p>
          <a:p>
            <a:pPr algn="just"/>
            <a:endParaRPr lang="en-IN" dirty="0">
              <a:solidFill>
                <a:schemeClr val="tx1"/>
              </a:solidFill>
            </a:endParaRPr>
          </a:p>
        </p:txBody>
      </p:sp>
    </p:spTree>
    <p:extLst>
      <p:ext uri="{BB962C8B-B14F-4D97-AF65-F5344CB8AC3E}">
        <p14:creationId xmlns:p14="http://schemas.microsoft.com/office/powerpoint/2010/main" val="291581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DF87AF-1AC7-9554-9A1F-2CF971709FA5}"/>
              </a:ext>
            </a:extLst>
          </p:cNvPr>
          <p:cNvSpPr>
            <a:spLocks noGrp="1"/>
          </p:cNvSpPr>
          <p:nvPr>
            <p:ph type="title"/>
          </p:nvPr>
        </p:nvSpPr>
        <p:spPr>
          <a:xfrm>
            <a:off x="256031" y="1691159"/>
            <a:ext cx="3050246" cy="2286000"/>
          </a:xfrm>
        </p:spPr>
        <p:txBody>
          <a:bodyPr>
            <a:normAutofit/>
          </a:bodyPr>
          <a:lstStyle/>
          <a:p>
            <a:pPr algn="ctr"/>
            <a:r>
              <a:rPr lang="en-US" sz="4800" dirty="0">
                <a:highlight>
                  <a:srgbClr val="00FF00"/>
                </a:highlight>
                <a:latin typeface="Comic Sans MS" panose="030F0702030302020204" pitchFamily="66" charset="0"/>
              </a:rPr>
              <a:t>Thank you</a:t>
            </a:r>
            <a:r>
              <a:rPr lang="en-US" sz="4800" dirty="0">
                <a:highlight>
                  <a:srgbClr val="00FF00"/>
                </a:highlight>
                <a:latin typeface="Ink Free" panose="03080402000500000000" pitchFamily="66" charset="0"/>
              </a:rPr>
              <a:t>  </a:t>
            </a:r>
            <a:endParaRPr lang="en-IN" sz="4800" dirty="0">
              <a:highlight>
                <a:srgbClr val="00FF00"/>
              </a:highlight>
              <a:latin typeface="Ink Free" panose="03080402000500000000" pitchFamily="66" charset="0"/>
            </a:endParaRPr>
          </a:p>
        </p:txBody>
      </p:sp>
      <p:pic>
        <p:nvPicPr>
          <p:cNvPr id="8" name="Picture Placeholder 7">
            <a:extLst>
              <a:ext uri="{FF2B5EF4-FFF2-40B4-BE49-F238E27FC236}">
                <a16:creationId xmlns:a16="http://schemas.microsoft.com/office/drawing/2014/main" id="{5EFB0246-1A35-A509-3541-68F1EBAEC809}"/>
              </a:ext>
            </a:extLst>
          </p:cNvPr>
          <p:cNvPicPr>
            <a:picLocks noGrp="1" noChangeAspect="1"/>
          </p:cNvPicPr>
          <p:nvPr>
            <p:ph type="pic" idx="1"/>
          </p:nvPr>
        </p:nvPicPr>
        <p:blipFill>
          <a:blip r:embed="rId2"/>
          <a:srcRect l="2467" r="2467"/>
          <a:stretch>
            <a:fillRect/>
          </a:stretch>
        </p:blipFill>
        <p:spPr/>
      </p:pic>
      <p:sp>
        <p:nvSpPr>
          <p:cNvPr id="6" name="Text Placeholder 5">
            <a:extLst>
              <a:ext uri="{FF2B5EF4-FFF2-40B4-BE49-F238E27FC236}">
                <a16:creationId xmlns:a16="http://schemas.microsoft.com/office/drawing/2014/main" id="{6BEC1F0A-4E75-BA47-FB04-00A1D42F7F20}"/>
              </a:ext>
            </a:extLst>
          </p:cNvPr>
          <p:cNvSpPr>
            <a:spLocks noGrp="1"/>
          </p:cNvSpPr>
          <p:nvPr>
            <p:ph type="body" sz="half" idx="2"/>
          </p:nvPr>
        </p:nvSpPr>
        <p:spPr>
          <a:xfrm>
            <a:off x="256031" y="5298706"/>
            <a:ext cx="3103185" cy="516877"/>
          </a:xfrm>
        </p:spPr>
        <p:txBody>
          <a:bodyPr>
            <a:normAutofit fontScale="77500" lnSpcReduction="20000"/>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Dr.Palani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Thanaraj</a:t>
            </a:r>
            <a:endParaRPr lang="en-US" dirty="0">
              <a:latin typeface="-apple-system"/>
            </a:endParaRPr>
          </a:p>
          <a:p>
            <a:pPr algn="ctr"/>
            <a:r>
              <a:rPr lang="en-US" dirty="0">
                <a:latin typeface="-apple-system"/>
              </a:rPr>
              <a:t>21BAI1759</a:t>
            </a:r>
            <a:endParaRPr lang="en-IN" dirty="0">
              <a:latin typeface="-apple-system"/>
            </a:endParaRPr>
          </a:p>
        </p:txBody>
      </p:sp>
    </p:spTree>
    <p:extLst>
      <p:ext uri="{BB962C8B-B14F-4D97-AF65-F5344CB8AC3E}">
        <p14:creationId xmlns:p14="http://schemas.microsoft.com/office/powerpoint/2010/main" val="20993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010B-9E06-EB35-E17F-A911D3C70218}"/>
              </a:ext>
            </a:extLst>
          </p:cNvPr>
          <p:cNvSpPr>
            <a:spLocks noGrp="1"/>
          </p:cNvSpPr>
          <p:nvPr>
            <p:ph type="title"/>
          </p:nvPr>
        </p:nvSpPr>
        <p:spPr>
          <a:xfrm>
            <a:off x="247641" y="2035744"/>
            <a:ext cx="2947482" cy="2998269"/>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AFCCCC9B-760F-5CF9-2D87-B744F0762106}"/>
              </a:ext>
            </a:extLst>
          </p:cNvPr>
          <p:cNvSpPr>
            <a:spLocks noGrp="1"/>
          </p:cNvSpPr>
          <p:nvPr>
            <p:ph idx="1"/>
          </p:nvPr>
        </p:nvSpPr>
        <p:spPr/>
        <p:txBody>
          <a:bodyPr>
            <a:normAutofit/>
          </a:bodyPr>
          <a:lstStyle/>
          <a:p>
            <a:pPr algn="just"/>
            <a:r>
              <a:rPr lang="en-US" dirty="0">
                <a:solidFill>
                  <a:schemeClr val="tx1"/>
                </a:solidFill>
                <a:latin typeface="-apple-system"/>
              </a:rPr>
              <a:t>This project aims to address the critical challenge of early detection of tea leaf diseases through the implementation of a deep learning model. The conventional methods of disease detection, primarily reliant on visual inspection, have proven to be time-consuming and prone to inaccuracies. In response to </a:t>
            </a:r>
            <a:r>
              <a:rPr lang="en-US" dirty="0" err="1">
                <a:solidFill>
                  <a:schemeClr val="tx1"/>
                </a:solidFill>
                <a:latin typeface="-apple-system"/>
              </a:rPr>
              <a:t>this,This</a:t>
            </a:r>
            <a:r>
              <a:rPr lang="en-US" dirty="0">
                <a:solidFill>
                  <a:schemeClr val="tx1"/>
                </a:solidFill>
                <a:latin typeface="-apple-system"/>
              </a:rPr>
              <a:t> project proposes the development and deployment of a deep learning model based on a Convolutional Neural Network (CNN). This model is designed to identify various diseases affecting tea leaves efficiently and accurately. By leveraging a labelled dataset of tea leaf images encompassing both healthy and diseased specimens, the CNN will be trained to distinguish and categorize different types of diseases. The overarching goal is to streamline the detection process, providing a reliable tool for tea farmers to identify and mitigate diseases promptly.</a:t>
            </a:r>
            <a:endParaRPr lang="en-IN" dirty="0">
              <a:solidFill>
                <a:schemeClr val="tx1"/>
              </a:solidFill>
              <a:latin typeface="-apple-system"/>
            </a:endParaRPr>
          </a:p>
        </p:txBody>
      </p:sp>
      <p:sp>
        <p:nvSpPr>
          <p:cNvPr id="5" name="TextBox 4">
            <a:extLst>
              <a:ext uri="{FF2B5EF4-FFF2-40B4-BE49-F238E27FC236}">
                <a16:creationId xmlns:a16="http://schemas.microsoft.com/office/drawing/2014/main" id="{CFD78D90-89BC-CBD3-6C76-D1C322D2192E}"/>
              </a:ext>
            </a:extLst>
          </p:cNvPr>
          <p:cNvSpPr txBox="1"/>
          <p:nvPr/>
        </p:nvSpPr>
        <p:spPr>
          <a:xfrm>
            <a:off x="6545" y="788553"/>
            <a:ext cx="3429674" cy="369332"/>
          </a:xfrm>
          <a:prstGeom prst="rect">
            <a:avLst/>
          </a:prstGeom>
          <a:noFill/>
        </p:spPr>
        <p:txBody>
          <a:bodyPr wrap="square">
            <a:spAutoFit/>
          </a:bodyPr>
          <a:lstStyle/>
          <a:p>
            <a:r>
              <a:rPr lang="en-US" b="1" i="0" dirty="0">
                <a:solidFill>
                  <a:srgbClr val="E6EDF3"/>
                </a:solidFill>
                <a:effectLst/>
                <a:latin typeface="-apple-system"/>
              </a:rPr>
              <a:t>Tea Leaves Disease Prediction </a:t>
            </a:r>
            <a:endParaRPr lang="en-IN" dirty="0"/>
          </a:p>
        </p:txBody>
      </p:sp>
    </p:spTree>
    <p:extLst>
      <p:ext uri="{BB962C8B-B14F-4D97-AF65-F5344CB8AC3E}">
        <p14:creationId xmlns:p14="http://schemas.microsoft.com/office/powerpoint/2010/main" val="47491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62B26-2C94-CF3E-7966-A07DF2BD23C7}"/>
              </a:ext>
            </a:extLst>
          </p:cNvPr>
          <p:cNvSpPr>
            <a:spLocks noGrp="1"/>
          </p:cNvSpPr>
          <p:nvPr>
            <p:ph idx="4294967295"/>
          </p:nvPr>
        </p:nvSpPr>
        <p:spPr>
          <a:xfrm>
            <a:off x="760396" y="863600"/>
            <a:ext cx="10443410" cy="4603549"/>
          </a:xfrm>
        </p:spPr>
        <p:txBody>
          <a:bodyPr/>
          <a:lstStyle/>
          <a:p>
            <a:pPr algn="just"/>
            <a:r>
              <a:rPr lang="en-US" dirty="0">
                <a:solidFill>
                  <a:schemeClr val="tx1"/>
                </a:solidFill>
                <a:latin typeface="-apple-system"/>
              </a:rPr>
              <a:t>In this Project we mainly Detected the Healthy Leaves and Leaves with Diseases mainly 'Anthracnose’,’ algal leaf', 'bird eye spot', 'brown blight', 'Gray light', 'healthy', 'red leaf spot', 'white spot'</a:t>
            </a:r>
            <a:endParaRPr lang="en-US" b="0" i="0" dirty="0">
              <a:solidFill>
                <a:schemeClr val="tx1"/>
              </a:solidFill>
              <a:effectLst/>
              <a:latin typeface="-apple-system"/>
            </a:endParaRPr>
          </a:p>
          <a:p>
            <a:pPr algn="just"/>
            <a:r>
              <a:rPr lang="en-US" b="0" i="0" dirty="0">
                <a:solidFill>
                  <a:schemeClr val="tx1"/>
                </a:solidFill>
                <a:effectLst/>
                <a:latin typeface="-apple-system"/>
              </a:rPr>
              <a:t>This project aims to predict tea leaves diseases using Convolutional Neural Networks (CNN) using Transfer Learning Method from VGG16 Pretrained Model. It includes a web interface built with Flask for user interaction, and a Google </a:t>
            </a:r>
            <a:r>
              <a:rPr lang="en-US" b="0" i="0" dirty="0" err="1">
                <a:solidFill>
                  <a:schemeClr val="tx1"/>
                </a:solidFill>
                <a:effectLst/>
                <a:latin typeface="-apple-system"/>
              </a:rPr>
              <a:t>colab</a:t>
            </a:r>
            <a:r>
              <a:rPr lang="en-US" b="0" i="0" dirty="0">
                <a:solidFill>
                  <a:schemeClr val="tx1"/>
                </a:solidFill>
                <a:effectLst/>
                <a:latin typeface="-apple-system"/>
              </a:rPr>
              <a:t>(</a:t>
            </a:r>
            <a:r>
              <a:rPr lang="en-US" b="0" i="0" dirty="0" err="1">
                <a:solidFill>
                  <a:schemeClr val="tx1"/>
                </a:solidFill>
                <a:effectLst/>
                <a:latin typeface="-apple-system"/>
              </a:rPr>
              <a:t>ipynb</a:t>
            </a:r>
            <a:r>
              <a:rPr lang="en-US" b="0" i="0" dirty="0">
                <a:solidFill>
                  <a:schemeClr val="tx1"/>
                </a:solidFill>
                <a:effectLst/>
                <a:latin typeface="-apple-system"/>
              </a:rPr>
              <a:t>) for the model development. The dataset used for training and testing the model is also included</a:t>
            </a:r>
            <a:endParaRPr lang="en-IN" dirty="0"/>
          </a:p>
        </p:txBody>
      </p:sp>
    </p:spTree>
    <p:extLst>
      <p:ext uri="{BB962C8B-B14F-4D97-AF65-F5344CB8AC3E}">
        <p14:creationId xmlns:p14="http://schemas.microsoft.com/office/powerpoint/2010/main" val="342929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8AF9-B23C-C678-8BE1-33D78E01382F}"/>
              </a:ext>
            </a:extLst>
          </p:cNvPr>
          <p:cNvSpPr>
            <a:spLocks noGrp="1"/>
          </p:cNvSpPr>
          <p:nvPr>
            <p:ph type="title"/>
          </p:nvPr>
        </p:nvSpPr>
        <p:spPr>
          <a:xfrm>
            <a:off x="180730" y="1852863"/>
            <a:ext cx="2947482" cy="3256140"/>
          </a:xfrm>
        </p:spPr>
        <p:txBody>
          <a:bodyPr/>
          <a:lstStyle/>
          <a:p>
            <a:pPr algn="ctr"/>
            <a:r>
              <a:rPr lang="en-US" dirty="0"/>
              <a:t>Objective</a:t>
            </a:r>
            <a:endParaRPr lang="en-IN" dirty="0"/>
          </a:p>
        </p:txBody>
      </p:sp>
      <p:sp>
        <p:nvSpPr>
          <p:cNvPr id="3" name="Content Placeholder 2">
            <a:extLst>
              <a:ext uri="{FF2B5EF4-FFF2-40B4-BE49-F238E27FC236}">
                <a16:creationId xmlns:a16="http://schemas.microsoft.com/office/drawing/2014/main" id="{4130166F-8EBA-C5C8-394A-7C150EC6A35C}"/>
              </a:ext>
            </a:extLst>
          </p:cNvPr>
          <p:cNvSpPr>
            <a:spLocks noGrp="1"/>
          </p:cNvSpPr>
          <p:nvPr>
            <p:ph idx="1"/>
          </p:nvPr>
        </p:nvSpPr>
        <p:spPr/>
        <p:txBody>
          <a:bodyPr/>
          <a:lstStyle/>
          <a:p>
            <a:pPr algn="just"/>
            <a:r>
              <a:rPr lang="en-US" dirty="0">
                <a:solidFill>
                  <a:schemeClr val="tx1"/>
                </a:solidFill>
                <a:latin typeface="-apple-system"/>
              </a:rPr>
              <a:t>This project aims to revolutionize tea leaf disease detection by implementing a specialized deep learning model. Addressing limitations of conventional methods, the model focuses on subsets of diseases like fungal or bacterial infections, utilizing hyperspectral imaging for additional insights. A user-friendly mobile app or web platform ensures easy integration into daily farming operations. The social impact is substantial, reducing crop losses, improving tea quality, and increasing income for farmers, fostering sustainability in the tea industry. Incorporating transfer learning enhances scalability by initializing model weights with pre-trained data, expediting development and enabling adaptation to diverse datasets and new disease types.</a:t>
            </a:r>
            <a:endParaRPr lang="en-IN" dirty="0">
              <a:solidFill>
                <a:schemeClr val="tx1"/>
              </a:solidFill>
              <a:latin typeface="-apple-system"/>
            </a:endParaRPr>
          </a:p>
        </p:txBody>
      </p:sp>
      <p:sp>
        <p:nvSpPr>
          <p:cNvPr id="7" name="TextBox 6">
            <a:extLst>
              <a:ext uri="{FF2B5EF4-FFF2-40B4-BE49-F238E27FC236}">
                <a16:creationId xmlns:a16="http://schemas.microsoft.com/office/drawing/2014/main" id="{95DBD13D-61B9-017F-6341-681F8AC431AD}"/>
              </a:ext>
            </a:extLst>
          </p:cNvPr>
          <p:cNvSpPr txBox="1"/>
          <p:nvPr/>
        </p:nvSpPr>
        <p:spPr>
          <a:xfrm>
            <a:off x="-1" y="809814"/>
            <a:ext cx="3436219" cy="369332"/>
          </a:xfrm>
          <a:prstGeom prst="rect">
            <a:avLst/>
          </a:prstGeom>
          <a:noFill/>
        </p:spPr>
        <p:txBody>
          <a:bodyPr wrap="square">
            <a:spAutoFit/>
          </a:bodyPr>
          <a:lstStyle/>
          <a:p>
            <a:r>
              <a:rPr lang="en-US" b="1" i="0" dirty="0">
                <a:solidFill>
                  <a:srgbClr val="E6EDF3"/>
                </a:solidFill>
                <a:effectLst/>
                <a:latin typeface="-apple-system"/>
              </a:rPr>
              <a:t>Tea Leaves Disease Prediction </a:t>
            </a:r>
            <a:endParaRPr lang="en-IN" dirty="0"/>
          </a:p>
        </p:txBody>
      </p:sp>
    </p:spTree>
    <p:extLst>
      <p:ext uri="{BB962C8B-B14F-4D97-AF65-F5344CB8AC3E}">
        <p14:creationId xmlns:p14="http://schemas.microsoft.com/office/powerpoint/2010/main" val="22185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BF4A7-A50A-A481-AFDC-E769409BDE38}"/>
              </a:ext>
            </a:extLst>
          </p:cNvPr>
          <p:cNvSpPr>
            <a:spLocks noGrp="1"/>
          </p:cNvSpPr>
          <p:nvPr>
            <p:ph idx="4294967295"/>
          </p:nvPr>
        </p:nvSpPr>
        <p:spPr>
          <a:xfrm>
            <a:off x="385011" y="717082"/>
            <a:ext cx="11559941" cy="5669280"/>
          </a:xfrm>
        </p:spPr>
        <p:txBody>
          <a:bodyPr>
            <a:normAutofit/>
          </a:bodyPr>
          <a:lstStyle/>
          <a:p>
            <a:pPr algn="just"/>
            <a:r>
              <a:rPr lang="en-US" sz="1900" b="0" i="0" dirty="0">
                <a:solidFill>
                  <a:schemeClr val="tx1"/>
                </a:solidFill>
                <a:effectLst/>
                <a:latin typeface="-apple-system"/>
              </a:rPr>
              <a:t>This project aims to achieve the following:</a:t>
            </a:r>
          </a:p>
          <a:p>
            <a:pPr algn="just">
              <a:buFont typeface="Arial" panose="020B0604020202020204" pitchFamily="34" charset="0"/>
              <a:buChar char="•"/>
            </a:pPr>
            <a:r>
              <a:rPr lang="en-US" sz="1900" b="1" i="0" dirty="0">
                <a:solidFill>
                  <a:schemeClr val="tx1"/>
                </a:solidFill>
                <a:effectLst/>
                <a:latin typeface="-apple-system"/>
              </a:rPr>
              <a:t>Improved disease detection:</a:t>
            </a:r>
            <a:r>
              <a:rPr lang="en-US" sz="1900" b="0" i="0" dirty="0">
                <a:solidFill>
                  <a:schemeClr val="tx1"/>
                </a:solidFill>
                <a:effectLst/>
                <a:latin typeface="-apple-system"/>
              </a:rPr>
              <a:t> By leveraging deep learning and hyperspectral imaging, the model will surpass conventional methods in accuracy and efficiency of disease detection.</a:t>
            </a:r>
          </a:p>
          <a:p>
            <a:pPr algn="just">
              <a:buFont typeface="Arial" panose="020B0604020202020204" pitchFamily="34" charset="0"/>
              <a:buChar char="•"/>
            </a:pPr>
            <a:r>
              <a:rPr lang="en-US" sz="1900" b="1" i="0" dirty="0">
                <a:solidFill>
                  <a:schemeClr val="tx1"/>
                </a:solidFill>
                <a:effectLst/>
                <a:latin typeface="-apple-system"/>
              </a:rPr>
              <a:t>Focus on high-impact diseases:</a:t>
            </a:r>
            <a:r>
              <a:rPr lang="en-US" sz="1900" b="0" i="0" dirty="0">
                <a:solidFill>
                  <a:schemeClr val="tx1"/>
                </a:solidFill>
                <a:effectLst/>
                <a:latin typeface="-apple-system"/>
              </a:rPr>
              <a:t> Targeting fungal and bacterial infections, which are significant threats to tea crops.</a:t>
            </a:r>
          </a:p>
          <a:p>
            <a:pPr algn="just">
              <a:buFont typeface="Arial" panose="020B0604020202020204" pitchFamily="34" charset="0"/>
              <a:buChar char="•"/>
            </a:pPr>
            <a:r>
              <a:rPr lang="en-US" sz="1900" b="1" i="0" dirty="0">
                <a:solidFill>
                  <a:schemeClr val="tx1"/>
                </a:solidFill>
                <a:effectLst/>
                <a:latin typeface="-apple-system"/>
              </a:rPr>
              <a:t>Enhanced user experience:</a:t>
            </a:r>
            <a:r>
              <a:rPr lang="en-US" sz="1900" b="0" i="0" dirty="0">
                <a:solidFill>
                  <a:schemeClr val="tx1"/>
                </a:solidFill>
                <a:effectLst/>
                <a:latin typeface="-apple-system"/>
              </a:rPr>
              <a:t> A user-friendly mobile app or web platform will make the model accessible and easy to implement in daily farming operations.</a:t>
            </a:r>
          </a:p>
          <a:p>
            <a:pPr algn="just">
              <a:buFont typeface="Arial" panose="020B0604020202020204" pitchFamily="34" charset="0"/>
              <a:buChar char="•"/>
            </a:pPr>
            <a:r>
              <a:rPr lang="en-US" sz="1900" b="1" i="0" dirty="0">
                <a:solidFill>
                  <a:schemeClr val="tx1"/>
                </a:solidFill>
                <a:effectLst/>
                <a:latin typeface="-apple-system"/>
              </a:rPr>
              <a:t>Positive social impact:</a:t>
            </a:r>
            <a:r>
              <a:rPr lang="en-US" sz="1900" b="0" i="0" dirty="0">
                <a:solidFill>
                  <a:schemeClr val="tx1"/>
                </a:solidFill>
                <a:effectLst/>
                <a:latin typeface="-apple-system"/>
              </a:rPr>
              <a:t> Reducing crop losses, improving tea quality, and increasing farmer income will contribute to the sustainability of the tea industry.</a:t>
            </a:r>
          </a:p>
          <a:p>
            <a:pPr algn="just">
              <a:buFont typeface="Arial" panose="020B0604020202020204" pitchFamily="34" charset="0"/>
              <a:buChar char="•"/>
            </a:pPr>
            <a:r>
              <a:rPr lang="en-US" sz="1900" b="1" i="0" dirty="0">
                <a:solidFill>
                  <a:schemeClr val="tx1"/>
                </a:solidFill>
                <a:effectLst/>
                <a:latin typeface="-apple-system"/>
              </a:rPr>
              <a:t>Scalability through transfer learning:</a:t>
            </a:r>
            <a:r>
              <a:rPr lang="en-US" sz="1900" b="0" i="0" dirty="0">
                <a:solidFill>
                  <a:schemeClr val="tx1"/>
                </a:solidFill>
                <a:effectLst/>
                <a:latin typeface="-apple-system"/>
              </a:rPr>
              <a:t> By initializing the model with pre-trained data, development time is reduced, and the model can be adapted to diverse datasets and the identification of new disease types in the future.</a:t>
            </a:r>
          </a:p>
          <a:p>
            <a:pPr algn="just"/>
            <a:endParaRPr lang="en-IN" dirty="0">
              <a:solidFill>
                <a:schemeClr val="tx1"/>
              </a:solidFill>
              <a:latin typeface="-apple-system"/>
            </a:endParaRPr>
          </a:p>
        </p:txBody>
      </p:sp>
    </p:spTree>
    <p:extLst>
      <p:ext uri="{BB962C8B-B14F-4D97-AF65-F5344CB8AC3E}">
        <p14:creationId xmlns:p14="http://schemas.microsoft.com/office/powerpoint/2010/main" val="47040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B77A0D-491F-A454-8392-3BABE66A8EE2}"/>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Related work and its limitations</a:t>
            </a:r>
            <a:endParaRPr lang="en-IN" dirty="0"/>
          </a:p>
        </p:txBody>
      </p:sp>
      <p:sp>
        <p:nvSpPr>
          <p:cNvPr id="5" name="Content Placeholder 4">
            <a:extLst>
              <a:ext uri="{FF2B5EF4-FFF2-40B4-BE49-F238E27FC236}">
                <a16:creationId xmlns:a16="http://schemas.microsoft.com/office/drawing/2014/main" id="{4CAE5796-21C7-C2C6-BF0F-37DD3B349672}"/>
              </a:ext>
            </a:extLst>
          </p:cNvPr>
          <p:cNvSpPr>
            <a:spLocks noGrp="1"/>
          </p:cNvSpPr>
          <p:nvPr>
            <p:ph idx="1"/>
          </p:nvPr>
        </p:nvSpPr>
        <p:spPr/>
        <p:txBody>
          <a:bodyPr/>
          <a:lstStyle/>
          <a:p>
            <a:r>
              <a:rPr lang="en-IN" dirty="0" err="1">
                <a:solidFill>
                  <a:schemeClr val="tx1"/>
                </a:solidFill>
                <a:latin typeface="-apple-system"/>
              </a:rPr>
              <a:t>Referance</a:t>
            </a:r>
            <a:r>
              <a:rPr lang="en-IN" dirty="0">
                <a:solidFill>
                  <a:schemeClr val="tx1"/>
                </a:solidFill>
                <a:latin typeface="-apple-system"/>
              </a:rPr>
              <a:t> paper 1 : </a:t>
            </a:r>
            <a:r>
              <a:rPr lang="en-IN" dirty="0">
                <a:solidFill>
                  <a:schemeClr val="tx1"/>
                </a:solidFill>
                <a:latin typeface="-apple-system"/>
                <a:hlinkClick r:id="rId2"/>
              </a:rPr>
              <a:t>https://ieeexplore.ieee.org/document/10263835</a:t>
            </a:r>
            <a:r>
              <a:rPr lang="en-IN" dirty="0">
                <a:solidFill>
                  <a:schemeClr val="tx1"/>
                </a:solidFill>
                <a:latin typeface="-apple-system"/>
              </a:rPr>
              <a:t>  </a:t>
            </a:r>
          </a:p>
          <a:p>
            <a:r>
              <a:rPr lang="en-IN" dirty="0">
                <a:solidFill>
                  <a:schemeClr val="tx1"/>
                </a:solidFill>
                <a:latin typeface="-apple-system"/>
              </a:rPr>
              <a:t>Reference paper 2 : </a:t>
            </a:r>
            <a:r>
              <a:rPr lang="en-IN" dirty="0">
                <a:solidFill>
                  <a:schemeClr val="tx1"/>
                </a:solidFill>
                <a:latin typeface="-apple-system"/>
                <a:hlinkClick r:id="rId3"/>
              </a:rPr>
              <a:t>https://ieeexplore.ieee.org/document/10169680</a:t>
            </a:r>
            <a:r>
              <a:rPr lang="en-IN" dirty="0">
                <a:solidFill>
                  <a:schemeClr val="tx1"/>
                </a:solidFill>
                <a:latin typeface="-apple-system"/>
              </a:rPr>
              <a:t> </a:t>
            </a:r>
          </a:p>
          <a:p>
            <a:r>
              <a:rPr lang="en-IN" dirty="0">
                <a:solidFill>
                  <a:schemeClr val="tx1"/>
                </a:solidFill>
                <a:latin typeface="-apple-system"/>
              </a:rPr>
              <a:t>Reference paper 3 : </a:t>
            </a:r>
            <a:r>
              <a:rPr lang="en-IN" dirty="0">
                <a:solidFill>
                  <a:schemeClr val="tx1"/>
                </a:solidFill>
                <a:latin typeface="-apple-system"/>
                <a:hlinkClick r:id="rId4"/>
              </a:rPr>
              <a:t>https://ieeexplore.ieee.org/document/9155850</a:t>
            </a:r>
            <a:r>
              <a:rPr lang="en-IN" dirty="0">
                <a:solidFill>
                  <a:schemeClr val="tx1"/>
                </a:solidFill>
                <a:latin typeface="-apple-system"/>
              </a:rPr>
              <a:t> </a:t>
            </a:r>
          </a:p>
        </p:txBody>
      </p:sp>
      <p:sp>
        <p:nvSpPr>
          <p:cNvPr id="7" name="TextBox 6">
            <a:extLst>
              <a:ext uri="{FF2B5EF4-FFF2-40B4-BE49-F238E27FC236}">
                <a16:creationId xmlns:a16="http://schemas.microsoft.com/office/drawing/2014/main" id="{0C3D4631-5272-8E46-1F9B-DB20C2DAB50B}"/>
              </a:ext>
            </a:extLst>
          </p:cNvPr>
          <p:cNvSpPr txBox="1"/>
          <p:nvPr/>
        </p:nvSpPr>
        <p:spPr>
          <a:xfrm>
            <a:off x="0" y="804330"/>
            <a:ext cx="3431406" cy="369332"/>
          </a:xfrm>
          <a:prstGeom prst="rect">
            <a:avLst/>
          </a:prstGeom>
          <a:noFill/>
        </p:spPr>
        <p:txBody>
          <a:bodyPr wrap="square">
            <a:spAutoFit/>
          </a:bodyPr>
          <a:lstStyle/>
          <a:p>
            <a:r>
              <a:rPr lang="en-US" b="1" i="0" dirty="0">
                <a:solidFill>
                  <a:srgbClr val="E6EDF3"/>
                </a:solidFill>
                <a:effectLst/>
                <a:latin typeface="-apple-system"/>
              </a:rPr>
              <a:t>Tea Leaves Disease Prediction </a:t>
            </a:r>
            <a:endParaRPr lang="en-IN" dirty="0"/>
          </a:p>
        </p:txBody>
      </p:sp>
    </p:spTree>
    <p:extLst>
      <p:ext uri="{BB962C8B-B14F-4D97-AF65-F5344CB8AC3E}">
        <p14:creationId xmlns:p14="http://schemas.microsoft.com/office/powerpoint/2010/main" val="205053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B30D3-8DBA-E932-C9EB-20763545479C}"/>
              </a:ext>
            </a:extLst>
          </p:cNvPr>
          <p:cNvSpPr txBox="1"/>
          <p:nvPr/>
        </p:nvSpPr>
        <p:spPr>
          <a:xfrm>
            <a:off x="755582" y="861461"/>
            <a:ext cx="10640730" cy="5078313"/>
          </a:xfrm>
          <a:prstGeom prst="rect">
            <a:avLst/>
          </a:prstGeom>
          <a:noFill/>
        </p:spPr>
        <p:txBody>
          <a:bodyPr wrap="square">
            <a:spAutoFit/>
          </a:bodyPr>
          <a:lstStyle/>
          <a:p>
            <a:pPr algn="just"/>
            <a:r>
              <a:rPr lang="en-US" dirty="0"/>
              <a:t>The existing problem revolves around the inefficiencies and limitations inherent in traditional methods of tea leaf disease detection. Current practices, primarily reliant on visual inspection, prove to be time-consuming and prone to inaccuracies. These shortcomings contribute to delayed responses in identifying and addressing diseases, leading to increased crop losses. The urgency of adopting a more advanced and efficient solution is evident, prompting the development of a deep learning model specialized in tea leaf disease detection.</a:t>
            </a:r>
          </a:p>
          <a:p>
            <a:pPr algn="just"/>
            <a:endParaRPr lang="en-US" dirty="0"/>
          </a:p>
          <a:p>
            <a:pPr marL="285750" indent="-285750" algn="just">
              <a:buFont typeface="Arial" panose="020B0604020202020204" pitchFamily="34" charset="0"/>
              <a:buChar char="•"/>
            </a:pPr>
            <a:r>
              <a:rPr lang="en-US" dirty="0"/>
              <a:t>Complex machine learning models can be difficult to interpret, making it challenging for farmers to understand the underlying reasons for prediction results.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accuracy of tea leaf prediction models relies on the quality and quantity of data used to train them. Insufficient or biased data can lead to inaccurate predictions.</a:t>
            </a:r>
          </a:p>
          <a:p>
            <a:pPr algn="just"/>
            <a:endParaRPr lang="en-US" dirty="0"/>
          </a:p>
          <a:p>
            <a:pPr marL="285750" indent="-285750" algn="just">
              <a:buFont typeface="Arial" panose="020B0604020202020204" pitchFamily="34" charset="0"/>
              <a:buChar char="•"/>
            </a:pPr>
            <a:r>
              <a:rPr lang="en-US" dirty="0"/>
              <a:t>Tea leaf diseases manifest differently depending on environmental factors, making it challenging to develop universally applicable prediction models.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Tea leaf prediction models may generate false positives, leading to unnecessary interventions and resource expenditure.</a:t>
            </a:r>
          </a:p>
          <a:p>
            <a:endParaRPr lang="en-IN" dirty="0"/>
          </a:p>
        </p:txBody>
      </p:sp>
    </p:spTree>
    <p:extLst>
      <p:ext uri="{BB962C8B-B14F-4D97-AF65-F5344CB8AC3E}">
        <p14:creationId xmlns:p14="http://schemas.microsoft.com/office/powerpoint/2010/main" val="207784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7E44-3759-632E-3B54-B1CBA2CE1CD6}"/>
              </a:ext>
            </a:extLst>
          </p:cNvPr>
          <p:cNvSpPr>
            <a:spLocks noGrp="1"/>
          </p:cNvSpPr>
          <p:nvPr>
            <p:ph type="title"/>
          </p:nvPr>
        </p:nvSpPr>
        <p:spPr>
          <a:xfrm>
            <a:off x="252919" y="2165684"/>
            <a:ext cx="2947482" cy="2565133"/>
          </a:xfrm>
        </p:spPr>
        <p: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Dataset </a:t>
            </a:r>
            <a:br>
              <a:rPr lang="en-IN" dirty="0">
                <a:latin typeface="Calibri" panose="020F0502020204030204" pitchFamily="34" charset="0"/>
                <a:ea typeface="Calibri" panose="020F0502020204030204" pitchFamily="34" charset="0"/>
                <a:cs typeface="Calibri" panose="020F0502020204030204" pitchFamily="34" charset="0"/>
              </a:rPr>
            </a:br>
            <a:r>
              <a:rPr lang="en-IN" dirty="0">
                <a:latin typeface="Calibri" panose="020F0502020204030204" pitchFamily="34" charset="0"/>
                <a:ea typeface="Calibri" panose="020F0502020204030204" pitchFamily="34" charset="0"/>
                <a:cs typeface="Calibri" panose="020F0502020204030204" pitchFamily="34" charset="0"/>
              </a:rPr>
              <a:t>and its attributes</a:t>
            </a:r>
            <a:endParaRPr lang="en-IN" dirty="0"/>
          </a:p>
        </p:txBody>
      </p:sp>
      <p:sp>
        <p:nvSpPr>
          <p:cNvPr id="3" name="Content Placeholder 2">
            <a:extLst>
              <a:ext uri="{FF2B5EF4-FFF2-40B4-BE49-F238E27FC236}">
                <a16:creationId xmlns:a16="http://schemas.microsoft.com/office/drawing/2014/main" id="{E8BADAC4-66DD-C762-B8BC-584F2969DDB9}"/>
              </a:ext>
            </a:extLst>
          </p:cNvPr>
          <p:cNvSpPr>
            <a:spLocks noGrp="1"/>
          </p:cNvSpPr>
          <p:nvPr>
            <p:ph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Data set : </a:t>
            </a:r>
            <a:r>
              <a:rPr lang="en-US" dirty="0">
                <a:hlinkClick r:id="rId2"/>
              </a:rPr>
              <a:t>Identifying Disease in Tea leaves (kaggle.com)</a:t>
            </a:r>
            <a:endParaRPr lang="en-US" dirty="0"/>
          </a:p>
          <a:p>
            <a:pPr algn="l" fontAlgn="base"/>
            <a:r>
              <a:rPr lang="en-US" b="0" i="0" dirty="0">
                <a:solidFill>
                  <a:srgbClr val="3C4043"/>
                </a:solidFill>
                <a:effectLst/>
                <a:latin typeface="Inter"/>
              </a:rPr>
              <a:t>This tea sickness dataset contains tea leaves showing 7 common diseases of tea:</a:t>
            </a:r>
          </a:p>
          <a:p>
            <a:pPr algn="l" fontAlgn="base">
              <a:buFont typeface="Arial" panose="020B0604020202020204" pitchFamily="34" charset="0"/>
              <a:buChar char="•"/>
            </a:pPr>
            <a:r>
              <a:rPr lang="en-US" b="0" i="0" dirty="0">
                <a:solidFill>
                  <a:srgbClr val="3C4043"/>
                </a:solidFill>
                <a:effectLst/>
                <a:latin typeface="inherit"/>
              </a:rPr>
              <a:t>Red leaf spot</a:t>
            </a:r>
          </a:p>
          <a:p>
            <a:pPr algn="l" fontAlgn="base">
              <a:buFont typeface="Arial" panose="020B0604020202020204" pitchFamily="34" charset="0"/>
              <a:buChar char="•"/>
            </a:pPr>
            <a:r>
              <a:rPr lang="en-US" b="0" i="0" dirty="0">
                <a:solidFill>
                  <a:srgbClr val="3C4043"/>
                </a:solidFill>
                <a:effectLst/>
                <a:latin typeface="inherit"/>
              </a:rPr>
              <a:t>Algal leaf spot</a:t>
            </a:r>
          </a:p>
          <a:p>
            <a:pPr algn="l" fontAlgn="base">
              <a:buFont typeface="Arial" panose="020B0604020202020204" pitchFamily="34" charset="0"/>
              <a:buChar char="•"/>
            </a:pPr>
            <a:r>
              <a:rPr lang="en-US" b="0" i="0" dirty="0">
                <a:solidFill>
                  <a:srgbClr val="3C4043"/>
                </a:solidFill>
                <a:effectLst/>
                <a:latin typeface="inherit"/>
              </a:rPr>
              <a:t>Bird’s eyespot;</a:t>
            </a:r>
          </a:p>
          <a:p>
            <a:pPr algn="l" fontAlgn="base">
              <a:buFont typeface="Arial" panose="020B0604020202020204" pitchFamily="34" charset="0"/>
              <a:buChar char="•"/>
            </a:pPr>
            <a:r>
              <a:rPr lang="en-US" b="0" i="0" dirty="0">
                <a:solidFill>
                  <a:srgbClr val="3C4043"/>
                </a:solidFill>
                <a:effectLst/>
                <a:latin typeface="inherit"/>
              </a:rPr>
              <a:t>Gray blight;</a:t>
            </a:r>
          </a:p>
          <a:p>
            <a:pPr algn="l" fontAlgn="base">
              <a:buFont typeface="Arial" panose="020B0604020202020204" pitchFamily="34" charset="0"/>
              <a:buChar char="•"/>
            </a:pPr>
            <a:r>
              <a:rPr lang="en-US" b="0" i="0" dirty="0">
                <a:solidFill>
                  <a:srgbClr val="3C4043"/>
                </a:solidFill>
                <a:effectLst/>
                <a:latin typeface="inherit"/>
              </a:rPr>
              <a:t>White spot;</a:t>
            </a:r>
          </a:p>
          <a:p>
            <a:pPr algn="l" fontAlgn="base">
              <a:buFont typeface="Arial" panose="020B0604020202020204" pitchFamily="34" charset="0"/>
              <a:buChar char="•"/>
            </a:pPr>
            <a:r>
              <a:rPr lang="en-US" b="0" i="0" dirty="0">
                <a:solidFill>
                  <a:srgbClr val="3C4043"/>
                </a:solidFill>
                <a:effectLst/>
                <a:latin typeface="inherit"/>
              </a:rPr>
              <a:t>Anthracnose;</a:t>
            </a:r>
          </a:p>
          <a:p>
            <a:pPr algn="l" fontAlgn="base">
              <a:buFont typeface="Arial" panose="020B0604020202020204" pitchFamily="34" charset="0"/>
              <a:buChar char="•"/>
            </a:pPr>
            <a:r>
              <a:rPr lang="en-US" b="0" i="0" dirty="0">
                <a:solidFill>
                  <a:srgbClr val="3C4043"/>
                </a:solidFill>
                <a:effectLst/>
                <a:latin typeface="inherit"/>
              </a:rPr>
              <a:t>Brown blight.</a:t>
            </a:r>
          </a:p>
        </p:txBody>
      </p:sp>
      <p:sp>
        <p:nvSpPr>
          <p:cNvPr id="5" name="TextBox 4">
            <a:extLst>
              <a:ext uri="{FF2B5EF4-FFF2-40B4-BE49-F238E27FC236}">
                <a16:creationId xmlns:a16="http://schemas.microsoft.com/office/drawing/2014/main" id="{1FCDF2D2-FEBC-3B3A-0650-1E347E727E18}"/>
              </a:ext>
            </a:extLst>
          </p:cNvPr>
          <p:cNvSpPr txBox="1"/>
          <p:nvPr/>
        </p:nvSpPr>
        <p:spPr>
          <a:xfrm>
            <a:off x="-4010" y="751390"/>
            <a:ext cx="3440229" cy="369332"/>
          </a:xfrm>
          <a:prstGeom prst="rect">
            <a:avLst/>
          </a:prstGeom>
          <a:noFill/>
        </p:spPr>
        <p:txBody>
          <a:bodyPr wrap="square">
            <a:spAutoFit/>
          </a:bodyPr>
          <a:lstStyle/>
          <a:p>
            <a:r>
              <a:rPr lang="en-US" b="1" i="0" dirty="0">
                <a:solidFill>
                  <a:srgbClr val="E6EDF3"/>
                </a:solidFill>
                <a:effectLst/>
                <a:latin typeface="-apple-system"/>
              </a:rPr>
              <a:t>Tea Leaves Disease Prediction </a:t>
            </a:r>
            <a:endParaRPr lang="en-IN" dirty="0"/>
          </a:p>
        </p:txBody>
      </p:sp>
    </p:spTree>
    <p:extLst>
      <p:ext uri="{BB962C8B-B14F-4D97-AF65-F5344CB8AC3E}">
        <p14:creationId xmlns:p14="http://schemas.microsoft.com/office/powerpoint/2010/main" val="158662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52B7F4-D03D-9834-4A39-5C0C40ED242B}"/>
              </a:ext>
            </a:extLst>
          </p:cNvPr>
          <p:cNvSpPr txBox="1"/>
          <p:nvPr/>
        </p:nvSpPr>
        <p:spPr>
          <a:xfrm>
            <a:off x="1256097" y="1973179"/>
            <a:ext cx="10197965" cy="2723823"/>
          </a:xfrm>
          <a:prstGeom prst="rect">
            <a:avLst/>
          </a:prstGeom>
          <a:noFill/>
        </p:spPr>
        <p:txBody>
          <a:bodyPr wrap="square">
            <a:spAutoFit/>
          </a:bodyPr>
          <a:lstStyle/>
          <a:p>
            <a:pPr marL="342900" indent="-342900" algn="just">
              <a:buFont typeface="Arial" panose="020B0604020202020204" pitchFamily="34" charset="0"/>
              <a:buChar char="•"/>
            </a:pPr>
            <a:r>
              <a:rPr lang="en-US" sz="1900" dirty="0">
                <a:latin typeface="-apple-system"/>
                <a:ea typeface="Calibri" panose="020F0502020204030204" pitchFamily="34" charset="0"/>
                <a:cs typeface="Calibri" panose="020F0502020204030204" pitchFamily="34" charset="0"/>
              </a:rPr>
              <a:t>Each image is digitally represented, allowing for computational analysis. Augmentation techniques, including rotation, shifting, and flipping, are applied during training to diversify the dataset and enhance model generalization. Additionally, preprocessing steps such as rescaling and normalization ensure standardized pixel values across the dataset. </a:t>
            </a:r>
          </a:p>
          <a:p>
            <a:pPr marL="342900" indent="-342900" algn="just">
              <a:buFont typeface="Arial" panose="020B0604020202020204" pitchFamily="34" charset="0"/>
              <a:buChar char="•"/>
            </a:pPr>
            <a:r>
              <a:rPr lang="en-US" sz="1900" dirty="0">
                <a:latin typeface="-apple-system"/>
                <a:ea typeface="Calibri" panose="020F0502020204030204" pitchFamily="34" charset="0"/>
                <a:cs typeface="Calibri" panose="020F0502020204030204" pitchFamily="34" charset="0"/>
              </a:rPr>
              <a:t>Images are resized to a target size of (224, 224) pixels, accommodating the input dimensions required by deep learning models. During training, images are processed in batches, with a batch size of 20 chosen to balance computational efficiency and model stability. These attributes collectively provide a robust foundation for training and evaluating deep learning models for automated tea leaf disease detection.</a:t>
            </a:r>
          </a:p>
        </p:txBody>
      </p:sp>
    </p:spTree>
    <p:extLst>
      <p:ext uri="{BB962C8B-B14F-4D97-AF65-F5344CB8AC3E}">
        <p14:creationId xmlns:p14="http://schemas.microsoft.com/office/powerpoint/2010/main" val="346327728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148</TotalTime>
  <Words>1418</Words>
  <Application>Microsoft Office PowerPoint</Application>
  <PresentationFormat>Widescreen</PresentationFormat>
  <Paragraphs>77</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Calibri</vt:lpstr>
      <vt:lpstr>Comic Sans MS</vt:lpstr>
      <vt:lpstr>Corbel</vt:lpstr>
      <vt:lpstr>Courier New</vt:lpstr>
      <vt:lpstr>inherit</vt:lpstr>
      <vt:lpstr>Ink Free</vt:lpstr>
      <vt:lpstr>Inter</vt:lpstr>
      <vt:lpstr>Wingdings 2</vt:lpstr>
      <vt:lpstr>Frame</vt:lpstr>
      <vt:lpstr>Tea Leaves Disease Prediction using CNN </vt:lpstr>
      <vt:lpstr>Introduction</vt:lpstr>
      <vt:lpstr>PowerPoint Presentation</vt:lpstr>
      <vt:lpstr>Objective</vt:lpstr>
      <vt:lpstr>PowerPoint Presentation</vt:lpstr>
      <vt:lpstr>Related work and its limitations</vt:lpstr>
      <vt:lpstr>PowerPoint Presentation</vt:lpstr>
      <vt:lpstr>Dataset  and its attributes</vt:lpstr>
      <vt:lpstr>PowerPoint Presentation</vt:lpstr>
      <vt:lpstr>Proposed Methodology</vt:lpstr>
      <vt:lpstr>PowerPoint Presentation</vt:lpstr>
      <vt:lpstr>Preliminary Results</vt:lpstr>
      <vt:lpstr>Tea Leaves Disease Prediction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 Leaves Disease Prediction using CNN </dc:title>
  <dc:creator>KALYAN CHAKRAVARTHY</dc:creator>
  <cp:lastModifiedBy>KALYAN CHAKRAVARTHY</cp:lastModifiedBy>
  <cp:revision>4</cp:revision>
  <dcterms:created xsi:type="dcterms:W3CDTF">2024-03-24T19:00:44Z</dcterms:created>
  <dcterms:modified xsi:type="dcterms:W3CDTF">2024-03-24T21:29:10Z</dcterms:modified>
</cp:coreProperties>
</file>