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5" r:id="rId2"/>
    <p:sldId id="310" r:id="rId3"/>
    <p:sldId id="316" r:id="rId4"/>
    <p:sldId id="324" r:id="rId5"/>
    <p:sldId id="328" r:id="rId6"/>
    <p:sldId id="329" r:id="rId7"/>
    <p:sldId id="311" r:id="rId8"/>
    <p:sldId id="315" r:id="rId9"/>
    <p:sldId id="323" r:id="rId10"/>
    <p:sldId id="312" r:id="rId11"/>
    <p:sldId id="320" r:id="rId12"/>
    <p:sldId id="321" r:id="rId13"/>
    <p:sldId id="317" r:id="rId14"/>
    <p:sldId id="318" r:id="rId15"/>
    <p:sldId id="313" r:id="rId16"/>
    <p:sldId id="330" r:id="rId17"/>
    <p:sldId id="325" r:id="rId18"/>
    <p:sldId id="322" r:id="rId19"/>
    <p:sldId id="319" r:id="rId20"/>
    <p:sldId id="327" r:id="rId21"/>
  </p:sldIdLst>
  <p:sldSz cx="12188825" cy="6858000"/>
  <p:notesSz cx="7104063" cy="10234613"/>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YAN CHAKRAVARTHY Y" initials="KCY" lastIdx="1" clrIdx="0">
    <p:extLst>
      <p:ext uri="{19B8F6BF-5375-455C-9EA6-DF929625EA0E}">
        <p15:presenceInfo xmlns:p15="http://schemas.microsoft.com/office/powerpoint/2012/main" userId="616a1848cf50c9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5974" autoAdjust="0"/>
  </p:normalViewPr>
  <p:slideViewPr>
    <p:cSldViewPr showGuides="1">
      <p:cViewPr varScale="1">
        <p:scale>
          <a:sx n="101" d="100"/>
          <a:sy n="101" d="100"/>
        </p:scale>
        <p:origin x="66" y="13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8427" cy="513508"/>
          </a:xfrm>
          <a:prstGeom prst="rect">
            <a:avLst/>
          </a:prstGeom>
        </p:spPr>
        <p:txBody>
          <a:bodyPr vert="horz" lIns="99074" tIns="49537" rIns="99074" bIns="49537" rtlCol="0"/>
          <a:lstStyle>
            <a:lvl1pPr algn="l">
              <a:defRPr sz="1300"/>
            </a:lvl1pPr>
          </a:lstStyle>
          <a:p>
            <a:endParaRPr/>
          </a:p>
        </p:txBody>
      </p:sp>
      <p:sp>
        <p:nvSpPr>
          <p:cNvPr id="3" name="Date Placeholder 2"/>
          <p:cNvSpPr>
            <a:spLocks noGrp="1"/>
          </p:cNvSpPr>
          <p:nvPr>
            <p:ph type="dt" sz="quarter" idx="1"/>
          </p:nvPr>
        </p:nvSpPr>
        <p:spPr>
          <a:xfrm>
            <a:off x="4023993" y="0"/>
            <a:ext cx="3078427" cy="513508"/>
          </a:xfrm>
          <a:prstGeom prst="rect">
            <a:avLst/>
          </a:prstGeom>
        </p:spPr>
        <p:txBody>
          <a:bodyPr vert="horz" lIns="99074" tIns="49537" rIns="99074" bIns="49537" rtlCol="0"/>
          <a:lstStyle>
            <a:lvl1pPr algn="r">
              <a:defRPr sz="1300"/>
            </a:lvl1pPr>
          </a:lstStyle>
          <a:p>
            <a:fld id="{59088EAF-6ECA-4616-85EF-35AA19C641F3}" type="datetimeFigureOut">
              <a:rPr lang="en-US"/>
              <a:t>3/28/2023</a:t>
            </a:fld>
            <a:endParaRPr/>
          </a:p>
        </p:txBody>
      </p:sp>
      <p:sp>
        <p:nvSpPr>
          <p:cNvPr id="4" name="Footer Placeholder 3"/>
          <p:cNvSpPr>
            <a:spLocks noGrp="1"/>
          </p:cNvSpPr>
          <p:nvPr>
            <p:ph type="ftr" sz="quarter" idx="2"/>
          </p:nvPr>
        </p:nvSpPr>
        <p:spPr>
          <a:xfrm>
            <a:off x="1" y="9721107"/>
            <a:ext cx="3078427" cy="513507"/>
          </a:xfrm>
          <a:prstGeom prst="rect">
            <a:avLst/>
          </a:prstGeom>
        </p:spPr>
        <p:txBody>
          <a:bodyPr vert="horz" lIns="99074" tIns="49537" rIns="99074" bIns="49537" rtlCol="0" anchor="b"/>
          <a:lstStyle>
            <a:lvl1pPr algn="l">
              <a:defRPr sz="1300"/>
            </a:lvl1pPr>
          </a:lstStyle>
          <a:p>
            <a:endParaRPr/>
          </a:p>
        </p:txBody>
      </p:sp>
      <p:sp>
        <p:nvSpPr>
          <p:cNvPr id="5" name="Slide Number Placeholder 4"/>
          <p:cNvSpPr>
            <a:spLocks noGrp="1"/>
          </p:cNvSpPr>
          <p:nvPr>
            <p:ph type="sldNum" sz="quarter" idx="3"/>
          </p:nvPr>
        </p:nvSpPr>
        <p:spPr>
          <a:xfrm>
            <a:off x="4023993" y="9721107"/>
            <a:ext cx="3078427" cy="513507"/>
          </a:xfrm>
          <a:prstGeom prst="rect">
            <a:avLst/>
          </a:prstGeom>
        </p:spPr>
        <p:txBody>
          <a:bodyPr vert="horz" lIns="99074" tIns="49537" rIns="99074" bIns="49537" rtlCol="0" anchor="b"/>
          <a:lstStyle>
            <a:lvl1pPr algn="r">
              <a:defRPr sz="13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8427" cy="511731"/>
          </a:xfrm>
          <a:prstGeom prst="rect">
            <a:avLst/>
          </a:prstGeom>
        </p:spPr>
        <p:txBody>
          <a:bodyPr vert="horz" lIns="99074" tIns="49537" rIns="99074" bIns="49537" rtlCol="0"/>
          <a:lstStyle>
            <a:lvl1pPr algn="l">
              <a:defRPr sz="1300"/>
            </a:lvl1pPr>
          </a:lstStyle>
          <a:p>
            <a:endParaRPr/>
          </a:p>
        </p:txBody>
      </p:sp>
      <p:sp>
        <p:nvSpPr>
          <p:cNvPr id="3" name="Date Placeholder 2"/>
          <p:cNvSpPr>
            <a:spLocks noGrp="1"/>
          </p:cNvSpPr>
          <p:nvPr>
            <p:ph type="dt" idx="1"/>
          </p:nvPr>
        </p:nvSpPr>
        <p:spPr>
          <a:xfrm>
            <a:off x="4023993" y="0"/>
            <a:ext cx="3078427" cy="511731"/>
          </a:xfrm>
          <a:prstGeom prst="rect">
            <a:avLst/>
          </a:prstGeom>
        </p:spPr>
        <p:txBody>
          <a:bodyPr vert="horz" lIns="99074" tIns="49537" rIns="99074" bIns="49537" rtlCol="0"/>
          <a:lstStyle>
            <a:lvl1pPr algn="r">
              <a:defRPr sz="1300"/>
            </a:lvl1pPr>
          </a:lstStyle>
          <a:p>
            <a:fld id="{3ABD2D7A-D230-4F91-BD59-0A39C2703BA8}" type="datetimeFigureOut">
              <a:rPr lang="en-US"/>
              <a:t>3/28/2023</a:t>
            </a:fld>
            <a:endParaRPr/>
          </a:p>
        </p:txBody>
      </p:sp>
      <p:sp>
        <p:nvSpPr>
          <p:cNvPr id="4" name="Slide Image Placeholder 3"/>
          <p:cNvSpPr>
            <a:spLocks noGrp="1" noRot="1" noChangeAspect="1"/>
          </p:cNvSpPr>
          <p:nvPr>
            <p:ph type="sldImg" idx="2"/>
          </p:nvPr>
        </p:nvSpPr>
        <p:spPr>
          <a:xfrm>
            <a:off x="141288" y="768350"/>
            <a:ext cx="6821487" cy="3838575"/>
          </a:xfrm>
          <a:prstGeom prst="rect">
            <a:avLst/>
          </a:prstGeom>
          <a:noFill/>
          <a:ln w="12700">
            <a:solidFill>
              <a:prstClr val="black"/>
            </a:solidFill>
          </a:ln>
        </p:spPr>
        <p:txBody>
          <a:bodyPr vert="horz" lIns="99074" tIns="49537" rIns="99074" bIns="49537" rtlCol="0" anchor="ctr"/>
          <a:lstStyle/>
          <a:p>
            <a:endParaRPr/>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4" tIns="49537" rIns="99074" bIns="49537"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1" y="9721105"/>
            <a:ext cx="3078427" cy="511731"/>
          </a:xfrm>
          <a:prstGeom prst="rect">
            <a:avLst/>
          </a:prstGeom>
        </p:spPr>
        <p:txBody>
          <a:bodyPr vert="horz" lIns="99074" tIns="49537" rIns="99074" bIns="49537" rtlCol="0" anchor="b"/>
          <a:lstStyle>
            <a:lvl1pPr algn="l">
              <a:defRPr sz="1300"/>
            </a:lvl1pPr>
          </a:lstStyle>
          <a:p>
            <a:endParaRPr/>
          </a:p>
        </p:txBody>
      </p:sp>
      <p:sp>
        <p:nvSpPr>
          <p:cNvPr id="7" name="Slide Number Placeholder 6"/>
          <p:cNvSpPr>
            <a:spLocks noGrp="1"/>
          </p:cNvSpPr>
          <p:nvPr>
            <p:ph type="sldNum" sz="quarter" idx="5"/>
          </p:nvPr>
        </p:nvSpPr>
        <p:spPr>
          <a:xfrm>
            <a:off x="4023993" y="9721105"/>
            <a:ext cx="3078427" cy="511731"/>
          </a:xfrm>
          <a:prstGeom prst="rect">
            <a:avLst/>
          </a:prstGeom>
        </p:spPr>
        <p:txBody>
          <a:bodyPr vert="horz" lIns="99074" tIns="49537" rIns="99074" bIns="49537" rtlCol="0" anchor="b"/>
          <a:lstStyle>
            <a:lvl1pPr algn="r">
              <a:defRPr sz="13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3199CD-3E1B-4AE6-990F-76F925F5EA9F}" type="slidenum">
              <a:rPr lang="en-IN" smtClean="0"/>
              <a:t>1</a:t>
            </a:fld>
            <a:endParaRPr lang="en-IN"/>
          </a:p>
        </p:txBody>
      </p:sp>
    </p:spTree>
    <p:extLst>
      <p:ext uri="{BB962C8B-B14F-4D97-AF65-F5344CB8AC3E}">
        <p14:creationId xmlns:p14="http://schemas.microsoft.com/office/powerpoint/2010/main" val="2161927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3/28/2023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3/28/2023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3/28/2023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3/28/2023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3/28/2023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3/28/2023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3/28/2023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3/28/2023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3/28/2023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3/28/2023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3/28/2023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Automata_theory"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oto.wuestenigel.com/algorithm-text-on-blackboard/"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tackoverflow.com/questions/1514736/what-is-the-use-of-finite-automata"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illustrations/search-engine-optimization-seo-715759/"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8229600" cy="1600200"/>
          </a:xfrm>
        </p:spPr>
        <p:txBody>
          <a:bodyPr>
            <a:normAutofit/>
          </a:bodyPr>
          <a:lstStyle/>
          <a:p>
            <a:r>
              <a:rPr lang="en-US" sz="3200" b="1" dirty="0"/>
              <a:t>APPLICATION OF </a:t>
            </a:r>
            <a:br>
              <a:rPr lang="en-US" sz="3200" b="1" dirty="0"/>
            </a:br>
            <a:br>
              <a:rPr lang="en-US" sz="3200" b="1" dirty="0"/>
            </a:br>
            <a:r>
              <a:rPr lang="en-US" sz="3200" b="1" dirty="0"/>
              <a:t>FINITE AUTOMETA IN  SEARCH ENGINES</a:t>
            </a:r>
          </a:p>
        </p:txBody>
      </p:sp>
      <p:sp>
        <p:nvSpPr>
          <p:cNvPr id="4" name="Subtitle 3"/>
          <p:cNvSpPr>
            <a:spLocks noGrp="1"/>
          </p:cNvSpPr>
          <p:nvPr>
            <p:ph type="subTitle" idx="1"/>
          </p:nvPr>
        </p:nvSpPr>
        <p:spPr>
          <a:xfrm>
            <a:off x="1065213" y="4581128"/>
            <a:ext cx="8229600" cy="1438672"/>
          </a:xfrm>
        </p:spPr>
        <p:txBody>
          <a:bodyPr>
            <a:normAutofit lnSpcReduction="10000"/>
          </a:bodyPr>
          <a:lstStyle/>
          <a:p>
            <a:r>
              <a:rPr lang="it-IT" b="1" dirty="0">
                <a:latin typeface="Book Antiqua" panose="02040602050305030304" pitchFamily="18" charset="0"/>
              </a:rPr>
              <a:t>KALyan chakravarthy</a:t>
            </a:r>
          </a:p>
          <a:p>
            <a:endParaRPr lang="it-IT" b="1" dirty="0">
              <a:latin typeface="Book Antiqua" panose="02040602050305030304" pitchFamily="18" charset="0"/>
            </a:endParaRPr>
          </a:p>
          <a:p>
            <a:r>
              <a:rPr lang="it-IT" b="1" dirty="0">
                <a:latin typeface="Book Antiqua" panose="02040602050305030304" pitchFamily="18" charset="0"/>
              </a:rPr>
              <a:t>21bai1759</a:t>
            </a:r>
          </a:p>
          <a:p>
            <a:endParaRPr lang="it-IT" b="1" dirty="0">
              <a:latin typeface="Book Antiqua" panose="02040602050305030304" pitchFamily="18" charset="0"/>
            </a:endParaRPr>
          </a:p>
          <a:p>
            <a:r>
              <a:rPr lang="it-IT" b="1" dirty="0">
                <a:latin typeface="Book Antiqua" panose="02040602050305030304" pitchFamily="18" charset="0"/>
              </a:rPr>
              <a:t>THEORY OF COMPUTATION</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5C49A-306F-0CCB-8B24-D11D1A032204}"/>
              </a:ext>
            </a:extLst>
          </p:cNvPr>
          <p:cNvSpPr>
            <a:spLocks noGrp="1"/>
          </p:cNvSpPr>
          <p:nvPr>
            <p:ph type="title"/>
          </p:nvPr>
        </p:nvSpPr>
        <p:spPr>
          <a:xfrm>
            <a:off x="1059614" y="476672"/>
            <a:ext cx="8692399" cy="1224136"/>
          </a:xfrm>
        </p:spPr>
        <p:txBody>
          <a:bodyPr/>
          <a:lstStyle/>
          <a:p>
            <a:r>
              <a:rPr lang="en-GB" dirty="0"/>
              <a:t>BENFITS AND CHALLENGES</a:t>
            </a:r>
            <a:endParaRPr lang="en-IN" dirty="0"/>
          </a:p>
        </p:txBody>
      </p:sp>
      <p:sp>
        <p:nvSpPr>
          <p:cNvPr id="5" name="Text Placeholder 4">
            <a:extLst>
              <a:ext uri="{FF2B5EF4-FFF2-40B4-BE49-F238E27FC236}">
                <a16:creationId xmlns:a16="http://schemas.microsoft.com/office/drawing/2014/main" id="{593630B6-C3DF-C562-7698-1B56ABFE3228}"/>
              </a:ext>
            </a:extLst>
          </p:cNvPr>
          <p:cNvSpPr>
            <a:spLocks noGrp="1"/>
          </p:cNvSpPr>
          <p:nvPr>
            <p:ph type="body" idx="1"/>
          </p:nvPr>
        </p:nvSpPr>
        <p:spPr>
          <a:xfrm>
            <a:off x="1065213" y="2564904"/>
            <a:ext cx="8687333" cy="3454897"/>
          </a:xfrm>
        </p:spPr>
        <p:txBody>
          <a:bodyPr>
            <a:normAutofit/>
          </a:bodyPr>
          <a:lstStyle/>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Benefits :</a:t>
            </a:r>
          </a:p>
          <a:p>
            <a:pPr marL="342900" lvl="0" indent="-342900">
              <a:lnSpc>
                <a:spcPct val="107000"/>
              </a:lnSpc>
              <a:spcAft>
                <a:spcPts val="800"/>
              </a:spcAft>
              <a:buSzPts val="1000"/>
              <a:buFont typeface="Symbol" panose="05050102010706020507" pitchFamily="18" charset="2"/>
              <a:buChar char=""/>
              <a:tabLst>
                <a:tab pos="457200" algn="l"/>
              </a:tabLst>
            </a:pPr>
            <a:r>
              <a:rPr lang="en-IN" b="1" u="sng"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Speed</a:t>
            </a:r>
            <a:r>
              <a:rPr lang="en-IN"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FA can be used to quickly find all possible completions for a given prefix in an auto-completion feature.</a:t>
            </a:r>
          </a:p>
          <a:p>
            <a:pPr marL="342900" lvl="0" indent="-342900">
              <a:lnSpc>
                <a:spcPct val="107000"/>
              </a:lnSpc>
              <a:spcAft>
                <a:spcPts val="800"/>
              </a:spcAft>
              <a:buSzPts val="1000"/>
              <a:buFont typeface="Symbol" panose="05050102010706020507" pitchFamily="18" charset="2"/>
              <a:buChar char=""/>
              <a:tabLst>
                <a:tab pos="457200" algn="l"/>
              </a:tabLst>
            </a:pPr>
            <a:r>
              <a:rPr lang="en-IN" b="1" u="sng"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Accuracy</a:t>
            </a:r>
            <a:r>
              <a:rPr lang="en-IN"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fa can be used to accurately represent all possible completions for a given prefix.</a:t>
            </a:r>
          </a:p>
          <a:p>
            <a:pPr marL="342900" lvl="0" indent="-342900">
              <a:lnSpc>
                <a:spcPct val="107000"/>
              </a:lnSpc>
              <a:spcAft>
                <a:spcPts val="800"/>
              </a:spcAft>
              <a:buSzPts val="1000"/>
              <a:buFont typeface="Symbol" panose="05050102010706020507" pitchFamily="18" charset="2"/>
              <a:buChar char=""/>
              <a:tabLst>
                <a:tab pos="457200" algn="l"/>
              </a:tabLst>
            </a:pPr>
            <a:r>
              <a:rPr lang="en-IN" b="1" u="sng"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Simplicity</a:t>
            </a:r>
            <a:r>
              <a:rPr lang="en-IN"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fa can be relatively simple to implement and understand.</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3281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5C49A-306F-0CCB-8B24-D11D1A032204}"/>
              </a:ext>
            </a:extLst>
          </p:cNvPr>
          <p:cNvSpPr>
            <a:spLocks noGrp="1"/>
          </p:cNvSpPr>
          <p:nvPr>
            <p:ph type="title"/>
          </p:nvPr>
        </p:nvSpPr>
        <p:spPr>
          <a:xfrm>
            <a:off x="1059614" y="476672"/>
            <a:ext cx="8692399" cy="1224136"/>
          </a:xfrm>
        </p:spPr>
        <p:txBody>
          <a:bodyPr/>
          <a:lstStyle/>
          <a:p>
            <a:r>
              <a:rPr lang="en-GB" dirty="0"/>
              <a:t>BENFITS AND CHALLENGES</a:t>
            </a:r>
            <a:endParaRPr lang="en-IN" dirty="0"/>
          </a:p>
        </p:txBody>
      </p:sp>
      <p:sp>
        <p:nvSpPr>
          <p:cNvPr id="5" name="Text Placeholder 4">
            <a:extLst>
              <a:ext uri="{FF2B5EF4-FFF2-40B4-BE49-F238E27FC236}">
                <a16:creationId xmlns:a16="http://schemas.microsoft.com/office/drawing/2014/main" id="{593630B6-C3DF-C562-7698-1B56ABFE3228}"/>
              </a:ext>
            </a:extLst>
          </p:cNvPr>
          <p:cNvSpPr>
            <a:spLocks noGrp="1"/>
          </p:cNvSpPr>
          <p:nvPr>
            <p:ph type="body" idx="1"/>
          </p:nvPr>
        </p:nvSpPr>
        <p:spPr>
          <a:xfrm>
            <a:off x="1065213" y="2132856"/>
            <a:ext cx="8687333" cy="3886945"/>
          </a:xfrm>
        </p:spPr>
        <p:txBody>
          <a:bodyPr>
            <a:noAutofit/>
          </a:bodyPr>
          <a:lstStyle/>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challenges:</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u="sng"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Complexity</a:t>
            </a:r>
            <a:r>
              <a:rPr lang="en-IN" sz="16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building a minimal deterministic automaton from a large set of terms can be computationally expensive and complex.</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u="sng"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Scalability</a:t>
            </a:r>
            <a:r>
              <a:rPr lang="en-IN" sz="16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as the number of terms increases, the size of the automaton can grow significantly, making it more difficult to store and search efficiently.</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u="sng"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Expressiveness</a:t>
            </a:r>
            <a:r>
              <a:rPr lang="en-IN" sz="16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fa may not be able to represent all possible queries or search features that a user may want to use.</a:t>
            </a:r>
          </a:p>
          <a:p>
            <a:pPr marL="342900" lvl="0" indent="-342900">
              <a:lnSpc>
                <a:spcPct val="107000"/>
              </a:lnSpc>
              <a:spcAft>
                <a:spcPts val="800"/>
              </a:spcAft>
              <a:buSzPts val="1000"/>
              <a:buFont typeface="Symbol" panose="05050102010706020507" pitchFamily="18" charset="2"/>
              <a:buChar char=""/>
              <a:tabLst>
                <a:tab pos="457200" algn="l"/>
              </a:tabLst>
            </a:pPr>
            <a:endParaRPr lang="en-IN" sz="1600" cap="none"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SzPts val="1000"/>
              <a:tabLst>
                <a:tab pos="457200" algn="l"/>
              </a:tabLst>
            </a:pPr>
            <a:r>
              <a:rPr lang="en-IN" sz="1600" dirty="0">
                <a:effectLst/>
                <a:latin typeface="Calibri" panose="020F0502020204030204" pitchFamily="34" charset="0"/>
                <a:ea typeface="Calibri" panose="020F0502020204030204" pitchFamily="34" charset="0"/>
                <a:cs typeface="Times New Roman" panose="02020603050405020304" pitchFamily="18" charset="0"/>
              </a:rPr>
              <a:t>Overall, using FA in search engines can provide fast and accurate auto-completion features but may also present challenges in terms of complexity, scalability and expressiveness.</a:t>
            </a:r>
          </a:p>
          <a:p>
            <a:pPr marL="342900" lvl="0" indent="-342900">
              <a:lnSpc>
                <a:spcPct val="107000"/>
              </a:lnSpc>
              <a:spcAft>
                <a:spcPts val="800"/>
              </a:spcAft>
              <a:buSzPts val="1000"/>
              <a:buFont typeface="Symbol" panose="05050102010706020507" pitchFamily="18" charset="2"/>
              <a:buChar char=""/>
              <a:tabLst>
                <a:tab pos="457200" algn="l"/>
              </a:tabLst>
            </a:pPr>
            <a:endParaRPr lang="en-IN" sz="16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917704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5C49A-306F-0CCB-8B24-D11D1A032204}"/>
              </a:ext>
            </a:extLst>
          </p:cNvPr>
          <p:cNvSpPr>
            <a:spLocks noGrp="1"/>
          </p:cNvSpPr>
          <p:nvPr>
            <p:ph type="title"/>
          </p:nvPr>
        </p:nvSpPr>
        <p:spPr>
          <a:xfrm>
            <a:off x="1059614" y="476672"/>
            <a:ext cx="8692399" cy="936104"/>
          </a:xfrm>
        </p:spPr>
        <p:txBody>
          <a:bodyPr>
            <a:normAutofit/>
          </a:bodyPr>
          <a:lstStyle/>
          <a:p>
            <a:r>
              <a:rPr lang="en-US" sz="2400" dirty="0"/>
              <a:t>APPLICATONS OF FINITE AUTOMETA IN SEARCH ENGINES</a:t>
            </a:r>
            <a:endParaRPr lang="en-IN" sz="2400" dirty="0"/>
          </a:p>
        </p:txBody>
      </p:sp>
      <p:sp>
        <p:nvSpPr>
          <p:cNvPr id="5" name="Text Placeholder 4">
            <a:extLst>
              <a:ext uri="{FF2B5EF4-FFF2-40B4-BE49-F238E27FC236}">
                <a16:creationId xmlns:a16="http://schemas.microsoft.com/office/drawing/2014/main" id="{593630B6-C3DF-C562-7698-1B56ABFE3228}"/>
              </a:ext>
            </a:extLst>
          </p:cNvPr>
          <p:cNvSpPr>
            <a:spLocks noGrp="1"/>
          </p:cNvSpPr>
          <p:nvPr>
            <p:ph type="body" idx="1"/>
          </p:nvPr>
        </p:nvSpPr>
        <p:spPr>
          <a:xfrm>
            <a:off x="1065213" y="1772816"/>
            <a:ext cx="8687333" cy="4246985"/>
          </a:xfrm>
        </p:spPr>
        <p:txBody>
          <a:bodyPr/>
          <a:lstStyle/>
          <a:p>
            <a:pPr marL="342900" indent="-342900">
              <a:buFont typeface="Arial" panose="020B0604020202020204" pitchFamily="34" charset="0"/>
              <a:buChar char="•"/>
            </a:pPr>
            <a:endParaRPr lang="en-GB" dirty="0"/>
          </a:p>
          <a:p>
            <a:endParaRPr lang="en-GB" dirty="0"/>
          </a:p>
          <a:p>
            <a:pPr marL="342900" indent="-342900">
              <a:buFont typeface="Arial" panose="020B0604020202020204" pitchFamily="34" charset="0"/>
              <a:buChar char="•"/>
            </a:pPr>
            <a:r>
              <a:rPr lang="en-GB" dirty="0"/>
              <a:t>PATTERN MATCHING</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KEYWORD MATCHING</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SPELL CHECKING</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QUERY PARSING</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NATURAL LANGUAGE PROCESSING</a:t>
            </a:r>
          </a:p>
        </p:txBody>
      </p:sp>
      <p:pic>
        <p:nvPicPr>
          <p:cNvPr id="8" name="Content Placeholder 19">
            <a:extLst>
              <a:ext uri="{FF2B5EF4-FFF2-40B4-BE49-F238E27FC236}">
                <a16:creationId xmlns:a16="http://schemas.microsoft.com/office/drawing/2014/main" id="{96C6013A-6B50-D987-0B64-473B4440D3F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0351"/>
          <a:stretch/>
        </p:blipFill>
        <p:spPr>
          <a:xfrm>
            <a:off x="7102524" y="1412776"/>
            <a:ext cx="3811501" cy="2276872"/>
          </a:xfrm>
          <a:prstGeom prst="rect">
            <a:avLst/>
          </a:prstGeom>
        </p:spPr>
      </p:pic>
    </p:spTree>
    <p:extLst>
      <p:ext uri="{BB962C8B-B14F-4D97-AF65-F5344CB8AC3E}">
        <p14:creationId xmlns:p14="http://schemas.microsoft.com/office/powerpoint/2010/main" val="1393031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548680"/>
            <a:ext cx="8229600" cy="1152128"/>
          </a:xfrm>
        </p:spPr>
        <p:txBody>
          <a:bodyPr>
            <a:normAutofit/>
          </a:bodyPr>
          <a:lstStyle/>
          <a:p>
            <a:r>
              <a:rPr lang="en-GB" sz="2800" dirty="0">
                <a:solidFill>
                  <a:schemeClr val="bg2">
                    <a:lumMod val="50000"/>
                    <a:lumOff val="50000"/>
                  </a:schemeClr>
                </a:solidFill>
                <a:latin typeface="Calibri" panose="020F0502020204030204" pitchFamily="34" charset="0"/>
                <a:ea typeface="Calibri" panose="020F0502020204030204" pitchFamily="34" charset="0"/>
                <a:cs typeface="Calibri" panose="020F0502020204030204" pitchFamily="34" charset="0"/>
              </a:rPr>
              <a:t>Finite </a:t>
            </a:r>
            <a:r>
              <a:rPr lang="en-GB" sz="2800" dirty="0" err="1">
                <a:solidFill>
                  <a:schemeClr val="bg2">
                    <a:lumMod val="50000"/>
                    <a:lumOff val="50000"/>
                  </a:schemeClr>
                </a:solidFill>
                <a:latin typeface="Calibri" panose="020F0502020204030204" pitchFamily="34" charset="0"/>
                <a:ea typeface="Calibri" panose="020F0502020204030204" pitchFamily="34" charset="0"/>
                <a:cs typeface="Calibri" panose="020F0502020204030204" pitchFamily="34" charset="0"/>
              </a:rPr>
              <a:t>autometa</a:t>
            </a:r>
            <a:r>
              <a:rPr lang="en-GB" sz="2800" dirty="0">
                <a:solidFill>
                  <a:schemeClr val="bg2">
                    <a:lumMod val="50000"/>
                    <a:lumOff val="50000"/>
                  </a:schemeClr>
                </a:solidFill>
                <a:latin typeface="Calibri" panose="020F0502020204030204" pitchFamily="34" charset="0"/>
                <a:ea typeface="Calibri" panose="020F0502020204030204" pitchFamily="34" charset="0"/>
                <a:cs typeface="Calibri" panose="020F0502020204030204" pitchFamily="34" charset="0"/>
              </a:rPr>
              <a:t> are used to recognize patterns:</a:t>
            </a:r>
            <a:endParaRPr lang="en-US" sz="2800" b="1" dirty="0"/>
          </a:p>
        </p:txBody>
      </p:sp>
      <p:sp>
        <p:nvSpPr>
          <p:cNvPr id="4" name="Subtitle 3"/>
          <p:cNvSpPr>
            <a:spLocks noGrp="1"/>
          </p:cNvSpPr>
          <p:nvPr>
            <p:ph type="subTitle" idx="1"/>
          </p:nvPr>
        </p:nvSpPr>
        <p:spPr>
          <a:xfrm>
            <a:off x="1065213" y="2060848"/>
            <a:ext cx="8229600" cy="3958952"/>
          </a:xfrm>
        </p:spPr>
        <p:txBody>
          <a:bodyPr>
            <a:normAutofit/>
          </a:bodyPr>
          <a:lstStyle/>
          <a:p>
            <a:r>
              <a:rPr lang="en-IN" cap="none"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Finite automata (FA) can be used to recognize patterns within strings by </a:t>
            </a:r>
            <a:r>
              <a:rPr lang="en-IN" cap="none" dirty="0" err="1">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modeling</a:t>
            </a:r>
            <a:r>
              <a:rPr lang="en-IN" cap="none"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the pattern as a sequence of states and transitions. Each state represents a partial match of the pattern, and each transition represents the consumption of an input symbol that extends the partial match.</a:t>
            </a:r>
          </a:p>
          <a:p>
            <a:endParaRPr lang="en-GB" cap="none"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r>
              <a:rPr lang="en-GB" b="0" i="0" cap="none" dirty="0">
                <a:solidFill>
                  <a:schemeClr val="tx1"/>
                </a:solidFill>
                <a:effectLst/>
                <a:latin typeface="-apple-system"/>
              </a:rPr>
              <a:t> They take a string of symbols as input and change their state accordingly. When the desired symbol is found, a transition occurs.</a:t>
            </a:r>
            <a:endParaRPr lang="it-IT" b="1"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2777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8376-7E3A-28EE-E93D-B930A3328598}"/>
              </a:ext>
            </a:extLst>
          </p:cNvPr>
          <p:cNvSpPr>
            <a:spLocks noGrp="1"/>
          </p:cNvSpPr>
          <p:nvPr>
            <p:ph type="title"/>
          </p:nvPr>
        </p:nvSpPr>
        <p:spPr>
          <a:xfrm>
            <a:off x="1522413" y="1196752"/>
            <a:ext cx="9144001" cy="3744416"/>
          </a:xfrm>
        </p:spPr>
        <p:txBody>
          <a:bodyPr>
            <a:normAutofit fontScale="90000"/>
          </a:bodyPr>
          <a:lstStyle/>
          <a:p>
            <a:r>
              <a:rPr lang="en-GB" dirty="0"/>
              <a:t> </a:t>
            </a:r>
            <a:br>
              <a:rPr lang="en-GB" dirty="0"/>
            </a:br>
            <a:r>
              <a:rPr lang="en-IN" dirty="0"/>
              <a:t>Finite automata (fa) can be used to implement pattern matching algorithms for search engines</a:t>
            </a:r>
            <a:br>
              <a:rPr lang="en-IN" dirty="0"/>
            </a:br>
            <a:br>
              <a:rPr lang="en-GB" dirty="0"/>
            </a:br>
            <a:r>
              <a:rPr lang="en-GB" dirty="0"/>
              <a:t>When we search for a string in a notepad/word file or browser or database, pattern searching algorithms are used to show the search results</a:t>
            </a:r>
            <a:br>
              <a:rPr lang="it-IT" dirty="0"/>
            </a:br>
            <a:endParaRPr lang="en-IN" dirty="0"/>
          </a:p>
        </p:txBody>
      </p:sp>
    </p:spTree>
    <p:extLst>
      <p:ext uri="{BB962C8B-B14F-4D97-AF65-F5344CB8AC3E}">
        <p14:creationId xmlns:p14="http://schemas.microsoft.com/office/powerpoint/2010/main" val="2862905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B34E3-2415-BE8B-A4A6-B7DCD88A9B8E}"/>
              </a:ext>
            </a:extLst>
          </p:cNvPr>
          <p:cNvSpPr>
            <a:spLocks noGrp="1"/>
          </p:cNvSpPr>
          <p:nvPr>
            <p:ph type="title"/>
          </p:nvPr>
        </p:nvSpPr>
        <p:spPr/>
        <p:txBody>
          <a:bodyPr>
            <a:norm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PATTERN </a:t>
            </a:r>
            <a:r>
              <a:rPr lang="en-IN" sz="3000" b="1" dirty="0">
                <a:effectLst/>
                <a:latin typeface="Calibri" panose="020F0502020204030204" pitchFamily="34" charset="0"/>
                <a:ea typeface="Calibri" panose="020F0502020204030204" pitchFamily="34" charset="0"/>
                <a:cs typeface="Times New Roman" panose="02020603050405020304" pitchFamily="18" charset="0"/>
              </a:rPr>
              <a:t>MATCHING</a:t>
            </a:r>
            <a:r>
              <a:rPr lang="en-IN" sz="2800" b="1" dirty="0">
                <a:effectLst/>
                <a:latin typeface="Calibri" panose="020F0502020204030204" pitchFamily="34" charset="0"/>
                <a:ea typeface="Calibri" panose="020F0502020204030204" pitchFamily="34" charset="0"/>
                <a:cs typeface="Times New Roman" panose="02020603050405020304" pitchFamily="18" charset="0"/>
              </a:rPr>
              <a:t> IN SEARCH ENGINES</a:t>
            </a:r>
            <a:endParaRPr lang="en-IN" sz="2800" dirty="0"/>
          </a:p>
        </p:txBody>
      </p:sp>
      <p:sp>
        <p:nvSpPr>
          <p:cNvPr id="3" name="Content Placeholder 2">
            <a:extLst>
              <a:ext uri="{FF2B5EF4-FFF2-40B4-BE49-F238E27FC236}">
                <a16:creationId xmlns:a16="http://schemas.microsoft.com/office/drawing/2014/main" id="{CC9D87EB-7FEB-EA80-405D-F9EB8AD75D00}"/>
              </a:ext>
            </a:extLst>
          </p:cNvPr>
          <p:cNvSpPr>
            <a:spLocks noGrp="1"/>
          </p:cNvSpPr>
          <p:nvPr>
            <p:ph idx="1"/>
          </p:nvPr>
        </p:nvSpPr>
        <p:spPr>
          <a:xfrm>
            <a:off x="1522413" y="2276872"/>
            <a:ext cx="9134391" cy="3742928"/>
          </a:xfrm>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Pattern matching plays a crucial role in enabling search engines to provide users with fast and accurate search results</a:t>
            </a:r>
          </a:p>
          <a:p>
            <a:r>
              <a:rPr lang="en-IN" dirty="0">
                <a:effectLst/>
                <a:latin typeface="Calibri" panose="020F0502020204030204" pitchFamily="34" charset="0"/>
                <a:ea typeface="Calibri" panose="020F0502020204030204" pitchFamily="34" charset="0"/>
                <a:cs typeface="Times New Roman" panose="02020603050405020304" pitchFamily="18" charset="0"/>
              </a:rPr>
              <a:t>When a user enters a search query, the search engine uses pattern matching algorithms to find pages in its index that contain the keywords or phrases specified in the query. These algorithms can also identify synonyms and common spelling errors to expand the scope of the search and provide more comprehensive results.</a:t>
            </a:r>
          </a:p>
        </p:txBody>
      </p:sp>
    </p:spTree>
    <p:extLst>
      <p:ext uri="{BB962C8B-B14F-4D97-AF65-F5344CB8AC3E}">
        <p14:creationId xmlns:p14="http://schemas.microsoft.com/office/powerpoint/2010/main" val="454341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A810-B0A5-2235-2E6C-DAA8EA64F7F6}"/>
              </a:ext>
            </a:extLst>
          </p:cNvPr>
          <p:cNvSpPr>
            <a:spLocks noGrp="1"/>
          </p:cNvSpPr>
          <p:nvPr>
            <p:ph type="title"/>
          </p:nvPr>
        </p:nvSpPr>
        <p:spPr>
          <a:xfrm>
            <a:off x="1522413" y="381000"/>
            <a:ext cx="9144001" cy="23968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1E73336-87E8-0DEE-0FB6-D8A775DC961B}"/>
              </a:ext>
            </a:extLst>
          </p:cNvPr>
          <p:cNvSpPr>
            <a:spLocks noGrp="1"/>
          </p:cNvSpPr>
          <p:nvPr>
            <p:ph idx="1"/>
          </p:nvPr>
        </p:nvSpPr>
        <p:spPr>
          <a:xfrm>
            <a:off x="1522413" y="980729"/>
            <a:ext cx="9134391" cy="5039072"/>
          </a:xfrm>
        </p:spPr>
        <p:txBody>
          <a:bodyPr>
            <a:normAutofit/>
          </a:bodyPr>
          <a:lstStyle/>
          <a:p>
            <a:r>
              <a:rPr lang="en-GB" dirty="0"/>
              <a:t>Compiler design: Finite automata are used in the lexical analysis phase of a compiler. They are used to recognize and tokenize the input program based on the syntax of the programming language.</a:t>
            </a:r>
          </a:p>
          <a:p>
            <a:r>
              <a:rPr lang="en-GB" dirty="0"/>
              <a:t>Pattern recognition: Finite automata are used in pattern recognition applications such as speech recognition, image recognition, and handwriting recognition. They are used to recognize patterns based on a set of rules or constraints.</a:t>
            </a:r>
          </a:p>
          <a:p>
            <a:r>
              <a:rPr lang="en-GB" dirty="0"/>
              <a:t>Natural language processing: Finite automata are used in natural language processing applications such as text analysis, language translation, and voice recognition. They are used to recognize and parse the syntax and semantics of natural language.</a:t>
            </a:r>
            <a:endParaRPr lang="en-IN" dirty="0"/>
          </a:p>
        </p:txBody>
      </p:sp>
    </p:spTree>
    <p:extLst>
      <p:ext uri="{BB962C8B-B14F-4D97-AF65-F5344CB8AC3E}">
        <p14:creationId xmlns:p14="http://schemas.microsoft.com/office/powerpoint/2010/main" val="3892991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8D9940F4-9122-EF65-1A0E-06FA302B5A9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26460" y="116632"/>
            <a:ext cx="4023319" cy="2652090"/>
          </a:xfrm>
          <a:prstGeom prst="rect">
            <a:avLst/>
          </a:prstGeom>
        </p:spPr>
      </p:pic>
      <p:sp>
        <p:nvSpPr>
          <p:cNvPr id="2" name="Title 1">
            <a:extLst>
              <a:ext uri="{FF2B5EF4-FFF2-40B4-BE49-F238E27FC236}">
                <a16:creationId xmlns:a16="http://schemas.microsoft.com/office/drawing/2014/main" id="{C7665C73-7AAB-1FE1-F2BB-0425B31F45FB}"/>
              </a:ext>
            </a:extLst>
          </p:cNvPr>
          <p:cNvSpPr>
            <a:spLocks noGrp="1"/>
          </p:cNvSpPr>
          <p:nvPr>
            <p:ph type="title"/>
          </p:nvPr>
        </p:nvSpPr>
        <p:spPr/>
        <p:txBody>
          <a:bodyPr/>
          <a:lstStyle/>
          <a:p>
            <a:r>
              <a:rPr lang="en-GB" dirty="0"/>
              <a:t>ALGORITHM</a:t>
            </a:r>
            <a:endParaRPr lang="en-IN" dirty="0"/>
          </a:p>
        </p:txBody>
      </p:sp>
      <p:sp>
        <p:nvSpPr>
          <p:cNvPr id="3" name="Content Placeholder 2">
            <a:extLst>
              <a:ext uri="{FF2B5EF4-FFF2-40B4-BE49-F238E27FC236}">
                <a16:creationId xmlns:a16="http://schemas.microsoft.com/office/drawing/2014/main" id="{230B57D4-A994-7CFC-4668-CA78CD12BF9A}"/>
              </a:ext>
            </a:extLst>
          </p:cNvPr>
          <p:cNvSpPr>
            <a:spLocks noGrp="1"/>
          </p:cNvSpPr>
          <p:nvPr>
            <p:ph idx="1"/>
          </p:nvPr>
        </p:nvSpPr>
        <p:spPr/>
        <p:txBody>
          <a:bodyPr>
            <a:normAutofit/>
          </a:bodyPr>
          <a:lstStyle/>
          <a:p>
            <a:pPr marL="0" indent="0">
              <a:buNone/>
            </a:pPr>
            <a:r>
              <a:rPr lang="en-GB" dirty="0"/>
              <a:t>1)Construct a finite automaton for the given pattern</a:t>
            </a:r>
          </a:p>
          <a:p>
            <a:pPr marL="0" indent="0">
              <a:buNone/>
            </a:pPr>
            <a:r>
              <a:rPr lang="en-GB" dirty="0"/>
              <a:t>2)Initialize the state of the automata</a:t>
            </a:r>
          </a:p>
          <a:p>
            <a:pPr marL="0" indent="0">
              <a:buNone/>
            </a:pPr>
            <a:r>
              <a:rPr lang="en-GB" dirty="0"/>
              <a:t>3)Process the text string</a:t>
            </a:r>
          </a:p>
          <a:p>
            <a:pPr marL="0" indent="0">
              <a:buNone/>
            </a:pPr>
            <a:r>
              <a:rPr lang="en-GB" dirty="0"/>
              <a:t>4)Update the state of the automaton</a:t>
            </a:r>
          </a:p>
          <a:p>
            <a:pPr marL="0" indent="0">
              <a:buNone/>
            </a:pPr>
            <a:r>
              <a:rPr lang="en-GB" dirty="0"/>
              <a:t>5)Repeat steps 3-4 until the end of the text string is reached</a:t>
            </a:r>
          </a:p>
          <a:p>
            <a:pPr marL="0" indent="0">
              <a:buNone/>
            </a:pPr>
            <a:r>
              <a:rPr lang="en-GB" dirty="0"/>
              <a:t>TIME COMPLEXITY : O(M+N)</a:t>
            </a:r>
          </a:p>
          <a:p>
            <a:pPr marL="0" indent="0">
              <a:buNone/>
            </a:pPr>
            <a:r>
              <a:rPr lang="en-GB" dirty="0"/>
              <a:t>SPACE COMPLEXITY: O(M* Σ)</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8834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ED63602-EBF5-2B94-58E7-434D64C6ED14}"/>
              </a:ext>
            </a:extLst>
          </p:cNvPr>
          <p:cNvPicPr>
            <a:picLocks noChangeAspect="1"/>
          </p:cNvPicPr>
          <p:nvPr/>
        </p:nvPicPr>
        <p:blipFill>
          <a:blip r:embed="rId2"/>
          <a:stretch>
            <a:fillRect/>
          </a:stretch>
        </p:blipFill>
        <p:spPr>
          <a:xfrm>
            <a:off x="1179652" y="2113370"/>
            <a:ext cx="3466960" cy="2274090"/>
          </a:xfrm>
          <a:prstGeom prst="rect">
            <a:avLst/>
          </a:prstGeom>
        </p:spPr>
      </p:pic>
      <p:sp>
        <p:nvSpPr>
          <p:cNvPr id="4" name="Title 3">
            <a:extLst>
              <a:ext uri="{FF2B5EF4-FFF2-40B4-BE49-F238E27FC236}">
                <a16:creationId xmlns:a16="http://schemas.microsoft.com/office/drawing/2014/main" id="{D2ADB6AF-56FF-18E3-889A-8D451019FAF4}"/>
              </a:ext>
            </a:extLst>
          </p:cNvPr>
          <p:cNvSpPr>
            <a:spLocks noGrp="1"/>
          </p:cNvSpPr>
          <p:nvPr>
            <p:ph type="title"/>
          </p:nvPr>
        </p:nvSpPr>
        <p:spPr>
          <a:xfrm>
            <a:off x="1179652" y="1645369"/>
            <a:ext cx="3596607" cy="2667000"/>
          </a:xfrm>
        </p:spPr>
        <p:txBody>
          <a:bodyPr/>
          <a:lstStyle/>
          <a:p>
            <a:r>
              <a:rPr lang="en-GB" sz="1500" dirty="0"/>
              <a:t>Text: A </a:t>
            </a:r>
            <a:r>
              <a:rPr lang="en-GB" sz="1500" dirty="0" err="1"/>
              <a:t>A</a:t>
            </a:r>
            <a:r>
              <a:rPr lang="en-GB" sz="1500" dirty="0"/>
              <a:t> B A </a:t>
            </a:r>
            <a:r>
              <a:rPr lang="en-GB" sz="1500" dirty="0" err="1"/>
              <a:t>A</a:t>
            </a:r>
            <a:r>
              <a:rPr lang="en-GB" sz="1500" dirty="0"/>
              <a:t> C A </a:t>
            </a:r>
            <a:r>
              <a:rPr lang="en-GB" sz="1500" dirty="0" err="1"/>
              <a:t>A</a:t>
            </a:r>
            <a:r>
              <a:rPr lang="en-GB" sz="1500" dirty="0"/>
              <a:t> D A </a:t>
            </a:r>
            <a:r>
              <a:rPr lang="en-GB" sz="1500" dirty="0" err="1"/>
              <a:t>A</a:t>
            </a:r>
            <a:r>
              <a:rPr lang="en-GB" sz="1500" dirty="0"/>
              <a:t> B A </a:t>
            </a:r>
            <a:r>
              <a:rPr lang="en-GB" sz="1500" dirty="0" err="1"/>
              <a:t>A</a:t>
            </a:r>
            <a:r>
              <a:rPr lang="en-GB" sz="1500" dirty="0"/>
              <a:t> B A</a:t>
            </a:r>
            <a:br>
              <a:rPr lang="en-GB" sz="1500" dirty="0"/>
            </a:br>
            <a:r>
              <a:rPr lang="en-GB" sz="1500" dirty="0"/>
              <a:t>Pattern: A </a:t>
            </a:r>
            <a:r>
              <a:rPr lang="en-GB" sz="1500" dirty="0" err="1"/>
              <a:t>A</a:t>
            </a:r>
            <a:r>
              <a:rPr lang="en-GB" sz="1500" dirty="0"/>
              <a:t> B A</a:t>
            </a:r>
            <a:br>
              <a:rPr lang="en-GB" sz="1500" dirty="0"/>
            </a:br>
            <a:br>
              <a:rPr lang="en-GB" sz="1500" dirty="0"/>
            </a:br>
            <a:br>
              <a:rPr lang="en-GB" sz="1500" dirty="0"/>
            </a:br>
            <a:r>
              <a:rPr lang="en-GB" sz="1500" dirty="0"/>
              <a:t>                                                 </a:t>
            </a:r>
            <a:r>
              <a:rPr lang="en-GB" sz="1500" dirty="0" err="1">
                <a:solidFill>
                  <a:schemeClr val="accent2"/>
                </a:solidFill>
              </a:rPr>
              <a:t>A</a:t>
            </a:r>
            <a:r>
              <a:rPr lang="en-GB" sz="1500" dirty="0">
                <a:solidFill>
                  <a:schemeClr val="accent2"/>
                </a:solidFill>
              </a:rPr>
              <a:t>  B  A  A</a:t>
            </a:r>
            <a:br>
              <a:rPr lang="en-GB" sz="1500" dirty="0">
                <a:solidFill>
                  <a:schemeClr val="accent2"/>
                </a:solidFill>
              </a:rPr>
            </a:br>
            <a:r>
              <a:rPr lang="en-GB" sz="1500" dirty="0"/>
              <a:t>    </a:t>
            </a:r>
            <a:r>
              <a:rPr lang="en-GB" sz="1500" dirty="0" err="1">
                <a:solidFill>
                  <a:schemeClr val="accent2"/>
                </a:solidFill>
              </a:rPr>
              <a:t>A</a:t>
            </a:r>
            <a:r>
              <a:rPr lang="en-GB" sz="1500" dirty="0">
                <a:solidFill>
                  <a:schemeClr val="accent2"/>
                </a:solidFill>
              </a:rPr>
              <a:t> B A A                   </a:t>
            </a:r>
            <a:r>
              <a:rPr lang="en-GB" sz="1500" dirty="0" err="1">
                <a:solidFill>
                  <a:schemeClr val="accent2"/>
                </a:solidFill>
              </a:rPr>
              <a:t>A</a:t>
            </a:r>
            <a:r>
              <a:rPr lang="en-GB" sz="1500" dirty="0">
                <a:solidFill>
                  <a:schemeClr val="accent2"/>
                </a:solidFill>
              </a:rPr>
              <a:t>  B  A  A</a:t>
            </a:r>
            <a:br>
              <a:rPr lang="en-GB" sz="1500" dirty="0"/>
            </a:br>
            <a:r>
              <a:rPr lang="en-GB" sz="1500" dirty="0" err="1">
                <a:solidFill>
                  <a:schemeClr val="bg2">
                    <a:lumMod val="25000"/>
                    <a:lumOff val="75000"/>
                  </a:schemeClr>
                </a:solidFill>
              </a:rPr>
              <a:t>A</a:t>
            </a:r>
            <a:r>
              <a:rPr lang="en-GB" sz="1500" dirty="0">
                <a:solidFill>
                  <a:schemeClr val="bg2">
                    <a:lumMod val="25000"/>
                    <a:lumOff val="75000"/>
                  </a:schemeClr>
                </a:solidFill>
              </a:rPr>
              <a:t> </a:t>
            </a:r>
            <a:r>
              <a:rPr lang="en-GB" sz="1500" dirty="0" err="1">
                <a:solidFill>
                  <a:schemeClr val="bg2">
                    <a:lumMod val="25000"/>
                    <a:lumOff val="75000"/>
                  </a:schemeClr>
                </a:solidFill>
              </a:rPr>
              <a:t>A</a:t>
            </a:r>
            <a:r>
              <a:rPr lang="en-GB" sz="1500" dirty="0">
                <a:solidFill>
                  <a:schemeClr val="bg2">
                    <a:lumMod val="25000"/>
                    <a:lumOff val="75000"/>
                  </a:schemeClr>
                </a:solidFill>
              </a:rPr>
              <a:t> B A A </a:t>
            </a:r>
            <a:r>
              <a:rPr lang="en-GB" sz="1500" dirty="0" err="1">
                <a:solidFill>
                  <a:schemeClr val="bg2">
                    <a:lumMod val="25000"/>
                    <a:lumOff val="75000"/>
                  </a:schemeClr>
                </a:solidFill>
              </a:rPr>
              <a:t>A</a:t>
            </a:r>
            <a:r>
              <a:rPr lang="en-GB" sz="1500" dirty="0">
                <a:solidFill>
                  <a:schemeClr val="bg2">
                    <a:lumMod val="25000"/>
                    <a:lumOff val="75000"/>
                  </a:schemeClr>
                </a:solidFill>
              </a:rPr>
              <a:t> C  A </a:t>
            </a:r>
            <a:r>
              <a:rPr lang="en-GB" sz="1500" dirty="0" err="1">
                <a:solidFill>
                  <a:schemeClr val="bg2">
                    <a:lumMod val="25000"/>
                    <a:lumOff val="75000"/>
                  </a:schemeClr>
                </a:solidFill>
              </a:rPr>
              <a:t>A</a:t>
            </a:r>
            <a:r>
              <a:rPr lang="en-GB" sz="1500" dirty="0">
                <a:solidFill>
                  <a:schemeClr val="bg2">
                    <a:lumMod val="25000"/>
                    <a:lumOff val="75000"/>
                  </a:schemeClr>
                </a:solidFill>
              </a:rPr>
              <a:t> D A  B  A  </a:t>
            </a:r>
            <a:r>
              <a:rPr lang="en-GB" sz="1500" dirty="0" err="1">
                <a:solidFill>
                  <a:schemeClr val="bg2">
                    <a:lumMod val="25000"/>
                    <a:lumOff val="75000"/>
                  </a:schemeClr>
                </a:solidFill>
              </a:rPr>
              <a:t>A</a:t>
            </a:r>
            <a:r>
              <a:rPr lang="en-GB" sz="1500" dirty="0">
                <a:solidFill>
                  <a:schemeClr val="bg2">
                    <a:lumMod val="25000"/>
                    <a:lumOff val="75000"/>
                  </a:schemeClr>
                </a:solidFill>
              </a:rPr>
              <a:t>  B  A  </a:t>
            </a:r>
            <a:r>
              <a:rPr lang="en-GB" sz="1500" dirty="0" err="1">
                <a:solidFill>
                  <a:schemeClr val="bg2">
                    <a:lumMod val="25000"/>
                    <a:lumOff val="75000"/>
                  </a:schemeClr>
                </a:solidFill>
              </a:rPr>
              <a:t>A</a:t>
            </a:r>
            <a:r>
              <a:rPr lang="en-GB" sz="1200" dirty="0">
                <a:solidFill>
                  <a:schemeClr val="bg2">
                    <a:lumMod val="25000"/>
                    <a:lumOff val="75000"/>
                  </a:schemeClr>
                </a:solidFill>
              </a:rPr>
              <a:t> </a:t>
            </a:r>
            <a:r>
              <a:rPr lang="en-GB" sz="1200" dirty="0">
                <a:solidFill>
                  <a:schemeClr val="accent4"/>
                </a:solidFill>
              </a:rPr>
              <a:t>0  1   2  3  4  5  6  7   8  9  10  11  12 13  14 15 16</a:t>
            </a:r>
            <a:br>
              <a:rPr lang="en-GB" sz="1200" dirty="0">
                <a:solidFill>
                  <a:schemeClr val="accent4"/>
                </a:solidFill>
              </a:rPr>
            </a:br>
            <a:br>
              <a:rPr lang="en-GB" sz="1200" dirty="0">
                <a:solidFill>
                  <a:schemeClr val="accent4"/>
                </a:solidFill>
              </a:rPr>
            </a:br>
            <a:endParaRPr lang="en-IN" sz="1200" dirty="0">
              <a:solidFill>
                <a:schemeClr val="bg2">
                  <a:lumMod val="25000"/>
                  <a:lumOff val="75000"/>
                </a:schemeClr>
              </a:solidFill>
            </a:endParaRPr>
          </a:p>
        </p:txBody>
      </p:sp>
      <p:sp>
        <p:nvSpPr>
          <p:cNvPr id="6" name="Text Placeholder 5">
            <a:extLst>
              <a:ext uri="{FF2B5EF4-FFF2-40B4-BE49-F238E27FC236}">
                <a16:creationId xmlns:a16="http://schemas.microsoft.com/office/drawing/2014/main" id="{5B6D71C7-5EC0-8F39-0A7B-0901635E4055}"/>
              </a:ext>
            </a:extLst>
          </p:cNvPr>
          <p:cNvSpPr>
            <a:spLocks noGrp="1"/>
          </p:cNvSpPr>
          <p:nvPr>
            <p:ph type="body" sz="half" idx="2"/>
          </p:nvPr>
        </p:nvSpPr>
        <p:spPr/>
        <p:txBody>
          <a:bodyPr/>
          <a:lstStyle/>
          <a:p>
            <a:r>
              <a:rPr lang="en-GB" dirty="0">
                <a:latin typeface="Consolas" panose="020B0609020204030204" pitchFamily="49" charset="0"/>
              </a:rPr>
              <a:t>PATTERN INDEX WAS FOUND AT 1,10,13</a:t>
            </a:r>
            <a:endParaRPr lang="en-IN" dirty="0">
              <a:latin typeface="Consolas" panose="020B0609020204030204" pitchFamily="49" charset="0"/>
            </a:endParaRPr>
          </a:p>
        </p:txBody>
      </p:sp>
      <p:sp>
        <p:nvSpPr>
          <p:cNvPr id="13" name="Rectangle 3">
            <a:extLst>
              <a:ext uri="{FF2B5EF4-FFF2-40B4-BE49-F238E27FC236}">
                <a16:creationId xmlns:a16="http://schemas.microsoft.com/office/drawing/2014/main" id="{E7AAC761-EC94-A0BD-44D4-080547C3E04B}"/>
              </a:ext>
            </a:extLst>
          </p:cNvPr>
          <p:cNvSpPr>
            <a:spLocks noGrp="1" noChangeArrowheads="1"/>
          </p:cNvSpPr>
          <p:nvPr>
            <p:ph idx="1"/>
          </p:nvPr>
        </p:nvSpPr>
        <p:spPr bwMode="auto">
          <a:xfrm>
            <a:off x="4951414" y="1505603"/>
            <a:ext cx="6327574" cy="5575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491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Consolas" panose="020B06090202040302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FFFF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Consolas" panose="020B0609020204030204" pitchFamily="49" charset="0"/>
              </a:rPr>
              <a:t>Input: txt[] = “AABAAACAADAABAABA"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Consolas" panose="020B0609020204030204" pitchFamily="49" charset="0"/>
              </a:rPr>
              <a:t>pat[] = "ABAA"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FFFFFF"/>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FFFF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FFFF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Consolas" panose="020B0609020204030204" pitchFamily="49" charset="0"/>
              </a:rPr>
              <a:t>Output: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Consolas" panose="020B0609020204030204" pitchFamily="49" charset="0"/>
              </a:rPr>
              <a:t>Pattern found at index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Consolas" panose="020B0609020204030204" pitchFamily="49" charset="0"/>
              </a:rPr>
              <a:t>Pattern found at index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Consolas" panose="020B0609020204030204" pitchFamily="49" charset="0"/>
              </a:rPr>
              <a:t>Pattern found at index 13</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0812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548680"/>
            <a:ext cx="8229600" cy="1152128"/>
          </a:xfrm>
        </p:spPr>
        <p:txBody>
          <a:bodyPr>
            <a:normAutofit/>
          </a:bodyPr>
          <a:lstStyle/>
          <a:p>
            <a:r>
              <a:rPr lang="en-US" sz="3200" b="1" dirty="0"/>
              <a:t>CONCLUSION</a:t>
            </a:r>
          </a:p>
        </p:txBody>
      </p:sp>
      <p:sp>
        <p:nvSpPr>
          <p:cNvPr id="4" name="Subtitle 3"/>
          <p:cNvSpPr>
            <a:spLocks noGrp="1"/>
          </p:cNvSpPr>
          <p:nvPr>
            <p:ph type="subTitle" idx="1"/>
          </p:nvPr>
        </p:nvSpPr>
        <p:spPr>
          <a:xfrm>
            <a:off x="1065213" y="2060848"/>
            <a:ext cx="8229600" cy="3958952"/>
          </a:xfrm>
        </p:spPr>
        <p:txBody>
          <a:bodyPr/>
          <a:lstStyle/>
          <a:p>
            <a:r>
              <a:rPr lang="it-IT" sz="2400" cap="none" dirty="0">
                <a:solidFill>
                  <a:schemeClr val="tx1"/>
                </a:solidFill>
                <a:latin typeface="Calibri" panose="020F0502020204030204" pitchFamily="34" charset="0"/>
                <a:ea typeface="Calibri" panose="020F0502020204030204" pitchFamily="34" charset="0"/>
                <a:cs typeface="Calibri" panose="020F0502020204030204" pitchFamily="34" charset="0"/>
              </a:rPr>
              <a:t>Finite autometa are powerful tool that can be used to understand and process language.they are widely used in applications such as search engines,compilers,and text editors.with the increasing amount of data and the need for faster and most efficient processing.finite autometa will become even more important in the future.Search engines are made simple with the help of finite autometa</a:t>
            </a:r>
          </a:p>
          <a:p>
            <a:endParaRPr lang="it-IT"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77408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u="sng" dirty="0"/>
              <a:t>Content</a:t>
            </a:r>
          </a:p>
        </p:txBody>
      </p:sp>
      <p:sp>
        <p:nvSpPr>
          <p:cNvPr id="14" name="Content Placeholder 13"/>
          <p:cNvSpPr>
            <a:spLocks noGrp="1"/>
          </p:cNvSpPr>
          <p:nvPr>
            <p:ph idx="1"/>
          </p:nvPr>
        </p:nvSpPr>
        <p:spPr/>
        <p:txBody>
          <a:bodyPr>
            <a:normAutofit/>
          </a:bodyPr>
          <a:lstStyle/>
          <a:p>
            <a:r>
              <a:rPr lang="en-US" sz="2800" dirty="0"/>
              <a:t>FINITE AUTOMETA</a:t>
            </a:r>
          </a:p>
          <a:p>
            <a:r>
              <a:rPr lang="en-US" sz="2800" dirty="0"/>
              <a:t>SEARCH ENGINES</a:t>
            </a:r>
          </a:p>
          <a:p>
            <a:r>
              <a:rPr lang="en-US" sz="2800" dirty="0"/>
              <a:t>BENFITS AND CHALLENGES</a:t>
            </a:r>
          </a:p>
          <a:p>
            <a:r>
              <a:rPr lang="en-US" sz="2800" dirty="0"/>
              <a:t>APPLICATONS OF FINTIE AUTOMETA IN SEARCH ENGINES</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CONCLUSION</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8EF60BE-C003-25FC-2037-87D8F8CD58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0175"/>
          <a:stretch/>
        </p:blipFill>
        <p:spPr bwMode="auto">
          <a:xfrm rot="5400000">
            <a:off x="2665415" y="-2665413"/>
            <a:ext cx="6858000" cy="121888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55301D66-A3AD-98FC-2250-D298000F186A}"/>
              </a:ext>
            </a:extLst>
          </p:cNvPr>
          <p:cNvSpPr>
            <a:spLocks noGrp="1"/>
          </p:cNvSpPr>
          <p:nvPr>
            <p:ph type="title"/>
          </p:nvPr>
        </p:nvSpPr>
        <p:spPr>
          <a:xfrm>
            <a:off x="1522413" y="2132856"/>
            <a:ext cx="9144001" cy="1656184"/>
          </a:xfrm>
        </p:spPr>
        <p:txBody>
          <a:bodyPr>
            <a:noAutofit/>
          </a:bodyPr>
          <a:lstStyle/>
          <a:p>
            <a:pPr algn="ctr"/>
            <a:r>
              <a:rPr lang="it-IT" sz="9600" b="1" dirty="0">
                <a:solidFill>
                  <a:srgbClr val="00B0F0"/>
                </a:solidFill>
                <a:latin typeface="Gabriola" panose="04040605051002020D02" pitchFamily="82" charset="0"/>
                <a:ea typeface="Cascadia Code" panose="020B0609020000020004" pitchFamily="49" charset="0"/>
                <a:cs typeface="Cascadia Code" panose="020B0609020000020004" pitchFamily="49" charset="0"/>
              </a:rPr>
              <a:t>Thank you</a:t>
            </a:r>
            <a:endParaRPr lang="en-IN" sz="9600" dirty="0"/>
          </a:p>
        </p:txBody>
      </p:sp>
      <p:sp>
        <p:nvSpPr>
          <p:cNvPr id="7" name="TextBox 6">
            <a:extLst>
              <a:ext uri="{FF2B5EF4-FFF2-40B4-BE49-F238E27FC236}">
                <a16:creationId xmlns:a16="http://schemas.microsoft.com/office/drawing/2014/main" id="{7CBCC6F8-3FA0-D704-BB34-3CDD81EC75A4}"/>
              </a:ext>
            </a:extLst>
          </p:cNvPr>
          <p:cNvSpPr txBox="1"/>
          <p:nvPr/>
        </p:nvSpPr>
        <p:spPr>
          <a:xfrm>
            <a:off x="8758708" y="5000402"/>
            <a:ext cx="3358904" cy="1200329"/>
          </a:xfrm>
          <a:prstGeom prst="rect">
            <a:avLst/>
          </a:prstGeom>
          <a:noFill/>
        </p:spPr>
        <p:txBody>
          <a:bodyPr wrap="square">
            <a:spAutoFit/>
          </a:bodyPr>
          <a:lstStyle/>
          <a:p>
            <a:r>
              <a:rPr lang="it-IT" sz="2400" b="1" dirty="0">
                <a:solidFill>
                  <a:srgbClr val="00B0F0"/>
                </a:solidFill>
                <a:latin typeface="Book Antiqua" panose="02040602050305030304" pitchFamily="18" charset="0"/>
              </a:rPr>
              <a:t>Kalyan Chakravarthy</a:t>
            </a:r>
          </a:p>
          <a:p>
            <a:endParaRPr lang="it-IT" sz="2400" b="1" dirty="0">
              <a:solidFill>
                <a:srgbClr val="00B0F0"/>
              </a:solidFill>
              <a:latin typeface="Book Antiqua" panose="02040602050305030304" pitchFamily="18" charset="0"/>
            </a:endParaRPr>
          </a:p>
          <a:p>
            <a:r>
              <a:rPr lang="it-IT" sz="2400" b="1" dirty="0">
                <a:solidFill>
                  <a:srgbClr val="00B0F0"/>
                </a:solidFill>
                <a:latin typeface="Book Antiqua" panose="02040602050305030304" pitchFamily="18" charset="0"/>
              </a:rPr>
              <a:t>21BAI1759</a:t>
            </a:r>
          </a:p>
        </p:txBody>
      </p:sp>
    </p:spTree>
    <p:extLst>
      <p:ext uri="{BB962C8B-B14F-4D97-AF65-F5344CB8AC3E}">
        <p14:creationId xmlns:p14="http://schemas.microsoft.com/office/powerpoint/2010/main" val="619472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548680"/>
            <a:ext cx="8229600" cy="1080120"/>
          </a:xfrm>
        </p:spPr>
        <p:txBody>
          <a:bodyPr>
            <a:normAutofit/>
          </a:bodyPr>
          <a:lstStyle/>
          <a:p>
            <a:r>
              <a:rPr lang="en-US" sz="3200" b="1" dirty="0"/>
              <a:t>FINITE AUTOMETA</a:t>
            </a:r>
          </a:p>
        </p:txBody>
      </p:sp>
      <p:sp>
        <p:nvSpPr>
          <p:cNvPr id="4" name="Subtitle 3"/>
          <p:cNvSpPr>
            <a:spLocks noGrp="1"/>
          </p:cNvSpPr>
          <p:nvPr>
            <p:ph type="subTitle" idx="1"/>
          </p:nvPr>
        </p:nvSpPr>
        <p:spPr>
          <a:xfrm>
            <a:off x="1065213" y="2204864"/>
            <a:ext cx="8229600" cy="3811488"/>
          </a:xfrm>
        </p:spPr>
        <p:txBody>
          <a:bodyPr>
            <a:normAutofit/>
          </a:bodyPr>
          <a:lstStyle/>
          <a:p>
            <a:r>
              <a:rPr lang="en-IN" sz="1800" b="1" dirty="0">
                <a:effectLst/>
                <a:latin typeface="Calibri" panose="020F0502020204030204" pitchFamily="34" charset="0"/>
                <a:ea typeface="Calibri" panose="020F0502020204030204" pitchFamily="34" charset="0"/>
                <a:cs typeface="Calibri" panose="020F0502020204030204" pitchFamily="34" charset="0"/>
              </a:rPr>
              <a:t>as abstract machines that have a finite number of states and transitions based on input symbols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it-IT"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N" sz="180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Finite automata (FA) are abstract computational models that recognize patterns within input. They have a finite number of states and transitions between those states based on input symbols. A FA starts in an initial state and reads input symbols one at a time, transitioning between states until it reaches the end of the input. If the FA is in an accepting state, it accepts the input; otherwise, it rejects it. </a:t>
            </a:r>
          </a:p>
          <a:p>
            <a:r>
              <a:rPr lang="en-IN" sz="180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 are two types of FA: </a:t>
            </a:r>
          </a:p>
          <a:p>
            <a:r>
              <a:rPr lang="en-IN" sz="180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1)Deterministic (DFA)</a:t>
            </a:r>
          </a:p>
          <a:p>
            <a:r>
              <a:rPr lang="en-IN" sz="180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2)Nondeterministic (NFA)</a:t>
            </a:r>
          </a:p>
          <a:p>
            <a:endParaRPr lang="it-IT"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E9A8010-0942-BE42-45EF-5BF8368B183F}"/>
              </a:ext>
            </a:extLst>
          </p:cNvPr>
          <p:cNvPicPr>
            <a:picLocks noChangeAspect="1"/>
          </p:cNvPicPr>
          <p:nvPr/>
        </p:nvPicPr>
        <p:blipFill>
          <a:blip r:embed="rId2"/>
          <a:stretch>
            <a:fillRect/>
          </a:stretch>
        </p:blipFill>
        <p:spPr>
          <a:xfrm>
            <a:off x="6526460" y="5034674"/>
            <a:ext cx="2676545" cy="1004895"/>
          </a:xfrm>
          <a:prstGeom prst="rect">
            <a:avLst/>
          </a:prstGeom>
        </p:spPr>
      </p:pic>
      <p:pic>
        <p:nvPicPr>
          <p:cNvPr id="6" name="Picture 5">
            <a:extLst>
              <a:ext uri="{FF2B5EF4-FFF2-40B4-BE49-F238E27FC236}">
                <a16:creationId xmlns:a16="http://schemas.microsoft.com/office/drawing/2014/main" id="{8101D36F-EA1B-E335-4CFC-96D2754558C0}"/>
              </a:ext>
            </a:extLst>
          </p:cNvPr>
          <p:cNvPicPr>
            <a:picLocks noChangeAspect="1"/>
          </p:cNvPicPr>
          <p:nvPr/>
        </p:nvPicPr>
        <p:blipFill>
          <a:blip r:embed="rId3"/>
          <a:stretch>
            <a:fillRect/>
          </a:stretch>
        </p:blipFill>
        <p:spPr>
          <a:xfrm>
            <a:off x="7678588" y="332656"/>
            <a:ext cx="2176478" cy="1652600"/>
          </a:xfrm>
          <a:prstGeom prst="rect">
            <a:avLst/>
          </a:prstGeom>
        </p:spPr>
      </p:pic>
    </p:spTree>
    <p:extLst>
      <p:ext uri="{BB962C8B-B14F-4D97-AF65-F5344CB8AC3E}">
        <p14:creationId xmlns:p14="http://schemas.microsoft.com/office/powerpoint/2010/main" val="3881961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9A9E-9ADA-85DC-EDC3-00FDAE8527CA}"/>
              </a:ext>
            </a:extLst>
          </p:cNvPr>
          <p:cNvSpPr>
            <a:spLocks noGrp="1"/>
          </p:cNvSpPr>
          <p:nvPr>
            <p:ph type="title"/>
          </p:nvPr>
        </p:nvSpPr>
        <p:spPr>
          <a:xfrm>
            <a:off x="1522413" y="381000"/>
            <a:ext cx="9144001" cy="45720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6E8C73A-4675-231B-DBD2-413C92D392DC}"/>
              </a:ext>
            </a:extLst>
          </p:cNvPr>
          <p:cNvSpPr>
            <a:spLocks noGrp="1"/>
          </p:cNvSpPr>
          <p:nvPr>
            <p:ph idx="1"/>
          </p:nvPr>
        </p:nvSpPr>
        <p:spPr>
          <a:xfrm>
            <a:off x="1522413" y="1124745"/>
            <a:ext cx="9134391" cy="4895056"/>
          </a:xfrm>
        </p:spPr>
        <p:txBody>
          <a:bodyPr>
            <a:normAutofit/>
          </a:bodyPr>
          <a:lstStyle/>
          <a:p>
            <a:pPr marL="0" indent="0">
              <a:buNone/>
            </a:pPr>
            <a:r>
              <a:rPr lang="en-GB" sz="2800" dirty="0"/>
              <a:t>A finite automaton is a collection of 5-tuple (Q, ∑, δ, q0, F):</a:t>
            </a:r>
          </a:p>
          <a:p>
            <a:pPr marL="0" indent="0">
              <a:buNone/>
            </a:pPr>
            <a:endParaRPr lang="en-GB" sz="2800" dirty="0"/>
          </a:p>
          <a:p>
            <a:r>
              <a:rPr lang="en-GB" dirty="0"/>
              <a:t>Q: set of states</a:t>
            </a:r>
          </a:p>
          <a:p>
            <a:r>
              <a:rPr lang="en-GB" dirty="0"/>
              <a:t>∑: set of the input symbol</a:t>
            </a:r>
          </a:p>
          <a:p>
            <a:r>
              <a:rPr lang="en-GB" dirty="0"/>
              <a:t>q0: initial state</a:t>
            </a:r>
          </a:p>
          <a:p>
            <a:r>
              <a:rPr lang="en-GB" dirty="0"/>
              <a:t>F: final state</a:t>
            </a:r>
          </a:p>
          <a:p>
            <a:r>
              <a:rPr lang="en-GB" dirty="0"/>
              <a:t>δ: Transition function</a:t>
            </a:r>
          </a:p>
        </p:txBody>
      </p:sp>
      <p:pic>
        <p:nvPicPr>
          <p:cNvPr id="6" name="Picture 5">
            <a:extLst>
              <a:ext uri="{FF2B5EF4-FFF2-40B4-BE49-F238E27FC236}">
                <a16:creationId xmlns:a16="http://schemas.microsoft.com/office/drawing/2014/main" id="{EFD22C53-1603-3BDA-B65D-FF269F2CE8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38428" y="3425205"/>
            <a:ext cx="5544616" cy="1950478"/>
          </a:xfrm>
          <a:prstGeom prst="rect">
            <a:avLst/>
          </a:prstGeom>
        </p:spPr>
      </p:pic>
    </p:spTree>
    <p:extLst>
      <p:ext uri="{BB962C8B-B14F-4D97-AF65-F5344CB8AC3E}">
        <p14:creationId xmlns:p14="http://schemas.microsoft.com/office/powerpoint/2010/main" val="3746941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BC512D-DF7F-E9D7-74B5-0846B425CDBB}"/>
              </a:ext>
            </a:extLst>
          </p:cNvPr>
          <p:cNvSpPr>
            <a:spLocks noGrp="1"/>
          </p:cNvSpPr>
          <p:nvPr>
            <p:ph type="title"/>
          </p:nvPr>
        </p:nvSpPr>
        <p:spPr>
          <a:xfrm>
            <a:off x="1522413" y="381000"/>
            <a:ext cx="9396535" cy="5784304"/>
          </a:xfrm>
        </p:spPr>
        <p:txBody>
          <a:bodyPr>
            <a:normAutofit fontScale="90000"/>
          </a:bodyPr>
          <a:lstStyle/>
          <a:p>
            <a:r>
              <a:rPr lang="en-IN" sz="3100" dirty="0"/>
              <a:t>Deterministic Finite Automata (DFA):</a:t>
            </a:r>
            <a:br>
              <a:rPr lang="en-IN" sz="2800" dirty="0"/>
            </a:br>
            <a:br>
              <a:rPr lang="en-IN" sz="1800" dirty="0"/>
            </a:br>
            <a:r>
              <a:rPr lang="en-GB" sz="1800" dirty="0"/>
              <a:t>In a DFA, for a particular input character, the machine goes to one state only. A transition function is defined on every state for every input symbol. Also in DFA null (or ε) move is not allowed, i.e., DFA cannot change state without any input character. </a:t>
            </a:r>
            <a:br>
              <a:rPr lang="en-GB" sz="1800" dirty="0"/>
            </a:br>
            <a:br>
              <a:rPr lang="en-GB" sz="1800" dirty="0"/>
            </a:br>
            <a:r>
              <a:rPr lang="en-GB" sz="1800" dirty="0"/>
              <a:t>One important thing to note is, there can be many possible DFAs for a pattern. A DFA with a minimum number of states is generally preferred. </a:t>
            </a:r>
            <a:br>
              <a:rPr lang="en-IN" sz="1800" dirty="0"/>
            </a:br>
            <a:br>
              <a:rPr lang="en-IN" sz="1800" dirty="0"/>
            </a:br>
            <a:r>
              <a:rPr lang="en-GB" sz="3100" dirty="0"/>
              <a:t>Nondeterministic Finite Automata(NFA):</a:t>
            </a:r>
            <a:br>
              <a:rPr lang="en-GB" sz="3100" dirty="0"/>
            </a:br>
            <a:br>
              <a:rPr lang="en-GB" sz="3100" dirty="0"/>
            </a:br>
            <a:r>
              <a:rPr lang="en-GB" sz="1800" dirty="0"/>
              <a:t> NFA is similar to DFA except following additional features: </a:t>
            </a:r>
            <a:br>
              <a:rPr lang="en-GB" sz="1800" dirty="0"/>
            </a:br>
            <a:br>
              <a:rPr lang="en-GB" sz="1800" dirty="0"/>
            </a:br>
            <a:r>
              <a:rPr lang="en-GB" sz="1800" dirty="0"/>
              <a:t>Null (or ε) move is allowed i.e., it can move forward without reading symbols. </a:t>
            </a:r>
            <a:br>
              <a:rPr lang="en-GB" sz="1800" dirty="0"/>
            </a:br>
            <a:r>
              <a:rPr lang="en-GB" sz="1800" dirty="0"/>
              <a:t>Ability to transmit to any number of states for a particular input. </a:t>
            </a:r>
            <a:br>
              <a:rPr lang="en-GB" sz="1800" dirty="0"/>
            </a:br>
            <a:r>
              <a:rPr lang="en-GB" sz="1800" dirty="0"/>
              <a:t>However, these above features don’t add any power to NFA. If we compare both in terms of power, both are equivalent. </a:t>
            </a:r>
            <a:br>
              <a:rPr lang="en-GB" sz="1800" dirty="0"/>
            </a:br>
            <a:br>
              <a:rPr lang="en-GB" sz="1800" dirty="0"/>
            </a:br>
            <a:r>
              <a:rPr lang="en-GB" sz="1800" dirty="0"/>
              <a:t>Due to the above additional features, NFA has a different transition function, the rest is the same as DFA.</a:t>
            </a:r>
            <a:br>
              <a:rPr lang="en-GB" sz="1800" dirty="0"/>
            </a:br>
            <a:br>
              <a:rPr lang="en-IN" sz="1800" dirty="0"/>
            </a:br>
            <a:endParaRPr lang="en-IN" sz="1800" dirty="0"/>
          </a:p>
        </p:txBody>
      </p:sp>
      <p:pic>
        <p:nvPicPr>
          <p:cNvPr id="8" name="Picture 7">
            <a:extLst>
              <a:ext uri="{FF2B5EF4-FFF2-40B4-BE49-F238E27FC236}">
                <a16:creationId xmlns:a16="http://schemas.microsoft.com/office/drawing/2014/main" id="{F58CD197-FBEF-268C-2E3D-8A879E0A4401}"/>
              </a:ext>
            </a:extLst>
          </p:cNvPr>
          <p:cNvPicPr>
            <a:picLocks noChangeAspect="1"/>
          </p:cNvPicPr>
          <p:nvPr/>
        </p:nvPicPr>
        <p:blipFill>
          <a:blip r:embed="rId2"/>
          <a:stretch>
            <a:fillRect/>
          </a:stretch>
        </p:blipFill>
        <p:spPr>
          <a:xfrm>
            <a:off x="9622804" y="2661142"/>
            <a:ext cx="2484581" cy="1535715"/>
          </a:xfrm>
          <a:prstGeom prst="rect">
            <a:avLst/>
          </a:prstGeom>
        </p:spPr>
      </p:pic>
    </p:spTree>
    <p:extLst>
      <p:ext uri="{BB962C8B-B14F-4D97-AF65-F5344CB8AC3E}">
        <p14:creationId xmlns:p14="http://schemas.microsoft.com/office/powerpoint/2010/main" val="2574469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D3DB-8653-433E-642C-9A5274A8DD86}"/>
              </a:ext>
            </a:extLst>
          </p:cNvPr>
          <p:cNvSpPr>
            <a:spLocks noGrp="1"/>
          </p:cNvSpPr>
          <p:nvPr>
            <p:ph type="title"/>
          </p:nvPr>
        </p:nvSpPr>
        <p:spPr>
          <a:xfrm>
            <a:off x="1522413" y="381000"/>
            <a:ext cx="9144001" cy="6000328"/>
          </a:xfrm>
        </p:spPr>
        <p:txBody>
          <a:bodyPr>
            <a:normAutofit fontScale="90000"/>
          </a:bodyPr>
          <a:lstStyle/>
          <a:p>
            <a:r>
              <a:rPr lang="en-GB" sz="2800" dirty="0"/>
              <a:t>PUSH DOWN AUTOMETA</a:t>
            </a:r>
            <a:br>
              <a:rPr lang="en-GB" sz="2000" dirty="0"/>
            </a:br>
            <a:br>
              <a:rPr lang="en-GB" sz="2000" dirty="0"/>
            </a:br>
            <a:r>
              <a:rPr lang="en-GB" sz="2000" dirty="0"/>
              <a:t>A push down automata (PDA) is a way to implement a context free grammar (CFG) in a similar way to design the deterministic finite automata (DFA) for a regular grammar.</a:t>
            </a:r>
            <a:br>
              <a:rPr lang="en-GB" sz="2000" dirty="0"/>
            </a:br>
            <a:br>
              <a:rPr lang="en-GB" sz="2000" dirty="0"/>
            </a:br>
            <a:r>
              <a:rPr lang="en-GB" sz="2000" dirty="0"/>
              <a:t>A DFA can remember a finite amount of information but a PDA can remember an infinite amount of information.</a:t>
            </a:r>
            <a:br>
              <a:rPr lang="en-GB" sz="2000" dirty="0"/>
            </a:br>
            <a:r>
              <a:rPr lang="en-GB" sz="2000" dirty="0"/>
              <a:t>PDA is as follows −"Finite state machine+ a stack"</a:t>
            </a:r>
            <a:br>
              <a:rPr lang="en-GB" sz="2000" dirty="0"/>
            </a:br>
            <a:r>
              <a:rPr lang="en-GB" sz="2000" dirty="0"/>
              <a:t>PDA has three components, which are as follows −</a:t>
            </a:r>
            <a:br>
              <a:rPr lang="en-GB" sz="2000" dirty="0"/>
            </a:br>
            <a:br>
              <a:rPr lang="en-GB" sz="2000" dirty="0"/>
            </a:br>
            <a:r>
              <a:rPr lang="en-GB" sz="2000" dirty="0"/>
              <a:t>An input tape.</a:t>
            </a:r>
            <a:br>
              <a:rPr lang="en-GB" sz="2000" dirty="0"/>
            </a:br>
            <a:r>
              <a:rPr lang="en-GB" sz="2000" dirty="0"/>
              <a:t>A control unit.</a:t>
            </a:r>
            <a:br>
              <a:rPr lang="en-GB" sz="2000" dirty="0"/>
            </a:br>
            <a:r>
              <a:rPr lang="en-GB" sz="2000" dirty="0"/>
              <a:t>A stack with infinite size.</a:t>
            </a:r>
            <a:br>
              <a:rPr lang="en-GB" sz="2000" dirty="0"/>
            </a:br>
            <a:br>
              <a:rPr lang="en-GB" sz="2000" dirty="0"/>
            </a:br>
            <a:r>
              <a:rPr lang="en-GB" sz="3100" dirty="0"/>
              <a:t>Turing Machine</a:t>
            </a:r>
            <a:br>
              <a:rPr lang="en-GB" sz="2000" dirty="0"/>
            </a:br>
            <a:r>
              <a:rPr lang="en-GB" sz="2000" dirty="0"/>
              <a:t>A Turing machine is a computational model, like Finite Automata (FA), Pushdown automata (PDA), which works on unrestricted grammar. The Turing machine is the most powerful computation model when compared with FA and PDA.</a:t>
            </a:r>
            <a:br>
              <a:rPr lang="en-GB" sz="2000" dirty="0"/>
            </a:br>
            <a:br>
              <a:rPr lang="en-GB" sz="2000" dirty="0"/>
            </a:br>
            <a:r>
              <a:rPr lang="en-GB" sz="2000" dirty="0"/>
              <a:t>Formally, a Turing machine M can be defined as follows −</a:t>
            </a:r>
            <a:br>
              <a:rPr lang="en-GB" sz="2000" dirty="0"/>
            </a:br>
            <a:br>
              <a:rPr lang="en-GB" sz="2000" dirty="0"/>
            </a:br>
            <a:r>
              <a:rPr lang="en-GB" sz="2000" dirty="0"/>
              <a:t>M = (Q, X, ∑, δ, q0, B, F)</a:t>
            </a:r>
            <a:endParaRPr lang="en-IN" sz="2000" dirty="0"/>
          </a:p>
        </p:txBody>
      </p:sp>
    </p:spTree>
    <p:extLst>
      <p:ext uri="{BB962C8B-B14F-4D97-AF65-F5344CB8AC3E}">
        <p14:creationId xmlns:p14="http://schemas.microsoft.com/office/powerpoint/2010/main" val="1568700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C8CE-1681-4A53-BC51-640E6C14EF56}"/>
              </a:ext>
            </a:extLst>
          </p:cNvPr>
          <p:cNvSpPr>
            <a:spLocks noGrp="1"/>
          </p:cNvSpPr>
          <p:nvPr>
            <p:ph type="title"/>
          </p:nvPr>
        </p:nvSpPr>
        <p:spPr>
          <a:xfrm>
            <a:off x="1522413" y="381000"/>
            <a:ext cx="9144001" cy="1679848"/>
          </a:xfrm>
        </p:spPr>
        <p:txBody>
          <a:bodyPr/>
          <a:lstStyle/>
          <a:p>
            <a:r>
              <a:rPr lang="en-GB" dirty="0"/>
              <a:t>SEARCH ENGINES</a:t>
            </a:r>
            <a:endParaRPr lang="en-IN" dirty="0"/>
          </a:p>
        </p:txBody>
      </p:sp>
      <p:sp>
        <p:nvSpPr>
          <p:cNvPr id="3" name="Content Placeholder 2">
            <a:extLst>
              <a:ext uri="{FF2B5EF4-FFF2-40B4-BE49-F238E27FC236}">
                <a16:creationId xmlns:a16="http://schemas.microsoft.com/office/drawing/2014/main" id="{51E170C3-2C25-645F-335C-7CDEDAFBF61F}"/>
              </a:ext>
            </a:extLst>
          </p:cNvPr>
          <p:cNvSpPr>
            <a:spLocks noGrp="1"/>
          </p:cNvSpPr>
          <p:nvPr>
            <p:ph idx="1"/>
          </p:nvPr>
        </p:nvSpPr>
        <p:spPr>
          <a:xfrm>
            <a:off x="2782044" y="2924944"/>
            <a:ext cx="7874760" cy="3094856"/>
          </a:xfrm>
        </p:spPr>
        <p:txBody>
          <a:bodyPr>
            <a:normAutofit/>
          </a:bodyPr>
          <a:lstStyle/>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Search engines are software systems designed to search for information on the World Wide Web. They work by using a combination of techniques such as indexing, crawling, ranking and querying to provide users with relevant and accurate search results.</a:t>
            </a:r>
          </a:p>
          <a:p>
            <a:endParaRPr lang="en-IN" dirty="0"/>
          </a:p>
        </p:txBody>
      </p:sp>
      <p:pic>
        <p:nvPicPr>
          <p:cNvPr id="4" name="Content Placeholder 10">
            <a:extLst>
              <a:ext uri="{FF2B5EF4-FFF2-40B4-BE49-F238E27FC236}">
                <a16:creationId xmlns:a16="http://schemas.microsoft.com/office/drawing/2014/main" id="{BACACEFC-99B6-7E36-EF15-41CDE5E049C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30516" y="400901"/>
            <a:ext cx="3745633" cy="2262987"/>
          </a:xfrm>
          <a:prstGeom prst="rect">
            <a:avLst/>
          </a:prstGeom>
        </p:spPr>
      </p:pic>
    </p:spTree>
    <p:extLst>
      <p:ext uri="{BB962C8B-B14F-4D97-AF65-F5344CB8AC3E}">
        <p14:creationId xmlns:p14="http://schemas.microsoft.com/office/powerpoint/2010/main" val="4056958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90D1F-7AAE-755D-6295-44FC3A73AAC4}"/>
              </a:ext>
            </a:extLst>
          </p:cNvPr>
          <p:cNvSpPr>
            <a:spLocks noGrp="1"/>
          </p:cNvSpPr>
          <p:nvPr>
            <p:ph type="title"/>
          </p:nvPr>
        </p:nvSpPr>
        <p:spPr>
          <a:xfrm>
            <a:off x="1522413" y="980728"/>
            <a:ext cx="9144001" cy="5544616"/>
          </a:xfrm>
        </p:spPr>
        <p:txBody>
          <a:bodyPr>
            <a:normAutofit fontScale="90000"/>
          </a:bodyPr>
          <a:lstStyle/>
          <a:p>
            <a:pPr marL="342900" lvl="0" indent="-342900">
              <a:lnSpc>
                <a:spcPct val="107000"/>
              </a:lnSpc>
              <a:spcAft>
                <a:spcPts val="800"/>
              </a:spcAft>
              <a:tabLst>
                <a:tab pos="457200" algn="l"/>
              </a:tabLst>
            </a:pPr>
            <a:b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u="sng" cap="none"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Indexing: </a:t>
            </a:r>
            <a:b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search engines create an index of all the web pages they know about. This index contains information about the content of each page, such as the words it contains and their locations on the page. The index is used to quickly find pages that match a user’s search query.</a:t>
            </a:r>
            <a:b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u="sng" cap="none"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Crawling:</a:t>
            </a:r>
            <a:b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search engines use automated programs called crawlers or spiders to discover new pages on the web. These crawlers follow links from one page to another, adding new pages to the search engine’s index as they go.</a:t>
            </a:r>
            <a:b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u="sng" cap="none"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Ranking: </a:t>
            </a:r>
            <a:b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when a user enters a search query, the search engine uses its ranking algorithms to determine which pages in its index are most relevant to the query. These algorithms take into account many factors such as the content of each page, its popularity and its relevance to the query.</a:t>
            </a:r>
            <a:b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u="sng" cap="none" dirty="0">
                <a:solidFill>
                  <a:schemeClr val="bg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Querying:</a:t>
            </a:r>
            <a: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once the search engine has determined which pages are most relevant to a user’s query, it presents them in a ranked list of search results. The user can then click on any of these results to visit the corresponding web page.</a:t>
            </a:r>
            <a:br>
              <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it-IT" sz="1800" b="1" cap="none" dirty="0">
                <a:solidFill>
                  <a:schemeClr val="tx1"/>
                </a:solidFill>
                <a:latin typeface="Book Antiqua" panose="02040602050305030304" pitchFamily="18" charset="0"/>
              </a:rPr>
            </a:br>
            <a:endParaRPr lang="en-IN" sz="1800" dirty="0"/>
          </a:p>
        </p:txBody>
      </p:sp>
    </p:spTree>
    <p:extLst>
      <p:ext uri="{BB962C8B-B14F-4D97-AF65-F5344CB8AC3E}">
        <p14:creationId xmlns:p14="http://schemas.microsoft.com/office/powerpoint/2010/main" val="4030573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548680"/>
            <a:ext cx="8229600" cy="1152128"/>
          </a:xfrm>
        </p:spPr>
        <p:txBody>
          <a:bodyPr>
            <a:normAutofit/>
          </a:bodyPr>
          <a:lstStyle/>
          <a:p>
            <a:r>
              <a:rPr lang="en-US" sz="3400" b="1" dirty="0"/>
              <a:t>FINITE AUTOMETA IN SEARCH ENGINE</a:t>
            </a:r>
          </a:p>
        </p:txBody>
      </p:sp>
      <p:sp>
        <p:nvSpPr>
          <p:cNvPr id="4" name="Subtitle 3"/>
          <p:cNvSpPr>
            <a:spLocks noGrp="1"/>
          </p:cNvSpPr>
          <p:nvPr>
            <p:ph type="subTitle" idx="1"/>
          </p:nvPr>
        </p:nvSpPr>
        <p:spPr>
          <a:xfrm>
            <a:off x="1065213" y="2060848"/>
            <a:ext cx="8229600" cy="3958952"/>
          </a:xfrm>
        </p:spPr>
        <p:txBody>
          <a:bodyPr>
            <a:normAutofit/>
          </a:bodyPr>
          <a:lstStyle/>
          <a:p>
            <a:r>
              <a:rPr lang="it-IT" sz="2400" b="1" cap="none"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Finite autometa are used in search engines to help the search algorithms.They are used to identify patterns in the data and generate predictions. The autometa are also used to design and analyze the algorithms. The finite autometa help search engines to be more efficient and effective.</a:t>
            </a:r>
          </a:p>
        </p:txBody>
      </p:sp>
    </p:spTree>
    <p:extLst>
      <p:ext uri="{BB962C8B-B14F-4D97-AF65-F5344CB8AC3E}">
        <p14:creationId xmlns:p14="http://schemas.microsoft.com/office/powerpoint/2010/main" val="4134025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517</TotalTime>
  <Words>1653</Words>
  <Application>Microsoft Office PowerPoint</Application>
  <PresentationFormat>Custom</PresentationFormat>
  <Paragraphs>98</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Arial</vt:lpstr>
      <vt:lpstr>Book Antiqua</vt:lpstr>
      <vt:lpstr>Calibri</vt:lpstr>
      <vt:lpstr>Calibri Light</vt:lpstr>
      <vt:lpstr>Consolas</vt:lpstr>
      <vt:lpstr>Corbel</vt:lpstr>
      <vt:lpstr>Gabriola</vt:lpstr>
      <vt:lpstr>Symbol</vt:lpstr>
      <vt:lpstr>Digital Blue Tunnel 16x9</vt:lpstr>
      <vt:lpstr>APPLICATION OF   FINITE AUTOMETA IN  SEARCH ENGINES</vt:lpstr>
      <vt:lpstr>Content</vt:lpstr>
      <vt:lpstr>FINITE AUTOMETA</vt:lpstr>
      <vt:lpstr>PowerPoint Presentation</vt:lpstr>
      <vt:lpstr>Deterministic Finite Automata (DFA):  In a DFA, for a particular input character, the machine goes to one state only. A transition function is defined on every state for every input symbol. Also in DFA null (or ε) move is not allowed, i.e., DFA cannot change state without any input character.   One important thing to note is, there can be many possible DFAs for a pattern. A DFA with a minimum number of states is generally preferred.   Nondeterministic Finite Automata(NFA):   NFA is similar to DFA except following additional features:   Null (or ε) move is allowed i.e., it can move forward without reading symbols.  Ability to transmit to any number of states for a particular input.  However, these above features don’t add any power to NFA. If we compare both in terms of power, both are equivalent.   Due to the above additional features, NFA has a different transition function, the rest is the same as DFA.  </vt:lpstr>
      <vt:lpstr>PUSH DOWN AUTOMETA  A push down automata (PDA) is a way to implement a context free grammar (CFG) in a similar way to design the deterministic finite automata (DFA) for a regular grammar.  A DFA can remember a finite amount of information but a PDA can remember an infinite amount of information. PDA is as follows −"Finite state machine+ a stack" PDA has three components, which are as follows −  An input tape. A control unit. A stack with infinite size.  Turing Machine A Turing machine is a computational model, like Finite Automata (FA), Pushdown automata (PDA), which works on unrestricted grammar. The Turing machine is the most powerful computation model when compared with FA and PDA.  Formally, a Turing machine M can be defined as follows −  M = (Q, X, ∑, δ, q0, B, F)</vt:lpstr>
      <vt:lpstr>SEARCH ENGINES</vt:lpstr>
      <vt:lpstr> Indexing:  search engines create an index of all the web pages they know about. This index contains information about the content of each page, such as the words it contains and their locations on the page. The index is used to quickly find pages that match a user’s search query. Crawling: search engines use automated programs called crawlers or spiders to discover new pages on the web. These crawlers follow links from one page to another, adding new pages to the search engine’s index as they go. Ranking:  when a user enters a search query, the search engine uses its ranking algorithms to determine which pages in its index are most relevant to the query. These algorithms take into account many factors such as the content of each page, its popularity and its relevance to the query. Querying:  once the search engine has determined which pages are most relevant to a user’s query, it presents them in a ranked list of search results. The user can then click on any of these results to visit the corresponding web page.  </vt:lpstr>
      <vt:lpstr>FINITE AUTOMETA IN SEARCH ENGINE</vt:lpstr>
      <vt:lpstr>BENFITS AND CHALLENGES</vt:lpstr>
      <vt:lpstr>BENFITS AND CHALLENGES</vt:lpstr>
      <vt:lpstr>APPLICATONS OF FINITE AUTOMETA IN SEARCH ENGINES</vt:lpstr>
      <vt:lpstr>Finite autometa are used to recognize patterns:</vt:lpstr>
      <vt:lpstr>  Finite automata (fa) can be used to implement pattern matching algorithms for search engines  When we search for a string in a notepad/word file or browser or database, pattern searching algorithms are used to show the search results </vt:lpstr>
      <vt:lpstr>PATTERN MATCHING IN SEARCH ENGINES</vt:lpstr>
      <vt:lpstr>PowerPoint Presentation</vt:lpstr>
      <vt:lpstr>ALGORITHM</vt:lpstr>
      <vt:lpstr>Text: A A B A A C A A D A A B A A B A Pattern: A A B A                                                    A  B  A  A     A B A A                   A  B  A  A A A B A A A C  A A D A  B  A  A  B  A  A 0  1   2  3  4  5  6  7   8  9  10  11  12 13  14 15 16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FINITE AUTOMETA IN  SEARCH ENGINES</dc:title>
  <dc:creator>KALYAN CHAKRAVARTHY Y</dc:creator>
  <cp:lastModifiedBy>KALYAN CHAKRAVARTHY Y</cp:lastModifiedBy>
  <cp:revision>13</cp:revision>
  <dcterms:created xsi:type="dcterms:W3CDTF">2023-03-19T13:07:54Z</dcterms:created>
  <dcterms:modified xsi:type="dcterms:W3CDTF">2023-03-28T15:12:37Z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