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4236700" cy="20104100"/>
  <p:notesSz cx="14236700" cy="20104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7752" y="6232271"/>
            <a:ext cx="12101195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5505" y="11258296"/>
            <a:ext cx="996569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11835" y="4623943"/>
            <a:ext cx="619296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331900" y="4623943"/>
            <a:ext cx="619296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4232345" cy="201041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89013" y="574566"/>
            <a:ext cx="11215392" cy="147790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98981" y="1309610"/>
            <a:ext cx="7246440" cy="14779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0496" y="739239"/>
            <a:ext cx="10235707" cy="1577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1835" y="4623943"/>
            <a:ext cx="1281303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40478" y="18696814"/>
            <a:ext cx="455574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11835" y="18696814"/>
            <a:ext cx="3274441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250424" y="18696814"/>
            <a:ext cx="3274441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29" Type="http://schemas.openxmlformats.org/officeDocument/2006/relationships/image" Target="../media/image31.png"/><Relationship Id="rId30" Type="http://schemas.openxmlformats.org/officeDocument/2006/relationships/image" Target="../media/image32.png"/><Relationship Id="rId31" Type="http://schemas.openxmlformats.org/officeDocument/2006/relationships/image" Target="../media/image33.png"/><Relationship Id="rId32" Type="http://schemas.openxmlformats.org/officeDocument/2006/relationships/image" Target="../media/image34.png"/><Relationship Id="rId33" Type="http://schemas.openxmlformats.org/officeDocument/2006/relationships/image" Target="../media/image35.png"/><Relationship Id="rId34" Type="http://schemas.openxmlformats.org/officeDocument/2006/relationships/image" Target="../media/image36.png"/><Relationship Id="rId35" Type="http://schemas.openxmlformats.org/officeDocument/2006/relationships/image" Target="../media/image37.png"/><Relationship Id="rId36" Type="http://schemas.openxmlformats.org/officeDocument/2006/relationships/image" Target="../media/image38.png"/><Relationship Id="rId37" Type="http://schemas.openxmlformats.org/officeDocument/2006/relationships/image" Target="../media/image39.png"/><Relationship Id="rId38" Type="http://schemas.openxmlformats.org/officeDocument/2006/relationships/image" Target="../media/image40.png"/><Relationship Id="rId39" Type="http://schemas.openxmlformats.org/officeDocument/2006/relationships/image" Target="../media/image41.png"/><Relationship Id="rId40" Type="http://schemas.openxmlformats.org/officeDocument/2006/relationships/image" Target="../media/image42.png"/><Relationship Id="rId41" Type="http://schemas.openxmlformats.org/officeDocument/2006/relationships/image" Target="../media/image43.png"/><Relationship Id="rId42" Type="http://schemas.openxmlformats.org/officeDocument/2006/relationships/image" Target="../media/image44.png"/><Relationship Id="rId43" Type="http://schemas.openxmlformats.org/officeDocument/2006/relationships/image" Target="../media/image45.png"/><Relationship Id="rId44" Type="http://schemas.openxmlformats.org/officeDocument/2006/relationships/image" Target="../media/image46.png"/><Relationship Id="rId45" Type="http://schemas.openxmlformats.org/officeDocument/2006/relationships/image" Target="../media/image47.png"/><Relationship Id="rId46" Type="http://schemas.openxmlformats.org/officeDocument/2006/relationships/image" Target="../media/image48.png"/><Relationship Id="rId47" Type="http://schemas.openxmlformats.org/officeDocument/2006/relationships/image" Target="../media/image49.png"/><Relationship Id="rId48" Type="http://schemas.openxmlformats.org/officeDocument/2006/relationships/image" Target="../media/image50.png"/><Relationship Id="rId49" Type="http://schemas.openxmlformats.org/officeDocument/2006/relationships/image" Target="../media/image51.png"/><Relationship Id="rId50" Type="http://schemas.openxmlformats.org/officeDocument/2006/relationships/image" Target="../media/image52.png"/><Relationship Id="rId51" Type="http://schemas.openxmlformats.org/officeDocument/2006/relationships/image" Target="../media/image53.png"/><Relationship Id="rId52" Type="http://schemas.openxmlformats.org/officeDocument/2006/relationships/image" Target="../media/image54.png"/><Relationship Id="rId53" Type="http://schemas.openxmlformats.org/officeDocument/2006/relationships/image" Target="../media/image55.png"/><Relationship Id="rId54" Type="http://schemas.openxmlformats.org/officeDocument/2006/relationships/image" Target="../media/image56.png"/><Relationship Id="rId55" Type="http://schemas.openxmlformats.org/officeDocument/2006/relationships/image" Target="../media/image57.png"/><Relationship Id="rId56" Type="http://schemas.openxmlformats.org/officeDocument/2006/relationships/image" Target="../media/image58.png"/><Relationship Id="rId57" Type="http://schemas.openxmlformats.org/officeDocument/2006/relationships/image" Target="../media/image59.png"/><Relationship Id="rId58" Type="http://schemas.openxmlformats.org/officeDocument/2006/relationships/image" Target="../media/image60.png"/><Relationship Id="rId59" Type="http://schemas.openxmlformats.org/officeDocument/2006/relationships/image" Target="../media/image61.png"/><Relationship Id="rId60" Type="http://schemas.openxmlformats.org/officeDocument/2006/relationships/image" Target="../media/image62.png"/><Relationship Id="rId61" Type="http://schemas.openxmlformats.org/officeDocument/2006/relationships/image" Target="../media/image63.png"/><Relationship Id="rId62" Type="http://schemas.openxmlformats.org/officeDocument/2006/relationships/image" Target="../media/image64.png"/><Relationship Id="rId63" Type="http://schemas.openxmlformats.org/officeDocument/2006/relationships/image" Target="../media/image65.png"/><Relationship Id="rId64" Type="http://schemas.openxmlformats.org/officeDocument/2006/relationships/image" Target="../media/image66.png"/><Relationship Id="rId65" Type="http://schemas.openxmlformats.org/officeDocument/2006/relationships/image" Target="../media/image67.png"/><Relationship Id="rId66" Type="http://schemas.openxmlformats.org/officeDocument/2006/relationships/image" Target="../media/image68.png"/><Relationship Id="rId67" Type="http://schemas.openxmlformats.org/officeDocument/2006/relationships/image" Target="../media/image69.png"/><Relationship Id="rId68" Type="http://schemas.openxmlformats.org/officeDocument/2006/relationships/image" Target="../media/image70.png"/><Relationship Id="rId69" Type="http://schemas.openxmlformats.org/officeDocument/2006/relationships/image" Target="../media/image71.png"/><Relationship Id="rId70" Type="http://schemas.openxmlformats.org/officeDocument/2006/relationships/image" Target="../media/image72.png"/><Relationship Id="rId71" Type="http://schemas.openxmlformats.org/officeDocument/2006/relationships/image" Target="../media/image73.png"/><Relationship Id="rId72" Type="http://schemas.openxmlformats.org/officeDocument/2006/relationships/image" Target="../media/image74.png"/><Relationship Id="rId73" Type="http://schemas.openxmlformats.org/officeDocument/2006/relationships/image" Target="../media/image75.png"/><Relationship Id="rId74" Type="http://schemas.openxmlformats.org/officeDocument/2006/relationships/image" Target="../media/image76.png"/><Relationship Id="rId75" Type="http://schemas.openxmlformats.org/officeDocument/2006/relationships/image" Target="../media/image77.png"/><Relationship Id="rId76" Type="http://schemas.openxmlformats.org/officeDocument/2006/relationships/image" Target="../media/image78.png"/><Relationship Id="rId77" Type="http://schemas.openxmlformats.org/officeDocument/2006/relationships/image" Target="../media/image79.png"/><Relationship Id="rId78" Type="http://schemas.openxmlformats.org/officeDocument/2006/relationships/image" Target="../media/image80.png"/><Relationship Id="rId79" Type="http://schemas.openxmlformats.org/officeDocument/2006/relationships/image" Target="../media/image81.png"/><Relationship Id="rId80" Type="http://schemas.openxmlformats.org/officeDocument/2006/relationships/image" Target="../media/image82.png"/><Relationship Id="rId81" Type="http://schemas.openxmlformats.org/officeDocument/2006/relationships/image" Target="../media/image83.jpg"/><Relationship Id="rId82" Type="http://schemas.openxmlformats.org/officeDocument/2006/relationships/image" Target="../media/image84.jpg"/><Relationship Id="rId83" Type="http://schemas.openxmlformats.org/officeDocument/2006/relationships/image" Target="../media/image85.png"/><Relationship Id="rId84" Type="http://schemas.openxmlformats.org/officeDocument/2006/relationships/image" Target="../media/image86.jpg"/><Relationship Id="rId85" Type="http://schemas.openxmlformats.org/officeDocument/2006/relationships/image" Target="../media/image8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4775" rIns="0" bIns="0" rtlCol="0" vert="horz">
            <a:spAutoFit/>
          </a:bodyPr>
          <a:lstStyle/>
          <a:p>
            <a:pPr marL="1925320" marR="5080" indent="-1910714">
              <a:lnSpc>
                <a:spcPts val="5790"/>
              </a:lnSpc>
              <a:spcBef>
                <a:spcPts val="825"/>
              </a:spcBef>
            </a:pPr>
            <a:r>
              <a:rPr dirty="0" spc="-50"/>
              <a:t>Cluster</a:t>
            </a:r>
            <a:r>
              <a:rPr dirty="0" spc="-85"/>
              <a:t> </a:t>
            </a:r>
            <a:r>
              <a:rPr dirty="0" spc="-40"/>
              <a:t>Analysis</a:t>
            </a:r>
            <a:r>
              <a:rPr dirty="0" spc="-90"/>
              <a:t> </a:t>
            </a:r>
            <a:r>
              <a:rPr dirty="0" spc="-20"/>
              <a:t>of</a:t>
            </a:r>
            <a:r>
              <a:rPr dirty="0" spc="-60"/>
              <a:t> </a:t>
            </a:r>
            <a:r>
              <a:rPr dirty="0" spc="-40"/>
              <a:t>Countries</a:t>
            </a:r>
            <a:r>
              <a:rPr dirty="0" spc="-90"/>
              <a:t> </a:t>
            </a:r>
            <a:r>
              <a:rPr dirty="0" spc="-35"/>
              <a:t>Based</a:t>
            </a:r>
            <a:r>
              <a:rPr dirty="0" spc="-100"/>
              <a:t> </a:t>
            </a:r>
            <a:r>
              <a:rPr dirty="0" spc="-20"/>
              <a:t>on </a:t>
            </a:r>
            <a:r>
              <a:rPr dirty="0" spc="-1195"/>
              <a:t> </a:t>
            </a:r>
            <a:r>
              <a:rPr dirty="0" spc="-30"/>
              <a:t>Electricity</a:t>
            </a:r>
            <a:r>
              <a:rPr dirty="0" spc="-90"/>
              <a:t> </a:t>
            </a:r>
            <a:r>
              <a:rPr dirty="0" spc="-45"/>
              <a:t>Consumption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7969" y="2526086"/>
            <a:ext cx="12797155" cy="1473200"/>
          </a:xfrm>
          <a:prstGeom prst="rect">
            <a:avLst/>
          </a:prstGeom>
          <a:solidFill>
            <a:srgbClr val="FFFFFF"/>
          </a:solidFill>
          <a:ln w="8597">
            <a:solidFill>
              <a:srgbClr val="0837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2545">
              <a:lnSpc>
                <a:spcPts val="2455"/>
              </a:lnSpc>
            </a:pPr>
            <a:r>
              <a:rPr dirty="0" sz="2250" i="1">
                <a:latin typeface="Calibri"/>
                <a:cs typeface="Calibri"/>
              </a:rPr>
              <a:t>Name:</a:t>
            </a:r>
            <a:endParaRPr sz="2250">
              <a:latin typeface="Calibri"/>
              <a:cs typeface="Calibri"/>
            </a:endParaRPr>
          </a:p>
          <a:p>
            <a:pPr marL="42545" marR="11459210">
              <a:lnSpc>
                <a:spcPct val="147500"/>
              </a:lnSpc>
              <a:spcBef>
                <a:spcPts val="10"/>
              </a:spcBef>
            </a:pPr>
            <a:r>
              <a:rPr dirty="0" sz="2250" spc="-5" i="1">
                <a:latin typeface="Calibri"/>
                <a:cs typeface="Calibri"/>
              </a:rPr>
              <a:t>Student</a:t>
            </a:r>
            <a:r>
              <a:rPr dirty="0" sz="2250" spc="-90" i="1">
                <a:latin typeface="Calibri"/>
                <a:cs typeface="Calibri"/>
              </a:rPr>
              <a:t> </a:t>
            </a:r>
            <a:r>
              <a:rPr dirty="0" sz="2250" i="1">
                <a:latin typeface="Calibri"/>
                <a:cs typeface="Calibri"/>
              </a:rPr>
              <a:t>ID: </a:t>
            </a:r>
            <a:r>
              <a:rPr dirty="0" sz="2250" spc="-495" i="1">
                <a:latin typeface="Calibri"/>
                <a:cs typeface="Calibri"/>
              </a:rPr>
              <a:t> </a:t>
            </a:r>
            <a:r>
              <a:rPr dirty="0" sz="2250" spc="-5" i="1">
                <a:latin typeface="Calibri"/>
                <a:cs typeface="Calibri"/>
              </a:rPr>
              <a:t>Repo-Link:</a:t>
            </a:r>
            <a:endParaRPr sz="22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7641" y="4096449"/>
            <a:ext cx="13023850" cy="1674495"/>
            <a:chOff x="647641" y="4096449"/>
            <a:chExt cx="13023850" cy="1674495"/>
          </a:xfrm>
        </p:grpSpPr>
        <p:sp>
          <p:nvSpPr>
            <p:cNvPr id="5" name="object 5"/>
            <p:cNvSpPr/>
            <p:nvPr/>
          </p:nvSpPr>
          <p:spPr>
            <a:xfrm>
              <a:off x="758685" y="4157368"/>
              <a:ext cx="12797155" cy="1490345"/>
            </a:xfrm>
            <a:custGeom>
              <a:avLst/>
              <a:gdLst/>
              <a:ahLst/>
              <a:cxnLst/>
              <a:rect l="l" t="t" r="r" b="b"/>
              <a:pathLst>
                <a:path w="12797155" h="1490345">
                  <a:moveTo>
                    <a:pt x="12796644" y="0"/>
                  </a:moveTo>
                  <a:lnTo>
                    <a:pt x="0" y="0"/>
                  </a:lnTo>
                  <a:lnTo>
                    <a:pt x="0" y="1490147"/>
                  </a:lnTo>
                  <a:lnTo>
                    <a:pt x="12796644" y="1490147"/>
                  </a:lnTo>
                  <a:lnTo>
                    <a:pt x="12796644" y="0"/>
                  </a:lnTo>
                  <a:close/>
                </a:path>
              </a:pathLst>
            </a:custGeom>
            <a:solidFill>
              <a:srgbClr val="C7E2FA">
                <a:alpha val="490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58685" y="4157368"/>
              <a:ext cx="12797155" cy="1490345"/>
            </a:xfrm>
            <a:custGeom>
              <a:avLst/>
              <a:gdLst/>
              <a:ahLst/>
              <a:cxnLst/>
              <a:rect l="l" t="t" r="r" b="b"/>
              <a:pathLst>
                <a:path w="12797155" h="1490345">
                  <a:moveTo>
                    <a:pt x="0" y="1490147"/>
                  </a:moveTo>
                  <a:lnTo>
                    <a:pt x="12796644" y="1490147"/>
                  </a:lnTo>
                  <a:lnTo>
                    <a:pt x="12796644" y="0"/>
                  </a:lnTo>
                  <a:lnTo>
                    <a:pt x="0" y="0"/>
                  </a:lnTo>
                  <a:lnTo>
                    <a:pt x="0" y="1490147"/>
                  </a:lnTo>
                  <a:close/>
                </a:path>
              </a:pathLst>
            </a:custGeom>
            <a:ln w="12895">
              <a:solidFill>
                <a:srgbClr val="0723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641" y="4096449"/>
              <a:ext cx="1141133" cy="5279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819" y="4096449"/>
              <a:ext cx="377468" cy="5279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9043" y="4096449"/>
              <a:ext cx="701253" cy="5279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4654" y="4096449"/>
              <a:ext cx="927700" cy="5279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6654" y="4096449"/>
              <a:ext cx="1209969" cy="5279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72354" y="4096449"/>
              <a:ext cx="635342" cy="5279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53488" y="4096449"/>
              <a:ext cx="1254386" cy="5279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53607" y="4096449"/>
              <a:ext cx="512148" cy="5279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10084" y="4096449"/>
              <a:ext cx="1215640" cy="5279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71516" y="4096449"/>
              <a:ext cx="888954" cy="5279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6262" y="4096449"/>
              <a:ext cx="563724" cy="5279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14321" y="4096449"/>
              <a:ext cx="686984" cy="5279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45604" y="4096449"/>
              <a:ext cx="1260118" cy="5279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2708" y="4096449"/>
              <a:ext cx="377468" cy="5279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15932" y="4096449"/>
              <a:ext cx="874685" cy="5279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36349" y="4096449"/>
              <a:ext cx="739999" cy="5279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20647" y="4096449"/>
              <a:ext cx="678327" cy="5279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43333" y="4096449"/>
              <a:ext cx="1410565" cy="5279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399630" y="4096449"/>
              <a:ext cx="732775" cy="5279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819451" y="4096449"/>
              <a:ext cx="371742" cy="5279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935511" y="4096449"/>
              <a:ext cx="851760" cy="5279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533003" y="4096449"/>
              <a:ext cx="421886" cy="5279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641898" y="4096449"/>
              <a:ext cx="386065" cy="52790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714972" y="4096449"/>
              <a:ext cx="956297" cy="5279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7641" y="4383016"/>
              <a:ext cx="1318804" cy="52790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2237" y="4383016"/>
              <a:ext cx="635342" cy="52790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91938" y="4383016"/>
              <a:ext cx="1215640" cy="52790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053370" y="4383016"/>
              <a:ext cx="798745" cy="52790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597847" y="4383016"/>
              <a:ext cx="1125431" cy="52790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469010" y="4383016"/>
              <a:ext cx="692656" cy="52790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907457" y="4383016"/>
              <a:ext cx="834566" cy="52790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87755" y="4383016"/>
              <a:ext cx="1052357" cy="52790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227098" y="4383016"/>
              <a:ext cx="373169" cy="52790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344591" y="4383016"/>
              <a:ext cx="674029" cy="52790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764411" y="4383016"/>
              <a:ext cx="956297" cy="52790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466500" y="4383016"/>
              <a:ext cx="825969" cy="52790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038201" y="4383016"/>
              <a:ext cx="708476" cy="52790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492409" y="4383016"/>
              <a:ext cx="636835" cy="52790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874976" y="4383016"/>
              <a:ext cx="1126804" cy="52790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747572" y="4383016"/>
              <a:ext cx="510721" cy="52790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002617" y="4383016"/>
              <a:ext cx="1215640" cy="52790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962616" y="4383016"/>
              <a:ext cx="772894" cy="52790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481302" y="4383016"/>
              <a:ext cx="662566" cy="52790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889660" y="4383016"/>
              <a:ext cx="874685" cy="52790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2510077" y="4383016"/>
              <a:ext cx="738506" cy="52790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2994375" y="4383016"/>
              <a:ext cx="676954" cy="52790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47641" y="4669583"/>
              <a:ext cx="732775" cy="52790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127640" y="4669583"/>
              <a:ext cx="1410565" cy="52790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286803" y="4669583"/>
              <a:ext cx="793014" cy="52790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828415" y="4669583"/>
              <a:ext cx="837432" cy="52790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413011" y="4669583"/>
              <a:ext cx="427611" cy="52790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589250" y="4669583"/>
              <a:ext cx="820238" cy="52790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158085" y="4669583"/>
              <a:ext cx="883282" cy="52790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788532" y="4669583"/>
              <a:ext cx="512148" cy="52790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049308" y="4669583"/>
              <a:ext cx="1217073" cy="52790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015039" y="4669583"/>
              <a:ext cx="771521" cy="52790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535158" y="4669583"/>
              <a:ext cx="732775" cy="52790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016590" y="4669583"/>
              <a:ext cx="876058" cy="52790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641306" y="4669583"/>
              <a:ext cx="741372" cy="52790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8131335" y="4669583"/>
              <a:ext cx="678327" cy="52790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558320" y="4669583"/>
              <a:ext cx="662566" cy="52790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969544" y="4669583"/>
              <a:ext cx="1411998" cy="52790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0130139" y="4669583"/>
              <a:ext cx="729969" cy="52790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547094" y="4669583"/>
              <a:ext cx="373169" cy="52790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668885" y="4669583"/>
              <a:ext cx="674029" cy="52790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1091571" y="4669583"/>
              <a:ext cx="1078088" cy="52790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1916884" y="4669583"/>
              <a:ext cx="1049491" cy="52790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2714972" y="4669583"/>
              <a:ext cx="956297" cy="52790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47641" y="4956150"/>
              <a:ext cx="694148" cy="52790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157730" y="4956150"/>
              <a:ext cx="638208" cy="52790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611938" y="4956150"/>
              <a:ext cx="1017969" cy="52790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445848" y="4956150"/>
              <a:ext cx="856058" cy="52790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117847" y="4956150"/>
              <a:ext cx="512148" cy="52790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445966" y="4956150"/>
              <a:ext cx="734208" cy="52790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994742" y="4956150"/>
              <a:ext cx="651163" cy="52790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4461846" y="4956150"/>
              <a:ext cx="982148" cy="52790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5258502" y="4956150"/>
              <a:ext cx="1217073" cy="52790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290143" y="4956150"/>
              <a:ext cx="679760" cy="52790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6784471" y="4956150"/>
              <a:ext cx="1156954" cy="52790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7755932" y="4956150"/>
              <a:ext cx="1188476" cy="52790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8760349" y="4956150"/>
              <a:ext cx="1631222" cy="52790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0207512" y="4956150"/>
              <a:ext cx="589521" cy="52790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0613005" y="4956150"/>
              <a:ext cx="1288715" cy="52790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1717720" y="4956150"/>
              <a:ext cx="1407700" cy="52790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2941360" y="4956150"/>
              <a:ext cx="729969" cy="52790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647641" y="5242717"/>
              <a:ext cx="1602505" cy="52790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988774" y="5242717"/>
              <a:ext cx="1182745" cy="52790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858504" y="5242717"/>
              <a:ext cx="373169" cy="527903"/>
            </a:xfrm>
            <a:prstGeom prst="rect">
              <a:avLst/>
            </a:prstGeom>
          </p:spPr>
        </p:pic>
      </p:grpSp>
      <p:sp>
        <p:nvSpPr>
          <p:cNvPr id="95" name="object 95"/>
          <p:cNvSpPr txBox="1"/>
          <p:nvPr/>
        </p:nvSpPr>
        <p:spPr>
          <a:xfrm>
            <a:off x="788254" y="4150101"/>
            <a:ext cx="12739370" cy="1459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600"/>
              </a:lnSpc>
              <a:spcBef>
                <a:spcPts val="95"/>
              </a:spcBef>
            </a:pPr>
            <a:r>
              <a:rPr dirty="0" sz="1850" b="1">
                <a:latin typeface="Calibri"/>
                <a:cs typeface="Calibri"/>
              </a:rPr>
              <a:t>Abstract</a:t>
            </a:r>
            <a:r>
              <a:rPr dirty="0" sz="1850">
                <a:latin typeface="Calibri"/>
                <a:cs typeface="Calibri"/>
              </a:rPr>
              <a:t>: </a:t>
            </a:r>
            <a:r>
              <a:rPr dirty="0" sz="1850" spc="10">
                <a:latin typeface="Calibri"/>
                <a:cs typeface="Calibri"/>
              </a:rPr>
              <a:t>This </a:t>
            </a:r>
            <a:r>
              <a:rPr dirty="0" sz="1850" spc="5">
                <a:latin typeface="Calibri"/>
                <a:cs typeface="Calibri"/>
              </a:rPr>
              <a:t>report discusses the </a:t>
            </a:r>
            <a:r>
              <a:rPr dirty="0" sz="1850">
                <a:latin typeface="Calibri"/>
                <a:cs typeface="Calibri"/>
              </a:rPr>
              <a:t>clustering </a:t>
            </a:r>
            <a:r>
              <a:rPr dirty="0" sz="1850" spc="10">
                <a:latin typeface="Calibri"/>
                <a:cs typeface="Calibri"/>
              </a:rPr>
              <a:t>of </a:t>
            </a:r>
            <a:r>
              <a:rPr dirty="0" sz="1850" spc="5">
                <a:latin typeface="Calibri"/>
                <a:cs typeface="Calibri"/>
              </a:rPr>
              <a:t>countries </a:t>
            </a:r>
            <a:r>
              <a:rPr dirty="0" sz="1850" spc="10">
                <a:latin typeface="Calibri"/>
                <a:cs typeface="Calibri"/>
              </a:rPr>
              <a:t>based on </a:t>
            </a:r>
            <a:r>
              <a:rPr dirty="0" sz="1850" spc="5">
                <a:latin typeface="Calibri"/>
                <a:cs typeface="Calibri"/>
              </a:rPr>
              <a:t>two </a:t>
            </a:r>
            <a:r>
              <a:rPr dirty="0" sz="1850">
                <a:latin typeface="Calibri"/>
                <a:cs typeface="Calibri"/>
              </a:rPr>
              <a:t>indicators: </a:t>
            </a:r>
            <a:r>
              <a:rPr dirty="0" sz="1850" spc="-10">
                <a:latin typeface="Calibri"/>
                <a:cs typeface="Calibri"/>
              </a:rPr>
              <a:t>forest </a:t>
            </a:r>
            <a:r>
              <a:rPr dirty="0" sz="1850">
                <a:latin typeface="Calibri"/>
                <a:cs typeface="Calibri"/>
              </a:rPr>
              <a:t>area </a:t>
            </a:r>
            <a:r>
              <a:rPr dirty="0" sz="1850" spc="10">
                <a:latin typeface="Calibri"/>
                <a:cs typeface="Calibri"/>
              </a:rPr>
              <a:t>and </a:t>
            </a:r>
            <a:r>
              <a:rPr dirty="0" sz="1850" spc="5">
                <a:latin typeface="Calibri"/>
                <a:cs typeface="Calibri"/>
              </a:rPr>
              <a:t>agricultural land. </a:t>
            </a:r>
            <a:r>
              <a:rPr dirty="0" sz="1850" spc="10">
                <a:latin typeface="Calibri"/>
                <a:cs typeface="Calibri"/>
              </a:rPr>
              <a:t>Using k-means </a:t>
            </a:r>
            <a:r>
              <a:rPr dirty="0" sz="1850" spc="15">
                <a:latin typeface="Calibri"/>
                <a:cs typeface="Calibri"/>
              </a:rPr>
              <a:t> </a:t>
            </a:r>
            <a:r>
              <a:rPr dirty="0" sz="1850" spc="5">
                <a:latin typeface="Calibri"/>
                <a:cs typeface="Calibri"/>
              </a:rPr>
              <a:t>clustering, the countries were grouped </a:t>
            </a:r>
            <a:r>
              <a:rPr dirty="0" sz="1850">
                <a:latin typeface="Calibri"/>
                <a:cs typeface="Calibri"/>
              </a:rPr>
              <a:t>into </a:t>
            </a:r>
            <a:r>
              <a:rPr dirty="0" sz="1850" spc="5">
                <a:latin typeface="Calibri"/>
                <a:cs typeface="Calibri"/>
              </a:rPr>
              <a:t>three </a:t>
            </a:r>
            <a:r>
              <a:rPr dirty="0" sz="1850">
                <a:latin typeface="Calibri"/>
                <a:cs typeface="Calibri"/>
              </a:rPr>
              <a:t>clusters. </a:t>
            </a:r>
            <a:r>
              <a:rPr dirty="0" sz="1850" spc="10">
                <a:latin typeface="Calibri"/>
                <a:cs typeface="Calibri"/>
              </a:rPr>
              <a:t>The </a:t>
            </a:r>
            <a:r>
              <a:rPr dirty="0" sz="1850">
                <a:latin typeface="Calibri"/>
                <a:cs typeface="Calibri"/>
              </a:rPr>
              <a:t>results </a:t>
            </a:r>
            <a:r>
              <a:rPr dirty="0" sz="1850" spc="5">
                <a:latin typeface="Calibri"/>
                <a:cs typeface="Calibri"/>
              </a:rPr>
              <a:t>show that </a:t>
            </a:r>
            <a:r>
              <a:rPr dirty="0" sz="1850" spc="15">
                <a:latin typeface="Calibri"/>
                <a:cs typeface="Calibri"/>
              </a:rPr>
              <a:t>the </a:t>
            </a:r>
            <a:r>
              <a:rPr dirty="0" sz="1850" spc="10">
                <a:latin typeface="Calibri"/>
                <a:cs typeface="Calibri"/>
              </a:rPr>
              <a:t>majority of </a:t>
            </a:r>
            <a:r>
              <a:rPr dirty="0" sz="1850" spc="5">
                <a:latin typeface="Calibri"/>
                <a:cs typeface="Calibri"/>
              </a:rPr>
              <a:t>countries </a:t>
            </a:r>
            <a:r>
              <a:rPr dirty="0" sz="1850" spc="-5">
                <a:latin typeface="Calibri"/>
                <a:cs typeface="Calibri"/>
              </a:rPr>
              <a:t>have </a:t>
            </a:r>
            <a:r>
              <a:rPr dirty="0" sz="1850" spc="10">
                <a:latin typeface="Calibri"/>
                <a:cs typeface="Calibri"/>
              </a:rPr>
              <a:t>low </a:t>
            </a:r>
            <a:r>
              <a:rPr dirty="0" sz="1850" spc="-10">
                <a:latin typeface="Calibri"/>
                <a:cs typeface="Calibri"/>
              </a:rPr>
              <a:t>forest </a:t>
            </a:r>
            <a:r>
              <a:rPr dirty="0" sz="1850">
                <a:latin typeface="Calibri"/>
                <a:cs typeface="Calibri"/>
              </a:rPr>
              <a:t>area </a:t>
            </a:r>
            <a:r>
              <a:rPr dirty="0" sz="1850" spc="10">
                <a:latin typeface="Calibri"/>
                <a:cs typeface="Calibri"/>
              </a:rPr>
              <a:t>and </a:t>
            </a:r>
            <a:r>
              <a:rPr dirty="0" sz="1850" spc="15">
                <a:latin typeface="Calibri"/>
                <a:cs typeface="Calibri"/>
              </a:rPr>
              <a:t> </a:t>
            </a:r>
            <a:r>
              <a:rPr dirty="0" sz="1850" spc="10">
                <a:latin typeface="Calibri"/>
                <a:cs typeface="Calibri"/>
              </a:rPr>
              <a:t>high </a:t>
            </a:r>
            <a:r>
              <a:rPr dirty="0" sz="1850" spc="5">
                <a:latin typeface="Calibri"/>
                <a:cs typeface="Calibri"/>
              </a:rPr>
              <a:t>agricultural land, </a:t>
            </a:r>
            <a:r>
              <a:rPr dirty="0" sz="1850" spc="10">
                <a:latin typeface="Calibri"/>
                <a:cs typeface="Calibri"/>
              </a:rPr>
              <a:t>while </a:t>
            </a:r>
            <a:r>
              <a:rPr dirty="0" sz="1850" spc="15">
                <a:latin typeface="Calibri"/>
                <a:cs typeface="Calibri"/>
              </a:rPr>
              <a:t>a </a:t>
            </a:r>
            <a:r>
              <a:rPr dirty="0" sz="1850" spc="10">
                <a:latin typeface="Calibri"/>
                <a:cs typeface="Calibri"/>
              </a:rPr>
              <a:t>small </a:t>
            </a:r>
            <a:r>
              <a:rPr dirty="0" sz="1850" spc="5">
                <a:latin typeface="Calibri"/>
                <a:cs typeface="Calibri"/>
              </a:rPr>
              <a:t>group </a:t>
            </a:r>
            <a:r>
              <a:rPr dirty="0" sz="1850" spc="10">
                <a:latin typeface="Calibri"/>
                <a:cs typeface="Calibri"/>
              </a:rPr>
              <a:t>of </a:t>
            </a:r>
            <a:r>
              <a:rPr dirty="0" sz="1850" spc="5">
                <a:latin typeface="Calibri"/>
                <a:cs typeface="Calibri"/>
              </a:rPr>
              <a:t>countries </a:t>
            </a:r>
            <a:r>
              <a:rPr dirty="0" sz="1850" spc="-5">
                <a:latin typeface="Calibri"/>
                <a:cs typeface="Calibri"/>
              </a:rPr>
              <a:t>have </a:t>
            </a:r>
            <a:r>
              <a:rPr dirty="0" sz="1850" spc="10">
                <a:latin typeface="Calibri"/>
                <a:cs typeface="Calibri"/>
              </a:rPr>
              <a:t>high </a:t>
            </a:r>
            <a:r>
              <a:rPr dirty="0" sz="1850" spc="-10">
                <a:latin typeface="Calibri"/>
                <a:cs typeface="Calibri"/>
              </a:rPr>
              <a:t>forest </a:t>
            </a:r>
            <a:r>
              <a:rPr dirty="0" sz="1850" spc="5">
                <a:latin typeface="Calibri"/>
                <a:cs typeface="Calibri"/>
              </a:rPr>
              <a:t>area </a:t>
            </a:r>
            <a:r>
              <a:rPr dirty="0" sz="1850" spc="10">
                <a:latin typeface="Calibri"/>
                <a:cs typeface="Calibri"/>
              </a:rPr>
              <a:t>and low </a:t>
            </a:r>
            <a:r>
              <a:rPr dirty="0" sz="1850" spc="5">
                <a:latin typeface="Calibri"/>
                <a:cs typeface="Calibri"/>
              </a:rPr>
              <a:t>agricultural land. </a:t>
            </a:r>
            <a:r>
              <a:rPr dirty="0" sz="1850" spc="10">
                <a:latin typeface="Calibri"/>
                <a:cs typeface="Calibri"/>
              </a:rPr>
              <a:t>The </a:t>
            </a:r>
            <a:r>
              <a:rPr dirty="0" sz="1850" spc="5">
                <a:latin typeface="Calibri"/>
                <a:cs typeface="Calibri"/>
              </a:rPr>
              <a:t>findings provide insight </a:t>
            </a:r>
            <a:r>
              <a:rPr dirty="0" sz="1850" spc="10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into</a:t>
            </a:r>
            <a:r>
              <a:rPr dirty="0" sz="1850" spc="5">
                <a:latin typeface="Calibri"/>
                <a:cs typeface="Calibri"/>
              </a:rPr>
              <a:t> </a:t>
            </a:r>
            <a:r>
              <a:rPr dirty="0" sz="1850" spc="15">
                <a:latin typeface="Calibri"/>
                <a:cs typeface="Calibri"/>
              </a:rPr>
              <a:t>the</a:t>
            </a:r>
            <a:r>
              <a:rPr dirty="0" sz="1850" spc="20">
                <a:latin typeface="Calibri"/>
                <a:cs typeface="Calibri"/>
              </a:rPr>
              <a:t> </a:t>
            </a:r>
            <a:r>
              <a:rPr dirty="0" sz="1850" spc="5">
                <a:latin typeface="Calibri"/>
                <a:cs typeface="Calibri"/>
              </a:rPr>
              <a:t>varying</a:t>
            </a:r>
            <a:r>
              <a:rPr dirty="0" sz="1850" spc="10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levels</a:t>
            </a:r>
            <a:r>
              <a:rPr dirty="0" sz="1850" spc="5">
                <a:latin typeface="Calibri"/>
                <a:cs typeface="Calibri"/>
              </a:rPr>
              <a:t> </a:t>
            </a:r>
            <a:r>
              <a:rPr dirty="0" sz="1850" spc="10">
                <a:latin typeface="Calibri"/>
                <a:cs typeface="Calibri"/>
              </a:rPr>
              <a:t>of</a:t>
            </a:r>
            <a:r>
              <a:rPr dirty="0" sz="1850" spc="15">
                <a:latin typeface="Calibri"/>
                <a:cs typeface="Calibri"/>
              </a:rPr>
              <a:t> land</a:t>
            </a:r>
            <a:r>
              <a:rPr dirty="0" sz="1850" spc="20">
                <a:latin typeface="Calibri"/>
                <a:cs typeface="Calibri"/>
              </a:rPr>
              <a:t> </a:t>
            </a:r>
            <a:r>
              <a:rPr dirty="0" sz="1850" spc="10">
                <a:latin typeface="Calibri"/>
                <a:cs typeface="Calibri"/>
              </a:rPr>
              <a:t>use</a:t>
            </a:r>
            <a:r>
              <a:rPr dirty="0" sz="1850" spc="15">
                <a:latin typeface="Calibri"/>
                <a:cs typeface="Calibri"/>
              </a:rPr>
              <a:t> </a:t>
            </a:r>
            <a:r>
              <a:rPr dirty="0" sz="1850" spc="10">
                <a:latin typeface="Calibri"/>
                <a:cs typeface="Calibri"/>
              </a:rPr>
              <a:t>among</a:t>
            </a:r>
            <a:r>
              <a:rPr dirty="0" sz="1850" spc="15">
                <a:latin typeface="Calibri"/>
                <a:cs typeface="Calibri"/>
              </a:rPr>
              <a:t> </a:t>
            </a:r>
            <a:r>
              <a:rPr dirty="0" sz="1850" spc="5">
                <a:latin typeface="Calibri"/>
                <a:cs typeface="Calibri"/>
              </a:rPr>
              <a:t>countries</a:t>
            </a:r>
            <a:r>
              <a:rPr dirty="0" sz="1850" spc="10">
                <a:latin typeface="Calibri"/>
                <a:cs typeface="Calibri"/>
              </a:rPr>
              <a:t> </a:t>
            </a:r>
            <a:r>
              <a:rPr dirty="0" sz="1850" spc="15">
                <a:latin typeface="Calibri"/>
                <a:cs typeface="Calibri"/>
              </a:rPr>
              <a:t>and</a:t>
            </a:r>
            <a:r>
              <a:rPr dirty="0" sz="1850" spc="20">
                <a:latin typeface="Calibri"/>
                <a:cs typeface="Calibri"/>
              </a:rPr>
              <a:t> </a:t>
            </a:r>
            <a:r>
              <a:rPr dirty="0" sz="1850" spc="5">
                <a:latin typeface="Calibri"/>
                <a:cs typeface="Calibri"/>
              </a:rPr>
              <a:t>highlight</a:t>
            </a:r>
            <a:r>
              <a:rPr dirty="0" sz="1850" spc="10">
                <a:latin typeface="Calibri"/>
                <a:cs typeface="Calibri"/>
              </a:rPr>
              <a:t> </a:t>
            </a:r>
            <a:r>
              <a:rPr dirty="0" sz="1850" spc="5">
                <a:latin typeface="Calibri"/>
                <a:cs typeface="Calibri"/>
              </a:rPr>
              <a:t>potential</a:t>
            </a:r>
            <a:r>
              <a:rPr dirty="0" sz="1850" spc="10">
                <a:latin typeface="Calibri"/>
                <a:cs typeface="Calibri"/>
              </a:rPr>
              <a:t> opportunities</a:t>
            </a:r>
            <a:r>
              <a:rPr dirty="0" sz="1850" spc="15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for</a:t>
            </a:r>
            <a:r>
              <a:rPr dirty="0" sz="1850">
                <a:latin typeface="Calibri"/>
                <a:cs typeface="Calibri"/>
              </a:rPr>
              <a:t> </a:t>
            </a:r>
            <a:r>
              <a:rPr dirty="0" sz="1850" spc="5">
                <a:latin typeface="Calibri"/>
                <a:cs typeface="Calibri"/>
              </a:rPr>
              <a:t>improving</a:t>
            </a:r>
            <a:r>
              <a:rPr dirty="0" sz="1850" spc="10">
                <a:latin typeface="Calibri"/>
                <a:cs typeface="Calibri"/>
              </a:rPr>
              <a:t> </a:t>
            </a:r>
            <a:r>
              <a:rPr dirty="0" sz="1850" spc="5">
                <a:latin typeface="Calibri"/>
                <a:cs typeface="Calibri"/>
              </a:rPr>
              <a:t>sustainable</a:t>
            </a:r>
            <a:r>
              <a:rPr dirty="0" sz="1850" spc="10">
                <a:latin typeface="Calibri"/>
                <a:cs typeface="Calibri"/>
              </a:rPr>
              <a:t> </a:t>
            </a:r>
            <a:r>
              <a:rPr dirty="0" sz="1850" spc="5">
                <a:latin typeface="Calibri"/>
                <a:cs typeface="Calibri"/>
              </a:rPr>
              <a:t>land </a:t>
            </a:r>
            <a:r>
              <a:rPr dirty="0" sz="1850" spc="10">
                <a:latin typeface="Calibri"/>
                <a:cs typeface="Calibri"/>
              </a:rPr>
              <a:t> management</a:t>
            </a:r>
            <a:r>
              <a:rPr dirty="0" sz="1850" spc="-20">
                <a:latin typeface="Calibri"/>
                <a:cs typeface="Calibri"/>
              </a:rPr>
              <a:t> </a:t>
            </a:r>
            <a:r>
              <a:rPr dirty="0" sz="1850" spc="5">
                <a:latin typeface="Calibri"/>
                <a:cs typeface="Calibri"/>
              </a:rPr>
              <a:t>practices.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756463" y="6784397"/>
            <a:ext cx="5274945" cy="2912110"/>
            <a:chOff x="756463" y="6784397"/>
            <a:chExt cx="5274945" cy="2912110"/>
          </a:xfrm>
        </p:grpSpPr>
        <p:sp>
          <p:nvSpPr>
            <p:cNvPr id="97" name="object 97"/>
            <p:cNvSpPr/>
            <p:nvPr/>
          </p:nvSpPr>
          <p:spPr>
            <a:xfrm>
              <a:off x="758685" y="6786620"/>
              <a:ext cx="5270500" cy="2907665"/>
            </a:xfrm>
            <a:custGeom>
              <a:avLst/>
              <a:gdLst/>
              <a:ahLst/>
              <a:cxnLst/>
              <a:rect l="l" t="t" r="r" b="b"/>
              <a:pathLst>
                <a:path w="5270500" h="2907665">
                  <a:moveTo>
                    <a:pt x="5269965" y="0"/>
                  </a:moveTo>
                  <a:lnTo>
                    <a:pt x="0" y="0"/>
                  </a:lnTo>
                  <a:lnTo>
                    <a:pt x="0" y="2907221"/>
                  </a:lnTo>
                  <a:lnTo>
                    <a:pt x="5269965" y="2907221"/>
                  </a:lnTo>
                  <a:lnTo>
                    <a:pt x="5269965" y="0"/>
                  </a:lnTo>
                  <a:close/>
                </a:path>
              </a:pathLst>
            </a:custGeom>
            <a:solidFill>
              <a:srgbClr val="91C5F7">
                <a:alpha val="4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758685" y="6786620"/>
              <a:ext cx="5270500" cy="2907665"/>
            </a:xfrm>
            <a:custGeom>
              <a:avLst/>
              <a:gdLst/>
              <a:ahLst/>
              <a:cxnLst/>
              <a:rect l="l" t="t" r="r" b="b"/>
              <a:pathLst>
                <a:path w="5270500" h="2907665">
                  <a:moveTo>
                    <a:pt x="0" y="2907221"/>
                  </a:moveTo>
                  <a:lnTo>
                    <a:pt x="5269965" y="2907221"/>
                  </a:lnTo>
                  <a:lnTo>
                    <a:pt x="5269965" y="0"/>
                  </a:lnTo>
                  <a:lnTo>
                    <a:pt x="0" y="0"/>
                  </a:lnTo>
                  <a:lnTo>
                    <a:pt x="0" y="2907221"/>
                  </a:lnTo>
                  <a:close/>
                </a:path>
              </a:pathLst>
            </a:custGeom>
            <a:ln w="4298">
              <a:solidFill>
                <a:srgbClr val="5363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 txBox="1"/>
          <p:nvPr/>
        </p:nvSpPr>
        <p:spPr>
          <a:xfrm>
            <a:off x="800954" y="9300843"/>
            <a:ext cx="4453255" cy="3403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2113280" algn="l"/>
                <a:tab pos="3616325" algn="l"/>
              </a:tabLst>
            </a:pPr>
            <a:r>
              <a:rPr dirty="0" sz="2050" spc="5">
                <a:latin typeface="Calibri"/>
                <a:cs typeface="Calibri"/>
              </a:rPr>
              <a:t>indu</a:t>
            </a:r>
            <a:r>
              <a:rPr dirty="0" sz="2050" spc="-5">
                <a:latin typeface="Calibri"/>
                <a:cs typeface="Calibri"/>
              </a:rPr>
              <a:t>s</a:t>
            </a:r>
            <a:r>
              <a:rPr dirty="0" sz="2050">
                <a:latin typeface="Calibri"/>
                <a:cs typeface="Calibri"/>
              </a:rPr>
              <a:t>trial</a:t>
            </a:r>
            <a:r>
              <a:rPr dirty="0" sz="2050" spc="5">
                <a:latin typeface="Calibri"/>
                <a:cs typeface="Calibri"/>
              </a:rPr>
              <a:t>i</a:t>
            </a:r>
            <a:r>
              <a:rPr dirty="0" sz="2050" spc="-35">
                <a:latin typeface="Calibri"/>
                <a:cs typeface="Calibri"/>
              </a:rPr>
              <a:t>z</a:t>
            </a:r>
            <a:r>
              <a:rPr dirty="0" sz="2050" spc="-15">
                <a:latin typeface="Calibri"/>
                <a:cs typeface="Calibri"/>
              </a:rPr>
              <a:t>a</a:t>
            </a:r>
            <a:r>
              <a:rPr dirty="0" sz="2050" spc="5">
                <a:latin typeface="Calibri"/>
                <a:cs typeface="Calibri"/>
              </a:rPr>
              <a:t>tio</a:t>
            </a:r>
            <a:r>
              <a:rPr dirty="0" sz="2050">
                <a:latin typeface="Calibri"/>
                <a:cs typeface="Calibri"/>
              </a:rPr>
              <a:t>n</a:t>
            </a:r>
            <a:r>
              <a:rPr dirty="0" sz="2050">
                <a:latin typeface="Calibri"/>
                <a:cs typeface="Calibri"/>
              </a:rPr>
              <a:t>,</a:t>
            </a:r>
            <a:r>
              <a:rPr dirty="0" sz="2050">
                <a:latin typeface="Calibri"/>
                <a:cs typeface="Calibri"/>
              </a:rPr>
              <a:t>	</a:t>
            </a:r>
            <a:r>
              <a:rPr dirty="0" sz="2050">
                <a:latin typeface="Calibri"/>
                <a:cs typeface="Calibri"/>
              </a:rPr>
              <a:t>p</a:t>
            </a:r>
            <a:r>
              <a:rPr dirty="0" sz="2050" spc="15">
                <a:latin typeface="Calibri"/>
                <a:cs typeface="Calibri"/>
              </a:rPr>
              <a:t>o</a:t>
            </a:r>
            <a:r>
              <a:rPr dirty="0" sz="2050">
                <a:latin typeface="Calibri"/>
                <a:cs typeface="Calibri"/>
              </a:rPr>
              <a:t>pu</a:t>
            </a:r>
            <a:r>
              <a:rPr dirty="0" sz="2050" spc="5">
                <a:latin typeface="Calibri"/>
                <a:cs typeface="Calibri"/>
              </a:rPr>
              <a:t>l</a:t>
            </a:r>
            <a:r>
              <a:rPr dirty="0" sz="2050" spc="-5">
                <a:latin typeface="Calibri"/>
                <a:cs typeface="Calibri"/>
              </a:rPr>
              <a:t>a</a:t>
            </a:r>
            <a:r>
              <a:rPr dirty="0" sz="2050" spc="5">
                <a:latin typeface="Calibri"/>
                <a:cs typeface="Calibri"/>
              </a:rPr>
              <a:t>tion</a:t>
            </a:r>
            <a:r>
              <a:rPr dirty="0" sz="2050">
                <a:latin typeface="Calibri"/>
                <a:cs typeface="Calibri"/>
              </a:rPr>
              <a:t>	</a:t>
            </a:r>
            <a:r>
              <a:rPr dirty="0" sz="2050">
                <a:latin typeface="Calibri"/>
                <a:cs typeface="Calibri"/>
              </a:rPr>
              <a:t>d</a:t>
            </a:r>
            <a:r>
              <a:rPr dirty="0" sz="2050" spc="10">
                <a:latin typeface="Calibri"/>
                <a:cs typeface="Calibri"/>
              </a:rPr>
              <a:t>e</a:t>
            </a:r>
            <a:r>
              <a:rPr dirty="0" sz="2050">
                <a:latin typeface="Calibri"/>
                <a:cs typeface="Calibri"/>
              </a:rPr>
              <a:t>nsi</a:t>
            </a:r>
            <a:r>
              <a:rPr dirty="0" sz="2050" spc="5">
                <a:latin typeface="Calibri"/>
                <a:cs typeface="Calibri"/>
              </a:rPr>
              <a:t>t</a:t>
            </a:r>
            <a:r>
              <a:rPr dirty="0" sz="2050" spc="-140">
                <a:latin typeface="Calibri"/>
                <a:cs typeface="Calibri"/>
              </a:rPr>
              <a:t>y</a:t>
            </a:r>
            <a:r>
              <a:rPr dirty="0" sz="2050">
                <a:latin typeface="Calibri"/>
                <a:cs typeface="Calibri"/>
              </a:rPr>
              <a:t>,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00954" y="6778935"/>
            <a:ext cx="5197475" cy="28625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ctr" marR="3175">
              <a:lnSpc>
                <a:spcPct val="100000"/>
              </a:lnSpc>
              <a:spcBef>
                <a:spcPts val="115"/>
              </a:spcBef>
            </a:pPr>
            <a:r>
              <a:rPr dirty="0" sz="2050" b="1">
                <a:latin typeface="Calibri"/>
                <a:cs typeface="Calibri"/>
              </a:rPr>
              <a:t>Introduction</a:t>
            </a:r>
            <a:endParaRPr sz="2050">
              <a:latin typeface="Calibri"/>
              <a:cs typeface="Calibri"/>
            </a:endParaRPr>
          </a:p>
          <a:p>
            <a:pPr algn="just" marR="5080">
              <a:lnSpc>
                <a:spcPct val="100899"/>
              </a:lnSpc>
            </a:pPr>
            <a:r>
              <a:rPr dirty="0" sz="2050">
                <a:latin typeface="Calibri"/>
                <a:cs typeface="Calibri"/>
              </a:rPr>
              <a:t>Electric power consumption </a:t>
            </a:r>
            <a:r>
              <a:rPr dirty="0" sz="2050" spc="5">
                <a:latin typeface="Calibri"/>
                <a:cs typeface="Calibri"/>
              </a:rPr>
              <a:t>(kWh per </a:t>
            </a:r>
            <a:r>
              <a:rPr dirty="0" sz="2050">
                <a:latin typeface="Calibri"/>
                <a:cs typeface="Calibri"/>
              </a:rPr>
              <a:t>capita) is </a:t>
            </a:r>
            <a:r>
              <a:rPr dirty="0" sz="2050" spc="5">
                <a:latin typeface="Calibri"/>
                <a:cs typeface="Calibri"/>
              </a:rPr>
              <a:t> an</a:t>
            </a:r>
            <a:r>
              <a:rPr dirty="0" sz="2050" spc="10">
                <a:latin typeface="Calibri"/>
                <a:cs typeface="Calibri"/>
              </a:rPr>
              <a:t> </a:t>
            </a:r>
            <a:r>
              <a:rPr dirty="0" sz="2050" spc="5">
                <a:latin typeface="Calibri"/>
                <a:cs typeface="Calibri"/>
              </a:rPr>
              <a:t>important</a:t>
            </a:r>
            <a:r>
              <a:rPr dirty="0" sz="2050" spc="10">
                <a:latin typeface="Calibri"/>
                <a:cs typeface="Calibri"/>
              </a:rPr>
              <a:t> </a:t>
            </a:r>
            <a:r>
              <a:rPr dirty="0" sz="2050" spc="-5">
                <a:latin typeface="Calibri"/>
                <a:cs typeface="Calibri"/>
              </a:rPr>
              <a:t>indicator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10">
                <a:latin typeface="Calibri"/>
                <a:cs typeface="Calibri"/>
              </a:rPr>
              <a:t>of</a:t>
            </a:r>
            <a:r>
              <a:rPr dirty="0" sz="2050" spc="15">
                <a:latin typeface="Calibri"/>
                <a:cs typeface="Calibri"/>
              </a:rPr>
              <a:t> </a:t>
            </a:r>
            <a:r>
              <a:rPr dirty="0" sz="2050" spc="5">
                <a:latin typeface="Calibri"/>
                <a:cs typeface="Calibri"/>
              </a:rPr>
              <a:t>a</a:t>
            </a:r>
            <a:r>
              <a:rPr dirty="0" sz="2050" spc="10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country's</a:t>
            </a:r>
            <a:r>
              <a:rPr dirty="0" sz="2050" spc="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energy </a:t>
            </a:r>
            <a:r>
              <a:rPr dirty="0" sz="2050" spc="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usage </a:t>
            </a:r>
            <a:r>
              <a:rPr dirty="0" sz="2050" spc="10">
                <a:latin typeface="Calibri"/>
                <a:cs typeface="Calibri"/>
              </a:rPr>
              <a:t>and </a:t>
            </a:r>
            <a:r>
              <a:rPr dirty="0" sz="2050">
                <a:latin typeface="Calibri"/>
                <a:cs typeface="Calibri"/>
              </a:rPr>
              <a:t>is often used </a:t>
            </a:r>
            <a:r>
              <a:rPr dirty="0" sz="2050" spc="5">
                <a:latin typeface="Calibri"/>
                <a:cs typeface="Calibri"/>
              </a:rPr>
              <a:t>as a </a:t>
            </a:r>
            <a:r>
              <a:rPr dirty="0" sz="2050" spc="-15">
                <a:latin typeface="Calibri"/>
                <a:cs typeface="Calibri"/>
              </a:rPr>
              <a:t>proxy for </a:t>
            </a:r>
            <a:r>
              <a:rPr dirty="0" sz="2050" spc="5">
                <a:latin typeface="Calibri"/>
                <a:cs typeface="Calibri"/>
              </a:rPr>
              <a:t>economic </a:t>
            </a:r>
            <a:r>
              <a:rPr dirty="0" sz="2050" spc="10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development</a:t>
            </a:r>
            <a:r>
              <a:rPr dirty="0" sz="2050" spc="5">
                <a:latin typeface="Calibri"/>
                <a:cs typeface="Calibri"/>
              </a:rPr>
              <a:t> </a:t>
            </a:r>
            <a:r>
              <a:rPr dirty="0" sz="2050" spc="10">
                <a:latin typeface="Calibri"/>
                <a:cs typeface="Calibri"/>
              </a:rPr>
              <a:t>and</a:t>
            </a:r>
            <a:r>
              <a:rPr dirty="0" sz="2050" spc="15">
                <a:latin typeface="Calibri"/>
                <a:cs typeface="Calibri"/>
              </a:rPr>
              <a:t> </a:t>
            </a:r>
            <a:r>
              <a:rPr dirty="0" sz="2050" spc="-5">
                <a:latin typeface="Calibri"/>
                <a:cs typeface="Calibri"/>
              </a:rPr>
              <a:t>standard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5">
                <a:latin typeface="Calibri"/>
                <a:cs typeface="Calibri"/>
              </a:rPr>
              <a:t>of</a:t>
            </a:r>
            <a:r>
              <a:rPr dirty="0" sz="2050" spc="10">
                <a:latin typeface="Calibri"/>
                <a:cs typeface="Calibri"/>
              </a:rPr>
              <a:t> </a:t>
            </a:r>
            <a:r>
              <a:rPr dirty="0" sz="2050" spc="5">
                <a:latin typeface="Calibri"/>
                <a:cs typeface="Calibri"/>
              </a:rPr>
              <a:t>living.</a:t>
            </a:r>
            <a:r>
              <a:rPr dirty="0" sz="2050" spc="10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The </a:t>
            </a:r>
            <a:r>
              <a:rPr dirty="0" sz="2050" spc="5">
                <a:latin typeface="Calibri"/>
                <a:cs typeface="Calibri"/>
              </a:rPr>
              <a:t> </a:t>
            </a:r>
            <a:r>
              <a:rPr dirty="0" sz="2050" spc="-5">
                <a:latin typeface="Calibri"/>
                <a:cs typeface="Calibri"/>
              </a:rPr>
              <a:t>indicator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5">
                <a:latin typeface="Calibri"/>
                <a:cs typeface="Calibri"/>
              </a:rPr>
              <a:t>measures</a:t>
            </a:r>
            <a:r>
              <a:rPr dirty="0" sz="2050" spc="10">
                <a:latin typeface="Calibri"/>
                <a:cs typeface="Calibri"/>
              </a:rPr>
              <a:t> </a:t>
            </a:r>
            <a:r>
              <a:rPr dirty="0" sz="2050" spc="5">
                <a:latin typeface="Calibri"/>
                <a:cs typeface="Calibri"/>
              </a:rPr>
              <a:t>the</a:t>
            </a:r>
            <a:r>
              <a:rPr dirty="0" sz="2050" spc="10">
                <a:latin typeface="Calibri"/>
                <a:cs typeface="Calibri"/>
              </a:rPr>
              <a:t> </a:t>
            </a:r>
            <a:r>
              <a:rPr dirty="0" sz="2050" spc="5">
                <a:latin typeface="Calibri"/>
                <a:cs typeface="Calibri"/>
              </a:rPr>
              <a:t>amount</a:t>
            </a:r>
            <a:r>
              <a:rPr dirty="0" sz="2050" spc="10">
                <a:latin typeface="Calibri"/>
                <a:cs typeface="Calibri"/>
              </a:rPr>
              <a:t> </a:t>
            </a:r>
            <a:r>
              <a:rPr dirty="0" sz="2050" spc="5">
                <a:latin typeface="Calibri"/>
                <a:cs typeface="Calibri"/>
              </a:rPr>
              <a:t>of</a:t>
            </a:r>
            <a:r>
              <a:rPr dirty="0" sz="2050" spc="10">
                <a:latin typeface="Calibri"/>
                <a:cs typeface="Calibri"/>
              </a:rPr>
              <a:t> </a:t>
            </a:r>
            <a:r>
              <a:rPr dirty="0" sz="2050" spc="5">
                <a:latin typeface="Calibri"/>
                <a:cs typeface="Calibri"/>
              </a:rPr>
              <a:t>electricity </a:t>
            </a:r>
            <a:r>
              <a:rPr dirty="0" sz="2050" spc="10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consumed </a:t>
            </a:r>
            <a:r>
              <a:rPr dirty="0" sz="2050" spc="5">
                <a:latin typeface="Calibri"/>
                <a:cs typeface="Calibri"/>
              </a:rPr>
              <a:t>per </a:t>
            </a:r>
            <a:r>
              <a:rPr dirty="0" sz="2050">
                <a:latin typeface="Calibri"/>
                <a:cs typeface="Calibri"/>
              </a:rPr>
              <a:t>person </a:t>
            </a:r>
            <a:r>
              <a:rPr dirty="0" sz="2050" spc="5">
                <a:latin typeface="Calibri"/>
                <a:cs typeface="Calibri"/>
              </a:rPr>
              <a:t>in a </a:t>
            </a:r>
            <a:r>
              <a:rPr dirty="0" sz="2050">
                <a:latin typeface="Calibri"/>
                <a:cs typeface="Calibri"/>
              </a:rPr>
              <a:t>country </a:t>
            </a:r>
            <a:r>
              <a:rPr dirty="0" sz="2050" spc="5">
                <a:latin typeface="Calibri"/>
                <a:cs typeface="Calibri"/>
              </a:rPr>
              <a:t>and </a:t>
            </a:r>
            <a:r>
              <a:rPr dirty="0" sz="2050" spc="-5">
                <a:latin typeface="Calibri"/>
                <a:cs typeface="Calibri"/>
              </a:rPr>
              <a:t>can </a:t>
            </a:r>
            <a:r>
              <a:rPr dirty="0" sz="2050">
                <a:latin typeface="Calibri"/>
                <a:cs typeface="Calibri"/>
              </a:rPr>
              <a:t>vary </a:t>
            </a:r>
            <a:r>
              <a:rPr dirty="0" sz="2050" spc="5">
                <a:latin typeface="Calibri"/>
                <a:cs typeface="Calibri"/>
              </a:rPr>
              <a:t> widely    </a:t>
            </a:r>
            <a:r>
              <a:rPr dirty="0" sz="2050" spc="220">
                <a:latin typeface="Calibri"/>
                <a:cs typeface="Calibri"/>
              </a:rPr>
              <a:t> </a:t>
            </a:r>
            <a:r>
              <a:rPr dirty="0" sz="2050" spc="5">
                <a:latin typeface="Calibri"/>
                <a:cs typeface="Calibri"/>
              </a:rPr>
              <a:t>depending    </a:t>
            </a:r>
            <a:r>
              <a:rPr dirty="0" sz="2050" spc="215">
                <a:latin typeface="Calibri"/>
                <a:cs typeface="Calibri"/>
              </a:rPr>
              <a:t> </a:t>
            </a:r>
            <a:r>
              <a:rPr dirty="0" sz="2050" spc="10">
                <a:latin typeface="Calibri"/>
                <a:cs typeface="Calibri"/>
              </a:rPr>
              <a:t>on    </a:t>
            </a:r>
            <a:r>
              <a:rPr dirty="0" sz="2050" spc="20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factors</a:t>
            </a:r>
            <a:r>
              <a:rPr dirty="0" sz="2050" spc="819">
                <a:latin typeface="Calibri"/>
                <a:cs typeface="Calibri"/>
              </a:rPr>
              <a:t> </a:t>
            </a:r>
            <a:r>
              <a:rPr dirty="0" sz="2050" spc="82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such    </a:t>
            </a:r>
            <a:r>
              <a:rPr dirty="0" sz="2050" spc="240">
                <a:latin typeface="Calibri"/>
                <a:cs typeface="Calibri"/>
              </a:rPr>
              <a:t> </a:t>
            </a:r>
            <a:r>
              <a:rPr dirty="0" sz="2050" spc="5">
                <a:latin typeface="Calibri"/>
                <a:cs typeface="Calibri"/>
              </a:rPr>
              <a:t>as</a:t>
            </a:r>
            <a:endParaRPr sz="2050">
              <a:latin typeface="Calibri"/>
              <a:cs typeface="Calibri"/>
            </a:endParaRPr>
          </a:p>
          <a:p>
            <a:pPr algn="r" marR="7620">
              <a:lnSpc>
                <a:spcPct val="100000"/>
              </a:lnSpc>
              <a:spcBef>
                <a:spcPts val="20"/>
              </a:spcBef>
            </a:pPr>
            <a:r>
              <a:rPr dirty="0" sz="2050" spc="5">
                <a:latin typeface="Calibri"/>
                <a:cs typeface="Calibri"/>
              </a:rPr>
              <a:t>and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752238" y="5798680"/>
            <a:ext cx="12809855" cy="836930"/>
            <a:chOff x="752238" y="5798680"/>
            <a:chExt cx="12809855" cy="836930"/>
          </a:xfrm>
        </p:grpSpPr>
        <p:sp>
          <p:nvSpPr>
            <p:cNvPr id="102" name="object 102"/>
            <p:cNvSpPr/>
            <p:nvPr/>
          </p:nvSpPr>
          <p:spPr>
            <a:xfrm>
              <a:off x="758685" y="5805128"/>
              <a:ext cx="12797155" cy="824230"/>
            </a:xfrm>
            <a:custGeom>
              <a:avLst/>
              <a:gdLst/>
              <a:ahLst/>
              <a:cxnLst/>
              <a:rect l="l" t="t" r="r" b="b"/>
              <a:pathLst>
                <a:path w="12797155" h="824229">
                  <a:moveTo>
                    <a:pt x="12796644" y="0"/>
                  </a:moveTo>
                  <a:lnTo>
                    <a:pt x="0" y="0"/>
                  </a:lnTo>
                  <a:lnTo>
                    <a:pt x="0" y="823879"/>
                  </a:lnTo>
                  <a:lnTo>
                    <a:pt x="12796644" y="823879"/>
                  </a:lnTo>
                  <a:lnTo>
                    <a:pt x="12796644" y="0"/>
                  </a:lnTo>
                  <a:close/>
                </a:path>
              </a:pathLst>
            </a:custGeom>
            <a:solidFill>
              <a:srgbClr val="C7E2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752238" y="5798680"/>
              <a:ext cx="12809855" cy="836930"/>
            </a:xfrm>
            <a:custGeom>
              <a:avLst/>
              <a:gdLst/>
              <a:ahLst/>
              <a:cxnLst/>
              <a:rect l="l" t="t" r="r" b="b"/>
              <a:pathLst>
                <a:path w="12809855" h="836929">
                  <a:moveTo>
                    <a:pt x="12806614" y="0"/>
                  </a:moveTo>
                  <a:lnTo>
                    <a:pt x="2865" y="0"/>
                  </a:lnTo>
                  <a:lnTo>
                    <a:pt x="0" y="2865"/>
                  </a:lnTo>
                  <a:lnTo>
                    <a:pt x="0" y="833909"/>
                  </a:lnTo>
                  <a:lnTo>
                    <a:pt x="2865" y="836775"/>
                  </a:lnTo>
                  <a:lnTo>
                    <a:pt x="12806614" y="836775"/>
                  </a:lnTo>
                  <a:lnTo>
                    <a:pt x="12809539" y="833909"/>
                  </a:lnTo>
                  <a:lnTo>
                    <a:pt x="12809539" y="829014"/>
                  </a:lnTo>
                  <a:lnTo>
                    <a:pt x="7761" y="829014"/>
                  </a:lnTo>
                  <a:lnTo>
                    <a:pt x="7761" y="7761"/>
                  </a:lnTo>
                  <a:lnTo>
                    <a:pt x="12809539" y="7761"/>
                  </a:lnTo>
                  <a:lnTo>
                    <a:pt x="12809539" y="2865"/>
                  </a:lnTo>
                  <a:lnTo>
                    <a:pt x="12806614" y="0"/>
                  </a:lnTo>
                  <a:close/>
                </a:path>
                <a:path w="12809855" h="836929">
                  <a:moveTo>
                    <a:pt x="12809539" y="7761"/>
                  </a:moveTo>
                  <a:lnTo>
                    <a:pt x="12801778" y="7761"/>
                  </a:lnTo>
                  <a:lnTo>
                    <a:pt x="12801778" y="829014"/>
                  </a:lnTo>
                  <a:lnTo>
                    <a:pt x="12809539" y="829014"/>
                  </a:lnTo>
                  <a:lnTo>
                    <a:pt x="12809539" y="7761"/>
                  </a:lnTo>
                  <a:close/>
                </a:path>
                <a:path w="12809855" h="836929">
                  <a:moveTo>
                    <a:pt x="12799211" y="10328"/>
                  </a:moveTo>
                  <a:lnTo>
                    <a:pt x="10328" y="10328"/>
                  </a:lnTo>
                  <a:lnTo>
                    <a:pt x="10328" y="826446"/>
                  </a:lnTo>
                  <a:lnTo>
                    <a:pt x="12799211" y="826446"/>
                  </a:lnTo>
                  <a:lnTo>
                    <a:pt x="12799211" y="823879"/>
                  </a:lnTo>
                  <a:lnTo>
                    <a:pt x="12895" y="823879"/>
                  </a:lnTo>
                  <a:lnTo>
                    <a:pt x="12895" y="12895"/>
                  </a:lnTo>
                  <a:lnTo>
                    <a:pt x="12799211" y="12895"/>
                  </a:lnTo>
                  <a:lnTo>
                    <a:pt x="12799211" y="10328"/>
                  </a:lnTo>
                  <a:close/>
                </a:path>
                <a:path w="12809855" h="836929">
                  <a:moveTo>
                    <a:pt x="12799211" y="12895"/>
                  </a:moveTo>
                  <a:lnTo>
                    <a:pt x="12796644" y="12895"/>
                  </a:lnTo>
                  <a:lnTo>
                    <a:pt x="12796644" y="823879"/>
                  </a:lnTo>
                  <a:lnTo>
                    <a:pt x="12799211" y="823879"/>
                  </a:lnTo>
                  <a:lnTo>
                    <a:pt x="12799211" y="12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/>
          <p:cNvSpPr txBox="1"/>
          <p:nvPr/>
        </p:nvSpPr>
        <p:spPr>
          <a:xfrm>
            <a:off x="758685" y="5805128"/>
            <a:ext cx="12797155" cy="82423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41275" marR="33020">
              <a:lnSpc>
                <a:spcPct val="100000"/>
              </a:lnSpc>
              <a:spcBef>
                <a:spcPts val="40"/>
              </a:spcBef>
            </a:pPr>
            <a:r>
              <a:rPr dirty="0" sz="1700" spc="-80">
                <a:latin typeface="Calibri"/>
                <a:cs typeface="Calibri"/>
              </a:rPr>
              <a:t>To </a:t>
            </a:r>
            <a:r>
              <a:rPr dirty="0" sz="1700" spc="-15">
                <a:latin typeface="Calibri"/>
                <a:cs typeface="Calibri"/>
              </a:rPr>
              <a:t>analyze </a:t>
            </a:r>
            <a:r>
              <a:rPr dirty="0" sz="1700" spc="-10">
                <a:latin typeface="Calibri"/>
                <a:cs typeface="Calibri"/>
              </a:rPr>
              <a:t>the electric power consumption of </a:t>
            </a:r>
            <a:r>
              <a:rPr dirty="0" sz="1700" spc="-15">
                <a:latin typeface="Calibri"/>
                <a:cs typeface="Calibri"/>
              </a:rPr>
              <a:t>various </a:t>
            </a:r>
            <a:r>
              <a:rPr dirty="0" sz="1700" spc="-10">
                <a:latin typeface="Calibri"/>
                <a:cs typeface="Calibri"/>
              </a:rPr>
              <a:t>countries, </a:t>
            </a:r>
            <a:r>
              <a:rPr dirty="0" sz="1700" spc="-5">
                <a:latin typeface="Calibri"/>
                <a:cs typeface="Calibri"/>
              </a:rPr>
              <a:t>the </a:t>
            </a:r>
            <a:r>
              <a:rPr dirty="0" sz="1700" spc="-25">
                <a:latin typeface="Calibri"/>
                <a:cs typeface="Calibri"/>
              </a:rPr>
              <a:t>World </a:t>
            </a:r>
            <a:r>
              <a:rPr dirty="0" sz="1700" spc="-10">
                <a:latin typeface="Calibri"/>
                <a:cs typeface="Calibri"/>
              </a:rPr>
              <a:t>Bank's </a:t>
            </a:r>
            <a:r>
              <a:rPr dirty="0" sz="1700" spc="-25">
                <a:latin typeface="Calibri"/>
                <a:cs typeface="Calibri"/>
              </a:rPr>
              <a:t>World </a:t>
            </a:r>
            <a:r>
              <a:rPr dirty="0" sz="1700" spc="-10">
                <a:latin typeface="Calibri"/>
                <a:cs typeface="Calibri"/>
              </a:rPr>
              <a:t>Development </a:t>
            </a:r>
            <a:r>
              <a:rPr dirty="0" sz="1700" spc="-15">
                <a:latin typeface="Calibri"/>
                <a:cs typeface="Calibri"/>
              </a:rPr>
              <a:t>Indicators dataset </a:t>
            </a:r>
            <a:r>
              <a:rPr dirty="0" sz="1700" spc="-5">
                <a:latin typeface="Calibri"/>
                <a:cs typeface="Calibri"/>
              </a:rPr>
              <a:t>is </a:t>
            </a:r>
            <a:r>
              <a:rPr dirty="0" sz="1700" spc="-10">
                <a:latin typeface="Calibri"/>
                <a:cs typeface="Calibri"/>
              </a:rPr>
              <a:t>used, which provides 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data </a:t>
            </a:r>
            <a:r>
              <a:rPr dirty="0" sz="1700" spc="-10">
                <a:latin typeface="Calibri"/>
                <a:cs typeface="Calibri"/>
              </a:rPr>
              <a:t>on </a:t>
            </a:r>
            <a:r>
              <a:rPr dirty="0" sz="1700" spc="-5">
                <a:latin typeface="Calibri"/>
                <a:cs typeface="Calibri"/>
              </a:rPr>
              <a:t>a </a:t>
            </a:r>
            <a:r>
              <a:rPr dirty="0" sz="1700" spc="-20">
                <a:latin typeface="Calibri"/>
                <a:cs typeface="Calibri"/>
              </a:rPr>
              <a:t>range </a:t>
            </a:r>
            <a:r>
              <a:rPr dirty="0" sz="1700" spc="-10">
                <a:latin typeface="Calibri"/>
                <a:cs typeface="Calibri"/>
              </a:rPr>
              <a:t>of economic and social </a:t>
            </a:r>
            <a:r>
              <a:rPr dirty="0" sz="1700" spc="-15">
                <a:latin typeface="Calibri"/>
                <a:cs typeface="Calibri"/>
              </a:rPr>
              <a:t>indicators </a:t>
            </a:r>
            <a:r>
              <a:rPr dirty="0" sz="1700" spc="-20">
                <a:latin typeface="Calibri"/>
                <a:cs typeface="Calibri"/>
              </a:rPr>
              <a:t>for </a:t>
            </a:r>
            <a:r>
              <a:rPr dirty="0" sz="1700" spc="-10">
                <a:latin typeface="Calibri"/>
                <a:cs typeface="Calibri"/>
              </a:rPr>
              <a:t>countries </a:t>
            </a:r>
            <a:r>
              <a:rPr dirty="0" sz="1700" spc="-15">
                <a:latin typeface="Calibri"/>
                <a:cs typeface="Calibri"/>
              </a:rPr>
              <a:t>around </a:t>
            </a:r>
            <a:r>
              <a:rPr dirty="0" sz="1700" spc="-10">
                <a:latin typeface="Calibri"/>
                <a:cs typeface="Calibri"/>
              </a:rPr>
              <a:t>the world. The </a:t>
            </a:r>
            <a:r>
              <a:rPr dirty="0" sz="1700" spc="-15">
                <a:latin typeface="Calibri"/>
                <a:cs typeface="Calibri"/>
              </a:rPr>
              <a:t>dataset </a:t>
            </a:r>
            <a:r>
              <a:rPr dirty="0" sz="1700" spc="-5">
                <a:latin typeface="Calibri"/>
                <a:cs typeface="Calibri"/>
              </a:rPr>
              <a:t>is </a:t>
            </a:r>
            <a:r>
              <a:rPr dirty="0" sz="1700" spc="-15">
                <a:latin typeface="Calibri"/>
                <a:cs typeface="Calibri"/>
              </a:rPr>
              <a:t>filtered to </a:t>
            </a:r>
            <a:r>
              <a:rPr dirty="0" sz="1700" spc="-10">
                <a:latin typeface="Calibri"/>
                <a:cs typeface="Calibri"/>
              </a:rPr>
              <a:t>include only </a:t>
            </a:r>
            <a:r>
              <a:rPr dirty="0" sz="1700" spc="-20">
                <a:latin typeface="Calibri"/>
                <a:cs typeface="Calibri"/>
              </a:rPr>
              <a:t>data </a:t>
            </a:r>
            <a:r>
              <a:rPr dirty="0" sz="1700" spc="-10">
                <a:latin typeface="Calibri"/>
                <a:cs typeface="Calibri"/>
              </a:rPr>
              <a:t>on electric power 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consumption (kWh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per </a:t>
            </a:r>
            <a:r>
              <a:rPr dirty="0" sz="1700" spc="-15">
                <a:latin typeface="Calibri"/>
                <a:cs typeface="Calibri"/>
              </a:rPr>
              <a:t>capita)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for</a:t>
            </a:r>
            <a:r>
              <a:rPr dirty="0" sz="1700" spc="-5">
                <a:latin typeface="Calibri"/>
                <a:cs typeface="Calibri"/>
              </a:rPr>
              <a:t> the </a:t>
            </a:r>
            <a:r>
              <a:rPr dirty="0" sz="1700" spc="-20">
                <a:latin typeface="Calibri"/>
                <a:cs typeface="Calibri"/>
              </a:rPr>
              <a:t>years</a:t>
            </a:r>
            <a:r>
              <a:rPr dirty="0" sz="1700" spc="-10">
                <a:latin typeface="Calibri"/>
                <a:cs typeface="Calibri"/>
              </a:rPr>
              <a:t> 1960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to</a:t>
            </a:r>
            <a:r>
              <a:rPr dirty="0" sz="1700" spc="-10">
                <a:latin typeface="Calibri"/>
                <a:cs typeface="Calibri"/>
              </a:rPr>
              <a:t> 2020,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and then</a:t>
            </a:r>
            <a:r>
              <a:rPr dirty="0" sz="1700" spc="-15">
                <a:latin typeface="Calibri"/>
                <a:cs typeface="Calibri"/>
              </a:rPr>
              <a:t> calculated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the </a:t>
            </a:r>
            <a:r>
              <a:rPr dirty="0" sz="1700" spc="-20">
                <a:latin typeface="Calibri"/>
                <a:cs typeface="Calibri"/>
              </a:rPr>
              <a:t>average </a:t>
            </a:r>
            <a:r>
              <a:rPr dirty="0" sz="1700" spc="-10">
                <a:latin typeface="Calibri"/>
                <a:cs typeface="Calibri"/>
              </a:rPr>
              <a:t>consumption </a:t>
            </a:r>
            <a:r>
              <a:rPr dirty="0" sz="1700" spc="-20">
                <a:latin typeface="Calibri"/>
                <a:cs typeface="Calibri"/>
              </a:rPr>
              <a:t>for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each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country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over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this </a:t>
            </a:r>
            <a:r>
              <a:rPr dirty="0" sz="1700" spc="-10">
                <a:latin typeface="Calibri"/>
                <a:cs typeface="Calibri"/>
              </a:rPr>
              <a:t>period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71282" y="17335148"/>
            <a:ext cx="12971780" cy="2474595"/>
          </a:xfrm>
          <a:prstGeom prst="rect">
            <a:avLst/>
          </a:prstGeom>
          <a:solidFill>
            <a:srgbClr val="DBF5F8"/>
          </a:solidFill>
          <a:ln w="12895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2250" b="1">
                <a:latin typeface="Calibri"/>
                <a:cs typeface="Calibri"/>
              </a:rPr>
              <a:t>Conclusion</a:t>
            </a:r>
            <a:endParaRPr sz="2250">
              <a:latin typeface="Calibri"/>
              <a:cs typeface="Calibri"/>
            </a:endParaRPr>
          </a:p>
          <a:p>
            <a:pPr algn="just" marL="41910" marR="33655">
              <a:lnSpc>
                <a:spcPct val="100000"/>
              </a:lnSpc>
              <a:spcBef>
                <a:spcPts val="5"/>
              </a:spcBef>
            </a:pPr>
            <a:r>
              <a:rPr dirty="0" sz="2250">
                <a:latin typeface="Calibri"/>
                <a:cs typeface="Calibri"/>
              </a:rPr>
              <a:t>Our </a:t>
            </a:r>
            <a:r>
              <a:rPr dirty="0" sz="2250" spc="-5">
                <a:latin typeface="Calibri"/>
                <a:cs typeface="Calibri"/>
              </a:rPr>
              <a:t>analysis </a:t>
            </a:r>
            <a:r>
              <a:rPr dirty="0" sz="2250" spc="-10">
                <a:latin typeface="Calibri"/>
                <a:cs typeface="Calibri"/>
              </a:rPr>
              <a:t>revealed </a:t>
            </a:r>
            <a:r>
              <a:rPr dirty="0" sz="2250" spc="-5">
                <a:latin typeface="Calibri"/>
                <a:cs typeface="Calibri"/>
              </a:rPr>
              <a:t>significant variations </a:t>
            </a:r>
            <a:r>
              <a:rPr dirty="0" sz="2250">
                <a:latin typeface="Calibri"/>
                <a:cs typeface="Calibri"/>
              </a:rPr>
              <a:t>in electric </a:t>
            </a:r>
            <a:r>
              <a:rPr dirty="0" sz="2250" spc="-10">
                <a:latin typeface="Calibri"/>
                <a:cs typeface="Calibri"/>
              </a:rPr>
              <a:t>power </a:t>
            </a:r>
            <a:r>
              <a:rPr dirty="0" sz="2250" spc="-5">
                <a:latin typeface="Calibri"/>
                <a:cs typeface="Calibri"/>
              </a:rPr>
              <a:t>consumption </a:t>
            </a:r>
            <a:r>
              <a:rPr dirty="0" sz="2250">
                <a:latin typeface="Calibri"/>
                <a:cs typeface="Calibri"/>
              </a:rPr>
              <a:t>(kWh per </a:t>
            </a:r>
            <a:r>
              <a:rPr dirty="0" sz="2250" spc="-5">
                <a:latin typeface="Calibri"/>
                <a:cs typeface="Calibri"/>
              </a:rPr>
              <a:t>capita) </a:t>
            </a:r>
            <a:r>
              <a:rPr dirty="0" sz="2250" spc="-10">
                <a:latin typeface="Calibri"/>
                <a:cs typeface="Calibri"/>
              </a:rPr>
              <a:t>across </a:t>
            </a:r>
            <a:r>
              <a:rPr dirty="0" sz="2250" spc="-15">
                <a:latin typeface="Calibri"/>
                <a:cs typeface="Calibri"/>
              </a:rPr>
              <a:t>different </a:t>
            </a:r>
            <a:r>
              <a:rPr dirty="0" sz="2250" spc="-10">
                <a:latin typeface="Calibri"/>
                <a:cs typeface="Calibri"/>
              </a:rPr>
              <a:t> </a:t>
            </a:r>
            <a:r>
              <a:rPr dirty="0" sz="2250" spc="-5">
                <a:latin typeface="Calibri"/>
                <a:cs typeface="Calibri"/>
              </a:rPr>
              <a:t>countries. </a:t>
            </a:r>
            <a:r>
              <a:rPr dirty="0" sz="2250">
                <a:latin typeface="Calibri"/>
                <a:cs typeface="Calibri"/>
              </a:rPr>
              <a:t>As </a:t>
            </a:r>
            <a:r>
              <a:rPr dirty="0" sz="2250" spc="-5">
                <a:latin typeface="Calibri"/>
                <a:cs typeface="Calibri"/>
              </a:rPr>
              <a:t>of </a:t>
            </a:r>
            <a:r>
              <a:rPr dirty="0" sz="2250">
                <a:latin typeface="Calibri"/>
                <a:cs typeface="Calibri"/>
              </a:rPr>
              <a:t>2020, the </a:t>
            </a:r>
            <a:r>
              <a:rPr dirty="0" sz="2250" spc="-10">
                <a:latin typeface="Calibri"/>
                <a:cs typeface="Calibri"/>
              </a:rPr>
              <a:t>top </a:t>
            </a:r>
            <a:r>
              <a:rPr dirty="0" sz="2250" spc="5">
                <a:latin typeface="Calibri"/>
                <a:cs typeface="Calibri"/>
              </a:rPr>
              <a:t>10 </a:t>
            </a:r>
            <a:r>
              <a:rPr dirty="0" sz="2250" spc="-5">
                <a:latin typeface="Calibri"/>
                <a:cs typeface="Calibri"/>
              </a:rPr>
              <a:t>countries </a:t>
            </a:r>
            <a:r>
              <a:rPr dirty="0" sz="2250">
                <a:latin typeface="Calibri"/>
                <a:cs typeface="Calibri"/>
              </a:rPr>
              <a:t>with the </a:t>
            </a:r>
            <a:r>
              <a:rPr dirty="0" sz="2250" spc="-5">
                <a:latin typeface="Calibri"/>
                <a:cs typeface="Calibri"/>
              </a:rPr>
              <a:t>highest </a:t>
            </a:r>
            <a:r>
              <a:rPr dirty="0" sz="2250" spc="-20">
                <a:latin typeface="Calibri"/>
                <a:cs typeface="Calibri"/>
              </a:rPr>
              <a:t>average </a:t>
            </a:r>
            <a:r>
              <a:rPr dirty="0" sz="2250">
                <a:latin typeface="Calibri"/>
                <a:cs typeface="Calibri"/>
              </a:rPr>
              <a:t>electric </a:t>
            </a:r>
            <a:r>
              <a:rPr dirty="0" sz="2250" spc="-10">
                <a:latin typeface="Calibri"/>
                <a:cs typeface="Calibri"/>
              </a:rPr>
              <a:t>power </a:t>
            </a:r>
            <a:r>
              <a:rPr dirty="0" sz="2250" spc="-5">
                <a:latin typeface="Calibri"/>
                <a:cs typeface="Calibri"/>
              </a:rPr>
              <a:t>consumption per </a:t>
            </a:r>
            <a:r>
              <a:rPr dirty="0" sz="2250" spc="-10">
                <a:latin typeface="Calibri"/>
                <a:cs typeface="Calibri"/>
              </a:rPr>
              <a:t>capita </a:t>
            </a:r>
            <a:r>
              <a:rPr dirty="0" sz="2250" spc="-5">
                <a:latin typeface="Calibri"/>
                <a:cs typeface="Calibri"/>
              </a:rPr>
              <a:t> </a:t>
            </a:r>
            <a:r>
              <a:rPr dirty="0" sz="2250" spc="-15">
                <a:latin typeface="Calibri"/>
                <a:cs typeface="Calibri"/>
              </a:rPr>
              <a:t>were</a:t>
            </a:r>
            <a:r>
              <a:rPr dirty="0" sz="2250" spc="-10">
                <a:latin typeface="Calibri"/>
                <a:cs typeface="Calibri"/>
              </a:rPr>
              <a:t> </a:t>
            </a:r>
            <a:r>
              <a:rPr dirty="0" sz="2250" spc="-40">
                <a:latin typeface="Calibri"/>
                <a:cs typeface="Calibri"/>
              </a:rPr>
              <a:t>Qatar,</a:t>
            </a:r>
            <a:r>
              <a:rPr dirty="0" sz="2250" spc="-35"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Iceland,</a:t>
            </a:r>
            <a:r>
              <a:rPr dirty="0" sz="2250" spc="5">
                <a:latin typeface="Calibri"/>
                <a:cs typeface="Calibri"/>
              </a:rPr>
              <a:t> </a:t>
            </a:r>
            <a:r>
              <a:rPr dirty="0" sz="2250" spc="-5">
                <a:latin typeface="Calibri"/>
                <a:cs typeface="Calibri"/>
              </a:rPr>
              <a:t>Bahrain,</a:t>
            </a:r>
            <a:r>
              <a:rPr dirty="0" sz="2250">
                <a:latin typeface="Calibri"/>
                <a:cs typeface="Calibri"/>
              </a:rPr>
              <a:t> </a:t>
            </a:r>
            <a:r>
              <a:rPr dirty="0" sz="2250" spc="-10">
                <a:latin typeface="Calibri"/>
                <a:cs typeface="Calibri"/>
              </a:rPr>
              <a:t>Kuwait,</a:t>
            </a:r>
            <a:r>
              <a:rPr dirty="0" sz="2250" spc="-5">
                <a:latin typeface="Calibri"/>
                <a:cs typeface="Calibri"/>
              </a:rPr>
              <a:t> </a:t>
            </a:r>
            <a:r>
              <a:rPr dirty="0" sz="2250" spc="-10">
                <a:latin typeface="Calibri"/>
                <a:cs typeface="Calibri"/>
              </a:rPr>
              <a:t>Luxembourg,</a:t>
            </a:r>
            <a:r>
              <a:rPr dirty="0" sz="2250" spc="-5">
                <a:latin typeface="Calibri"/>
                <a:cs typeface="Calibri"/>
              </a:rPr>
              <a:t> </a:t>
            </a:r>
            <a:r>
              <a:rPr dirty="0" sz="2250" spc="-20">
                <a:latin typeface="Calibri"/>
                <a:cs typeface="Calibri"/>
              </a:rPr>
              <a:t>Trinidad</a:t>
            </a:r>
            <a:r>
              <a:rPr dirty="0" sz="2250" spc="-15"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and</a:t>
            </a:r>
            <a:r>
              <a:rPr dirty="0" sz="2250" spc="5">
                <a:latin typeface="Calibri"/>
                <a:cs typeface="Calibri"/>
              </a:rPr>
              <a:t> </a:t>
            </a:r>
            <a:r>
              <a:rPr dirty="0" sz="2250" spc="-40">
                <a:latin typeface="Calibri"/>
                <a:cs typeface="Calibri"/>
              </a:rPr>
              <a:t>Tobago,</a:t>
            </a:r>
            <a:r>
              <a:rPr dirty="0" sz="2250" spc="-35"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Brunei</a:t>
            </a:r>
            <a:r>
              <a:rPr dirty="0" sz="2250" spc="5">
                <a:latin typeface="Calibri"/>
                <a:cs typeface="Calibri"/>
              </a:rPr>
              <a:t> </a:t>
            </a:r>
            <a:r>
              <a:rPr dirty="0" sz="2250" spc="-5">
                <a:latin typeface="Calibri"/>
                <a:cs typeface="Calibri"/>
              </a:rPr>
              <a:t>Darussalam,</a:t>
            </a:r>
            <a:r>
              <a:rPr dirty="0" sz="2250">
                <a:latin typeface="Calibri"/>
                <a:cs typeface="Calibri"/>
              </a:rPr>
              <a:t> </a:t>
            </a:r>
            <a:r>
              <a:rPr dirty="0" sz="2250" spc="-5">
                <a:latin typeface="Calibri"/>
                <a:cs typeface="Calibri"/>
              </a:rPr>
              <a:t>Canada,</a:t>
            </a:r>
            <a:r>
              <a:rPr dirty="0" sz="2250" spc="495"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the </a:t>
            </a:r>
            <a:r>
              <a:rPr dirty="0" sz="2250" spc="5">
                <a:latin typeface="Calibri"/>
                <a:cs typeface="Calibri"/>
              </a:rPr>
              <a:t> </a:t>
            </a:r>
            <a:r>
              <a:rPr dirty="0" sz="2250" spc="-5">
                <a:latin typeface="Calibri"/>
                <a:cs typeface="Calibri"/>
              </a:rPr>
              <a:t>United </a:t>
            </a:r>
            <a:r>
              <a:rPr dirty="0" sz="2250" spc="-10">
                <a:latin typeface="Calibri"/>
                <a:cs typeface="Calibri"/>
              </a:rPr>
              <a:t>Arab Emirates, </a:t>
            </a:r>
            <a:r>
              <a:rPr dirty="0" sz="2250">
                <a:latin typeface="Calibri"/>
                <a:cs typeface="Calibri"/>
              </a:rPr>
              <a:t>and the United </a:t>
            </a:r>
            <a:r>
              <a:rPr dirty="0" sz="2250" spc="-10">
                <a:latin typeface="Calibri"/>
                <a:cs typeface="Calibri"/>
              </a:rPr>
              <a:t>States. </a:t>
            </a:r>
            <a:r>
              <a:rPr dirty="0" sz="2250">
                <a:latin typeface="Calibri"/>
                <a:cs typeface="Calibri"/>
              </a:rPr>
              <a:t>In </a:t>
            </a:r>
            <a:r>
              <a:rPr dirty="0" sz="2250" spc="-15">
                <a:latin typeface="Calibri"/>
                <a:cs typeface="Calibri"/>
              </a:rPr>
              <a:t>contrast, </a:t>
            </a:r>
            <a:r>
              <a:rPr dirty="0" sz="2250">
                <a:latin typeface="Calibri"/>
                <a:cs typeface="Calibri"/>
              </a:rPr>
              <a:t>the </a:t>
            </a:r>
            <a:r>
              <a:rPr dirty="0" sz="2250" spc="-10">
                <a:latin typeface="Calibri"/>
                <a:cs typeface="Calibri"/>
              </a:rPr>
              <a:t>bottom </a:t>
            </a:r>
            <a:r>
              <a:rPr dirty="0" sz="2250">
                <a:latin typeface="Calibri"/>
                <a:cs typeface="Calibri"/>
              </a:rPr>
              <a:t>10 </a:t>
            </a:r>
            <a:r>
              <a:rPr dirty="0" sz="2250" spc="-5">
                <a:latin typeface="Calibri"/>
                <a:cs typeface="Calibri"/>
              </a:rPr>
              <a:t>countries </a:t>
            </a:r>
            <a:r>
              <a:rPr dirty="0" sz="2250">
                <a:latin typeface="Calibri"/>
                <a:cs typeface="Calibri"/>
              </a:rPr>
              <a:t>with the </a:t>
            </a:r>
            <a:r>
              <a:rPr dirty="0" sz="2250" spc="-10">
                <a:latin typeface="Calibri"/>
                <a:cs typeface="Calibri"/>
              </a:rPr>
              <a:t>lowest </a:t>
            </a:r>
            <a:r>
              <a:rPr dirty="0" sz="2250" spc="-20">
                <a:latin typeface="Calibri"/>
                <a:cs typeface="Calibri"/>
              </a:rPr>
              <a:t>average </a:t>
            </a:r>
            <a:r>
              <a:rPr dirty="0" sz="2250" spc="-15"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electric </a:t>
            </a:r>
            <a:r>
              <a:rPr dirty="0" sz="2250" spc="-5">
                <a:latin typeface="Calibri"/>
                <a:cs typeface="Calibri"/>
              </a:rPr>
              <a:t>power consumption per capita </a:t>
            </a:r>
            <a:r>
              <a:rPr dirty="0" sz="2250" spc="-15">
                <a:latin typeface="Calibri"/>
                <a:cs typeface="Calibri"/>
              </a:rPr>
              <a:t>were </a:t>
            </a:r>
            <a:r>
              <a:rPr dirty="0" sz="2250">
                <a:latin typeface="Calibri"/>
                <a:cs typeface="Calibri"/>
              </a:rPr>
              <a:t>Burundi, </a:t>
            </a:r>
            <a:r>
              <a:rPr dirty="0" sz="2250" spc="-10">
                <a:latin typeface="Calibri"/>
                <a:cs typeface="Calibri"/>
              </a:rPr>
              <a:t>Congo, </a:t>
            </a:r>
            <a:r>
              <a:rPr dirty="0" sz="2250">
                <a:latin typeface="Calibri"/>
                <a:cs typeface="Calibri"/>
              </a:rPr>
              <a:t>Malawi, </a:t>
            </a:r>
            <a:r>
              <a:rPr dirty="0" sz="2250" spc="-5">
                <a:latin typeface="Calibri"/>
                <a:cs typeface="Calibri"/>
              </a:rPr>
              <a:t>Somalia, Eritrea, </a:t>
            </a:r>
            <a:r>
              <a:rPr dirty="0" sz="2250">
                <a:latin typeface="Calibri"/>
                <a:cs typeface="Calibri"/>
              </a:rPr>
              <a:t>Guinea-Bissau, South </a:t>
            </a:r>
            <a:r>
              <a:rPr dirty="0" sz="2250" spc="5">
                <a:latin typeface="Calibri"/>
                <a:cs typeface="Calibri"/>
              </a:rPr>
              <a:t> </a:t>
            </a:r>
            <a:r>
              <a:rPr dirty="0" sz="2250" spc="-5">
                <a:latin typeface="Calibri"/>
                <a:cs typeface="Calibri"/>
              </a:rPr>
              <a:t>Sudan,</a:t>
            </a:r>
            <a:r>
              <a:rPr dirty="0" sz="2250">
                <a:latin typeface="Calibri"/>
                <a:cs typeface="Calibri"/>
              </a:rPr>
              <a:t> </a:t>
            </a:r>
            <a:r>
              <a:rPr dirty="0" sz="2250" spc="-5">
                <a:latin typeface="Calibri"/>
                <a:cs typeface="Calibri"/>
              </a:rPr>
              <a:t>Chad,</a:t>
            </a:r>
            <a:r>
              <a:rPr dirty="0" sz="2250" spc="15">
                <a:latin typeface="Calibri"/>
                <a:cs typeface="Calibri"/>
              </a:rPr>
              <a:t> </a:t>
            </a:r>
            <a:r>
              <a:rPr dirty="0" sz="2250" spc="-35">
                <a:latin typeface="Calibri"/>
                <a:cs typeface="Calibri"/>
              </a:rPr>
              <a:t>Niger,</a:t>
            </a:r>
            <a:r>
              <a:rPr dirty="0" sz="2250" spc="-5"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and</a:t>
            </a:r>
            <a:r>
              <a:rPr dirty="0" sz="2250" spc="-5"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the</a:t>
            </a:r>
            <a:r>
              <a:rPr dirty="0" sz="2250" spc="10">
                <a:latin typeface="Calibri"/>
                <a:cs typeface="Calibri"/>
              </a:rPr>
              <a:t> </a:t>
            </a:r>
            <a:r>
              <a:rPr dirty="0" sz="2250" spc="-10">
                <a:latin typeface="Calibri"/>
                <a:cs typeface="Calibri"/>
              </a:rPr>
              <a:t>Central</a:t>
            </a:r>
            <a:r>
              <a:rPr dirty="0" sz="2250" spc="-5"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African</a:t>
            </a:r>
            <a:r>
              <a:rPr dirty="0" sz="2250" spc="-15">
                <a:latin typeface="Calibri"/>
                <a:cs typeface="Calibri"/>
              </a:rPr>
              <a:t> </a:t>
            </a:r>
            <a:r>
              <a:rPr dirty="0" sz="2250" spc="-5">
                <a:latin typeface="Calibri"/>
                <a:cs typeface="Calibri"/>
              </a:rPr>
              <a:t>Republic.</a:t>
            </a:r>
            <a:endParaRPr sz="2250">
              <a:latin typeface="Calibri"/>
              <a:cs typeface="Calibri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481432" y="6785903"/>
            <a:ext cx="13089255" cy="10400030"/>
            <a:chOff x="481432" y="6785903"/>
            <a:chExt cx="13089255" cy="10400030"/>
          </a:xfrm>
        </p:grpSpPr>
        <p:pic>
          <p:nvPicPr>
            <p:cNvPr id="107" name="object 107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6255755" y="6785903"/>
              <a:ext cx="7298858" cy="4357249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757969" y="10908168"/>
              <a:ext cx="5357368" cy="2687997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481432" y="9574199"/>
              <a:ext cx="6008949" cy="1495520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758685" y="9851452"/>
              <a:ext cx="5463540" cy="950594"/>
            </a:xfrm>
            <a:custGeom>
              <a:avLst/>
              <a:gdLst/>
              <a:ahLst/>
              <a:cxnLst/>
              <a:rect l="l" t="t" r="r" b="b"/>
              <a:pathLst>
                <a:path w="5463540" h="950595">
                  <a:moveTo>
                    <a:pt x="4988413" y="0"/>
                  </a:moveTo>
                  <a:lnTo>
                    <a:pt x="0" y="0"/>
                  </a:lnTo>
                  <a:lnTo>
                    <a:pt x="0" y="949969"/>
                  </a:lnTo>
                  <a:lnTo>
                    <a:pt x="4988413" y="949969"/>
                  </a:lnTo>
                  <a:lnTo>
                    <a:pt x="5463397" y="474984"/>
                  </a:lnTo>
                  <a:lnTo>
                    <a:pt x="4988413" y="0"/>
                  </a:lnTo>
                  <a:close/>
                </a:path>
              </a:pathLst>
            </a:custGeom>
            <a:solidFill>
              <a:srgbClr val="C4E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758685" y="9851452"/>
              <a:ext cx="5463540" cy="950594"/>
            </a:xfrm>
            <a:custGeom>
              <a:avLst/>
              <a:gdLst/>
              <a:ahLst/>
              <a:cxnLst/>
              <a:rect l="l" t="t" r="r" b="b"/>
              <a:pathLst>
                <a:path w="5463540" h="950595">
                  <a:moveTo>
                    <a:pt x="0" y="0"/>
                  </a:moveTo>
                  <a:lnTo>
                    <a:pt x="4988413" y="0"/>
                  </a:lnTo>
                  <a:lnTo>
                    <a:pt x="5463397" y="474984"/>
                  </a:lnTo>
                  <a:lnTo>
                    <a:pt x="4988413" y="949969"/>
                  </a:lnTo>
                  <a:lnTo>
                    <a:pt x="0" y="949969"/>
                  </a:lnTo>
                  <a:lnTo>
                    <a:pt x="0" y="0"/>
                  </a:lnTo>
                  <a:close/>
                </a:path>
              </a:pathLst>
            </a:custGeom>
            <a:ln w="12895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2" name="object 112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757969" y="14324045"/>
              <a:ext cx="5357368" cy="286137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6257187" y="12220644"/>
              <a:ext cx="7297425" cy="4964771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6257188" y="11263510"/>
              <a:ext cx="7313295" cy="957580"/>
            </a:xfrm>
            <a:custGeom>
              <a:avLst/>
              <a:gdLst/>
              <a:ahLst/>
              <a:cxnLst/>
              <a:rect l="l" t="t" r="r" b="b"/>
              <a:pathLst>
                <a:path w="7313294" h="957579">
                  <a:moveTo>
                    <a:pt x="7313187" y="0"/>
                  </a:moveTo>
                  <a:lnTo>
                    <a:pt x="0" y="0"/>
                  </a:lnTo>
                  <a:lnTo>
                    <a:pt x="0" y="621909"/>
                  </a:lnTo>
                  <a:lnTo>
                    <a:pt x="3536951" y="621909"/>
                  </a:lnTo>
                  <a:lnTo>
                    <a:pt x="3536951" y="717850"/>
                  </a:lnTo>
                  <a:lnTo>
                    <a:pt x="3417310" y="717850"/>
                  </a:lnTo>
                  <a:lnTo>
                    <a:pt x="3656593" y="957133"/>
                  </a:lnTo>
                  <a:lnTo>
                    <a:pt x="3895877" y="717850"/>
                  </a:lnTo>
                  <a:lnTo>
                    <a:pt x="3776235" y="717850"/>
                  </a:lnTo>
                  <a:lnTo>
                    <a:pt x="3776235" y="621909"/>
                  </a:lnTo>
                  <a:lnTo>
                    <a:pt x="7313187" y="621909"/>
                  </a:lnTo>
                  <a:lnTo>
                    <a:pt x="7313187" y="0"/>
                  </a:lnTo>
                  <a:close/>
                </a:path>
              </a:pathLst>
            </a:custGeom>
            <a:solidFill>
              <a:srgbClr val="91C5F7">
                <a:alpha val="4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5" name="object 115"/>
          <p:cNvSpPr txBox="1"/>
          <p:nvPr/>
        </p:nvSpPr>
        <p:spPr>
          <a:xfrm>
            <a:off x="788254" y="9616066"/>
            <a:ext cx="12670155" cy="224091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ts val="2385"/>
              </a:lnSpc>
              <a:spcBef>
                <a:spcPts val="115"/>
              </a:spcBef>
            </a:pPr>
            <a:r>
              <a:rPr dirty="0" sz="2050" spc="-5">
                <a:latin typeface="Calibri"/>
                <a:cs typeface="Calibri"/>
              </a:rPr>
              <a:t>climate.</a:t>
            </a:r>
            <a:endParaRPr sz="2050">
              <a:latin typeface="Calibri"/>
              <a:cs typeface="Calibri"/>
            </a:endParaRPr>
          </a:p>
          <a:p>
            <a:pPr algn="just" marL="53340" marR="7685405">
              <a:lnSpc>
                <a:spcPts val="2030"/>
              </a:lnSpc>
            </a:pPr>
            <a:r>
              <a:rPr dirty="0" sz="1700" spc="-10">
                <a:latin typeface="Calibri"/>
                <a:cs typeface="Calibri"/>
              </a:rPr>
              <a:t>The</a:t>
            </a:r>
            <a:r>
              <a:rPr dirty="0" sz="1700" spc="15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entire</a:t>
            </a:r>
            <a:r>
              <a:rPr dirty="0" sz="1700" spc="15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data</a:t>
            </a:r>
            <a:r>
              <a:rPr dirty="0" sz="1700" spc="13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is</a:t>
            </a:r>
            <a:r>
              <a:rPr dirty="0" sz="1700" spc="16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divided</a:t>
            </a:r>
            <a:r>
              <a:rPr dirty="0" sz="1700" spc="15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into</a:t>
            </a:r>
            <a:r>
              <a:rPr dirty="0" sz="1700" spc="15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4</a:t>
            </a:r>
            <a:r>
              <a:rPr dirty="0" sz="1700" spc="14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clusters.</a:t>
            </a:r>
            <a:r>
              <a:rPr dirty="0" sz="1700" spc="15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The</a:t>
            </a:r>
            <a:r>
              <a:rPr dirty="0" sz="1700" spc="16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countries </a:t>
            </a:r>
            <a:r>
              <a:rPr dirty="0" sz="1700" spc="-37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in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cluster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1,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USA,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Baharain,</a:t>
            </a:r>
            <a:r>
              <a:rPr dirty="0" sz="1700" spc="-5">
                <a:latin typeface="Calibri"/>
                <a:cs typeface="Calibri"/>
              </a:rPr>
              <a:t> Canada,</a:t>
            </a:r>
            <a:r>
              <a:rPr dirty="0" sz="1700" spc="37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Finland</a:t>
            </a:r>
            <a:r>
              <a:rPr dirty="0" sz="1700" spc="36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etc 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consume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the</a:t>
            </a:r>
            <a:r>
              <a:rPr dirty="0" sz="1700" spc="-10">
                <a:latin typeface="Calibri"/>
                <a:cs typeface="Calibri"/>
              </a:rPr>
              <a:t> highest </a:t>
            </a:r>
            <a:r>
              <a:rPr dirty="0" sz="1700" spc="-20">
                <a:latin typeface="Calibri"/>
                <a:cs typeface="Calibri"/>
              </a:rPr>
              <a:t>electricity.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8438515" marR="5080" indent="-2844800">
              <a:lnSpc>
                <a:spcPct val="101699"/>
              </a:lnSpc>
            </a:pPr>
            <a:r>
              <a:rPr dirty="0" sz="1850" spc="10">
                <a:latin typeface="Calibri"/>
                <a:cs typeface="Calibri"/>
              </a:rPr>
              <a:t>This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10">
                <a:latin typeface="Calibri"/>
                <a:cs typeface="Calibri"/>
              </a:rPr>
              <a:t>plot</a:t>
            </a:r>
            <a:r>
              <a:rPr dirty="0" sz="1850" spc="-5">
                <a:latin typeface="Calibri"/>
                <a:cs typeface="Calibri"/>
              </a:rPr>
              <a:t> </a:t>
            </a:r>
            <a:r>
              <a:rPr dirty="0" sz="1850" spc="5">
                <a:latin typeface="Calibri"/>
                <a:cs typeface="Calibri"/>
              </a:rPr>
              <a:t>shows</a:t>
            </a:r>
            <a:r>
              <a:rPr dirty="0" sz="1850" spc="10">
                <a:latin typeface="Calibri"/>
                <a:cs typeface="Calibri"/>
              </a:rPr>
              <a:t> </a:t>
            </a:r>
            <a:r>
              <a:rPr dirty="0" sz="1850" spc="5">
                <a:latin typeface="Calibri"/>
                <a:cs typeface="Calibri"/>
              </a:rPr>
              <a:t>that</a:t>
            </a:r>
            <a:r>
              <a:rPr dirty="0" sz="1850" spc="-15">
                <a:latin typeface="Calibri"/>
                <a:cs typeface="Calibri"/>
              </a:rPr>
              <a:t> </a:t>
            </a:r>
            <a:r>
              <a:rPr dirty="0" sz="1850" spc="15">
                <a:latin typeface="Calibri"/>
                <a:cs typeface="Calibri"/>
              </a:rPr>
              <a:t>the</a:t>
            </a:r>
            <a:r>
              <a:rPr dirty="0" sz="1850" spc="5">
                <a:latin typeface="Calibri"/>
                <a:cs typeface="Calibri"/>
              </a:rPr>
              <a:t> </a:t>
            </a:r>
            <a:r>
              <a:rPr dirty="0" sz="1850" spc="10">
                <a:latin typeface="Calibri"/>
                <a:cs typeface="Calibri"/>
              </a:rPr>
              <a:t>consumption</a:t>
            </a:r>
            <a:r>
              <a:rPr dirty="0" sz="1850" spc="-25">
                <a:latin typeface="Calibri"/>
                <a:cs typeface="Calibri"/>
              </a:rPr>
              <a:t> </a:t>
            </a:r>
            <a:r>
              <a:rPr dirty="0" sz="1850" spc="10">
                <a:latin typeface="Calibri"/>
                <a:cs typeface="Calibri"/>
              </a:rPr>
              <a:t>of</a:t>
            </a:r>
            <a:r>
              <a:rPr dirty="0" sz="1850">
                <a:latin typeface="Calibri"/>
                <a:cs typeface="Calibri"/>
              </a:rPr>
              <a:t> </a:t>
            </a:r>
            <a:r>
              <a:rPr dirty="0" sz="1850" spc="10">
                <a:latin typeface="Calibri"/>
                <a:cs typeface="Calibri"/>
              </a:rPr>
              <a:t>electricity</a:t>
            </a:r>
            <a:r>
              <a:rPr dirty="0" sz="1850" spc="-25">
                <a:latin typeface="Calibri"/>
                <a:cs typeface="Calibri"/>
              </a:rPr>
              <a:t> </a:t>
            </a:r>
            <a:r>
              <a:rPr dirty="0" sz="1850" spc="10">
                <a:latin typeface="Calibri"/>
                <a:cs typeface="Calibri"/>
              </a:rPr>
              <a:t>of Inida</a:t>
            </a:r>
            <a:r>
              <a:rPr dirty="0" sz="1850" spc="-15">
                <a:latin typeface="Calibri"/>
                <a:cs typeface="Calibri"/>
              </a:rPr>
              <a:t> </a:t>
            </a:r>
            <a:r>
              <a:rPr dirty="0" sz="1850" spc="10">
                <a:latin typeface="Calibri"/>
                <a:cs typeface="Calibri"/>
              </a:rPr>
              <a:t>has</a:t>
            </a:r>
            <a:r>
              <a:rPr dirty="0" sz="1850">
                <a:latin typeface="Calibri"/>
                <a:cs typeface="Calibri"/>
              </a:rPr>
              <a:t> </a:t>
            </a:r>
            <a:r>
              <a:rPr dirty="0" sz="1850" spc="10">
                <a:latin typeface="Calibri"/>
                <a:cs typeface="Calibri"/>
              </a:rPr>
              <a:t>increased </a:t>
            </a:r>
            <a:r>
              <a:rPr dirty="0" sz="1850" spc="-405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over</a:t>
            </a:r>
            <a:r>
              <a:rPr dirty="0" sz="1850" spc="10">
                <a:latin typeface="Calibri"/>
                <a:cs typeface="Calibri"/>
              </a:rPr>
              <a:t> </a:t>
            </a:r>
            <a:r>
              <a:rPr dirty="0" sz="1850" spc="15">
                <a:latin typeface="Calibri"/>
                <a:cs typeface="Calibri"/>
              </a:rPr>
              <a:t>the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years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754794" y="13644573"/>
            <a:ext cx="2363470" cy="631190"/>
            <a:chOff x="754794" y="13644573"/>
            <a:chExt cx="2363470" cy="631190"/>
          </a:xfrm>
        </p:grpSpPr>
        <p:sp>
          <p:nvSpPr>
            <p:cNvPr id="117" name="object 117"/>
            <p:cNvSpPr/>
            <p:nvPr/>
          </p:nvSpPr>
          <p:spPr>
            <a:xfrm>
              <a:off x="757969" y="13647748"/>
              <a:ext cx="2357120" cy="624840"/>
            </a:xfrm>
            <a:custGeom>
              <a:avLst/>
              <a:gdLst/>
              <a:ahLst/>
              <a:cxnLst/>
              <a:rect l="l" t="t" r="r" b="b"/>
              <a:pathLst>
                <a:path w="2357120" h="624840">
                  <a:moveTo>
                    <a:pt x="2252893" y="0"/>
                  </a:moveTo>
                  <a:lnTo>
                    <a:pt x="104119" y="0"/>
                  </a:lnTo>
                  <a:lnTo>
                    <a:pt x="63596" y="8183"/>
                  </a:lnTo>
                  <a:lnTo>
                    <a:pt x="30499" y="30499"/>
                  </a:lnTo>
                  <a:lnTo>
                    <a:pt x="8183" y="63596"/>
                  </a:lnTo>
                  <a:lnTo>
                    <a:pt x="0" y="104119"/>
                  </a:lnTo>
                  <a:lnTo>
                    <a:pt x="0" y="520596"/>
                  </a:lnTo>
                  <a:lnTo>
                    <a:pt x="8183" y="561119"/>
                  </a:lnTo>
                  <a:lnTo>
                    <a:pt x="30499" y="594215"/>
                  </a:lnTo>
                  <a:lnTo>
                    <a:pt x="63596" y="616532"/>
                  </a:lnTo>
                  <a:lnTo>
                    <a:pt x="104119" y="624715"/>
                  </a:lnTo>
                  <a:lnTo>
                    <a:pt x="2252893" y="624715"/>
                  </a:lnTo>
                  <a:lnTo>
                    <a:pt x="2293416" y="616532"/>
                  </a:lnTo>
                  <a:lnTo>
                    <a:pt x="2326512" y="594215"/>
                  </a:lnTo>
                  <a:lnTo>
                    <a:pt x="2348829" y="561119"/>
                  </a:lnTo>
                  <a:lnTo>
                    <a:pt x="2357012" y="520596"/>
                  </a:lnTo>
                  <a:lnTo>
                    <a:pt x="2357012" y="104119"/>
                  </a:lnTo>
                  <a:lnTo>
                    <a:pt x="2348829" y="63596"/>
                  </a:lnTo>
                  <a:lnTo>
                    <a:pt x="2326512" y="30499"/>
                  </a:lnTo>
                  <a:lnTo>
                    <a:pt x="2293416" y="8183"/>
                  </a:lnTo>
                  <a:lnTo>
                    <a:pt x="2252893" y="0"/>
                  </a:lnTo>
                  <a:close/>
                </a:path>
              </a:pathLst>
            </a:custGeom>
            <a:solidFill>
              <a:srgbClr val="58AAF1">
                <a:alpha val="3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757969" y="13647748"/>
              <a:ext cx="2357120" cy="624840"/>
            </a:xfrm>
            <a:custGeom>
              <a:avLst/>
              <a:gdLst/>
              <a:ahLst/>
              <a:cxnLst/>
              <a:rect l="l" t="t" r="r" b="b"/>
              <a:pathLst>
                <a:path w="2357120" h="624840">
                  <a:moveTo>
                    <a:pt x="0" y="104119"/>
                  </a:moveTo>
                  <a:lnTo>
                    <a:pt x="8183" y="63596"/>
                  </a:lnTo>
                  <a:lnTo>
                    <a:pt x="30499" y="30499"/>
                  </a:lnTo>
                  <a:lnTo>
                    <a:pt x="63596" y="8183"/>
                  </a:lnTo>
                  <a:lnTo>
                    <a:pt x="104119" y="0"/>
                  </a:lnTo>
                  <a:lnTo>
                    <a:pt x="2252893" y="0"/>
                  </a:lnTo>
                  <a:lnTo>
                    <a:pt x="2293416" y="8183"/>
                  </a:lnTo>
                  <a:lnTo>
                    <a:pt x="2326512" y="30499"/>
                  </a:lnTo>
                  <a:lnTo>
                    <a:pt x="2348829" y="63596"/>
                  </a:lnTo>
                  <a:lnTo>
                    <a:pt x="2357012" y="104119"/>
                  </a:lnTo>
                  <a:lnTo>
                    <a:pt x="2357012" y="520596"/>
                  </a:lnTo>
                  <a:lnTo>
                    <a:pt x="2348829" y="561119"/>
                  </a:lnTo>
                  <a:lnTo>
                    <a:pt x="2326512" y="594215"/>
                  </a:lnTo>
                  <a:lnTo>
                    <a:pt x="2293416" y="616532"/>
                  </a:lnTo>
                  <a:lnTo>
                    <a:pt x="2252893" y="624715"/>
                  </a:lnTo>
                  <a:lnTo>
                    <a:pt x="104119" y="624715"/>
                  </a:lnTo>
                  <a:lnTo>
                    <a:pt x="63596" y="616532"/>
                  </a:lnTo>
                  <a:lnTo>
                    <a:pt x="30499" y="594215"/>
                  </a:lnTo>
                  <a:lnTo>
                    <a:pt x="8183" y="561119"/>
                  </a:lnTo>
                  <a:lnTo>
                    <a:pt x="0" y="520596"/>
                  </a:lnTo>
                  <a:lnTo>
                    <a:pt x="0" y="104119"/>
                  </a:lnTo>
                  <a:close/>
                </a:path>
              </a:pathLst>
            </a:custGeom>
            <a:ln w="5731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9" name="object 119"/>
          <p:cNvSpPr txBox="1"/>
          <p:nvPr/>
        </p:nvSpPr>
        <p:spPr>
          <a:xfrm>
            <a:off x="818761" y="13673436"/>
            <a:ext cx="1819910" cy="5416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700" spc="-10">
                <a:latin typeface="Calibri"/>
                <a:cs typeface="Calibri"/>
              </a:rPr>
              <a:t>Elbow method </a:t>
            </a:r>
            <a:r>
              <a:rPr dirty="0" sz="1700" spc="-20">
                <a:latin typeface="Calibri"/>
                <a:cs typeface="Calibri"/>
              </a:rPr>
              <a:t>for </a:t>
            </a:r>
            <a:r>
              <a:rPr dirty="0" sz="1700" spc="-5">
                <a:latin typeface="Calibri"/>
                <a:cs typeface="Calibri"/>
              </a:rPr>
              <a:t>K- </a:t>
            </a:r>
            <a:r>
              <a:rPr dirty="0" sz="1700" spc="-37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means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clustering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4086134" y="13829408"/>
            <a:ext cx="2032635" cy="340360"/>
            <a:chOff x="4086134" y="13829408"/>
            <a:chExt cx="2032635" cy="340360"/>
          </a:xfrm>
        </p:grpSpPr>
        <p:sp>
          <p:nvSpPr>
            <p:cNvPr id="121" name="object 121"/>
            <p:cNvSpPr/>
            <p:nvPr/>
          </p:nvSpPr>
          <p:spPr>
            <a:xfrm>
              <a:off x="4089309" y="13832583"/>
              <a:ext cx="2026285" cy="334010"/>
            </a:xfrm>
            <a:custGeom>
              <a:avLst/>
              <a:gdLst/>
              <a:ahLst/>
              <a:cxnLst/>
              <a:rect l="l" t="t" r="r" b="b"/>
              <a:pathLst>
                <a:path w="2026285" h="334009">
                  <a:moveTo>
                    <a:pt x="1970386" y="0"/>
                  </a:moveTo>
                  <a:lnTo>
                    <a:pt x="55641" y="0"/>
                  </a:lnTo>
                  <a:lnTo>
                    <a:pt x="33976" y="4370"/>
                  </a:lnTo>
                  <a:lnTo>
                    <a:pt x="16291" y="16291"/>
                  </a:lnTo>
                  <a:lnTo>
                    <a:pt x="4370" y="33976"/>
                  </a:lnTo>
                  <a:lnTo>
                    <a:pt x="0" y="55641"/>
                  </a:lnTo>
                  <a:lnTo>
                    <a:pt x="0" y="278208"/>
                  </a:lnTo>
                  <a:lnTo>
                    <a:pt x="4370" y="299873"/>
                  </a:lnTo>
                  <a:lnTo>
                    <a:pt x="16291" y="317559"/>
                  </a:lnTo>
                  <a:lnTo>
                    <a:pt x="33976" y="329480"/>
                  </a:lnTo>
                  <a:lnTo>
                    <a:pt x="55641" y="333850"/>
                  </a:lnTo>
                  <a:lnTo>
                    <a:pt x="1970386" y="333850"/>
                  </a:lnTo>
                  <a:lnTo>
                    <a:pt x="1992051" y="329480"/>
                  </a:lnTo>
                  <a:lnTo>
                    <a:pt x="2009736" y="317559"/>
                  </a:lnTo>
                  <a:lnTo>
                    <a:pt x="2021657" y="299873"/>
                  </a:lnTo>
                  <a:lnTo>
                    <a:pt x="2026027" y="278208"/>
                  </a:lnTo>
                  <a:lnTo>
                    <a:pt x="2026027" y="55641"/>
                  </a:lnTo>
                  <a:lnTo>
                    <a:pt x="2021657" y="33976"/>
                  </a:lnTo>
                  <a:lnTo>
                    <a:pt x="2009736" y="16291"/>
                  </a:lnTo>
                  <a:lnTo>
                    <a:pt x="1992051" y="4370"/>
                  </a:lnTo>
                  <a:lnTo>
                    <a:pt x="1970386" y="0"/>
                  </a:lnTo>
                  <a:close/>
                </a:path>
              </a:pathLst>
            </a:custGeom>
            <a:solidFill>
              <a:srgbClr val="4FCEFF">
                <a:alpha val="4313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4089309" y="13832583"/>
              <a:ext cx="2026285" cy="334010"/>
            </a:xfrm>
            <a:custGeom>
              <a:avLst/>
              <a:gdLst/>
              <a:ahLst/>
              <a:cxnLst/>
              <a:rect l="l" t="t" r="r" b="b"/>
              <a:pathLst>
                <a:path w="2026285" h="334009">
                  <a:moveTo>
                    <a:pt x="0" y="55641"/>
                  </a:moveTo>
                  <a:lnTo>
                    <a:pt x="4370" y="33976"/>
                  </a:lnTo>
                  <a:lnTo>
                    <a:pt x="16291" y="16291"/>
                  </a:lnTo>
                  <a:lnTo>
                    <a:pt x="33976" y="4370"/>
                  </a:lnTo>
                  <a:lnTo>
                    <a:pt x="55641" y="0"/>
                  </a:lnTo>
                  <a:lnTo>
                    <a:pt x="1970386" y="0"/>
                  </a:lnTo>
                  <a:lnTo>
                    <a:pt x="1992051" y="4370"/>
                  </a:lnTo>
                  <a:lnTo>
                    <a:pt x="2009736" y="16291"/>
                  </a:lnTo>
                  <a:lnTo>
                    <a:pt x="2021657" y="33976"/>
                  </a:lnTo>
                  <a:lnTo>
                    <a:pt x="2026027" y="55641"/>
                  </a:lnTo>
                  <a:lnTo>
                    <a:pt x="2026027" y="278208"/>
                  </a:lnTo>
                  <a:lnTo>
                    <a:pt x="2021657" y="299873"/>
                  </a:lnTo>
                  <a:lnTo>
                    <a:pt x="2009736" y="317559"/>
                  </a:lnTo>
                  <a:lnTo>
                    <a:pt x="1992051" y="329480"/>
                  </a:lnTo>
                  <a:lnTo>
                    <a:pt x="1970386" y="333850"/>
                  </a:lnTo>
                  <a:lnTo>
                    <a:pt x="55641" y="333850"/>
                  </a:lnTo>
                  <a:lnTo>
                    <a:pt x="33976" y="329480"/>
                  </a:lnTo>
                  <a:lnTo>
                    <a:pt x="16291" y="317559"/>
                  </a:lnTo>
                  <a:lnTo>
                    <a:pt x="4370" y="299873"/>
                  </a:lnTo>
                  <a:lnTo>
                    <a:pt x="0" y="278208"/>
                  </a:lnTo>
                  <a:lnTo>
                    <a:pt x="0" y="55641"/>
                  </a:lnTo>
                  <a:close/>
                </a:path>
              </a:pathLst>
            </a:custGeom>
            <a:ln w="5731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3" name="object 123"/>
          <p:cNvSpPr txBox="1"/>
          <p:nvPr/>
        </p:nvSpPr>
        <p:spPr>
          <a:xfrm>
            <a:off x="4159713" y="13844696"/>
            <a:ext cx="1908810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10">
                <a:latin typeface="Calibri"/>
                <a:cs typeface="Calibri"/>
              </a:rPr>
              <a:t>Curve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Fitting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for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Inida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2696527" y="13594740"/>
            <a:ext cx="1471930" cy="735965"/>
          </a:xfrm>
          <a:custGeom>
            <a:avLst/>
            <a:gdLst/>
            <a:ahLst/>
            <a:cxnLst/>
            <a:rect l="l" t="t" r="r" b="b"/>
            <a:pathLst>
              <a:path w="1471929" h="735965">
                <a:moveTo>
                  <a:pt x="750684" y="0"/>
                </a:moveTo>
                <a:lnTo>
                  <a:pt x="730631" y="0"/>
                </a:lnTo>
                <a:lnTo>
                  <a:pt x="730631" y="354444"/>
                </a:lnTo>
                <a:lnTo>
                  <a:pt x="56984" y="354444"/>
                </a:lnTo>
                <a:lnTo>
                  <a:pt x="89916" y="335216"/>
                </a:lnTo>
                <a:lnTo>
                  <a:pt x="91579" y="329069"/>
                </a:lnTo>
                <a:lnTo>
                  <a:pt x="85966" y="319519"/>
                </a:lnTo>
                <a:lnTo>
                  <a:pt x="79819" y="317906"/>
                </a:lnTo>
                <a:lnTo>
                  <a:pt x="0" y="364477"/>
                </a:lnTo>
                <a:lnTo>
                  <a:pt x="79819" y="411048"/>
                </a:lnTo>
                <a:lnTo>
                  <a:pt x="85966" y="409435"/>
                </a:lnTo>
                <a:lnTo>
                  <a:pt x="88773" y="404660"/>
                </a:lnTo>
                <a:lnTo>
                  <a:pt x="91579" y="399821"/>
                </a:lnTo>
                <a:lnTo>
                  <a:pt x="89916" y="393725"/>
                </a:lnTo>
                <a:lnTo>
                  <a:pt x="56984" y="374510"/>
                </a:lnTo>
                <a:lnTo>
                  <a:pt x="750684" y="374510"/>
                </a:lnTo>
                <a:lnTo>
                  <a:pt x="750684" y="364477"/>
                </a:lnTo>
                <a:lnTo>
                  <a:pt x="750684" y="354444"/>
                </a:lnTo>
                <a:lnTo>
                  <a:pt x="750684" y="0"/>
                </a:lnTo>
                <a:close/>
              </a:path>
              <a:path w="1471929" h="735965">
                <a:moveTo>
                  <a:pt x="1471701" y="396900"/>
                </a:moveTo>
                <a:lnTo>
                  <a:pt x="1452054" y="385432"/>
                </a:lnTo>
                <a:lnTo>
                  <a:pt x="1380477" y="343700"/>
                </a:lnTo>
                <a:lnTo>
                  <a:pt x="1373428" y="345554"/>
                </a:lnTo>
                <a:lnTo>
                  <a:pt x="1370266" y="350989"/>
                </a:lnTo>
                <a:lnTo>
                  <a:pt x="1367104" y="356476"/>
                </a:lnTo>
                <a:lnTo>
                  <a:pt x="1368894" y="363461"/>
                </a:lnTo>
                <a:lnTo>
                  <a:pt x="1406525" y="385432"/>
                </a:lnTo>
                <a:lnTo>
                  <a:pt x="806742" y="385432"/>
                </a:lnTo>
                <a:lnTo>
                  <a:pt x="806742" y="735698"/>
                </a:lnTo>
                <a:lnTo>
                  <a:pt x="829665" y="735698"/>
                </a:lnTo>
                <a:lnTo>
                  <a:pt x="829665" y="408355"/>
                </a:lnTo>
                <a:lnTo>
                  <a:pt x="1406525" y="408355"/>
                </a:lnTo>
                <a:lnTo>
                  <a:pt x="1426171" y="396900"/>
                </a:lnTo>
                <a:lnTo>
                  <a:pt x="1368894" y="430326"/>
                </a:lnTo>
                <a:lnTo>
                  <a:pt x="1367104" y="437311"/>
                </a:lnTo>
                <a:lnTo>
                  <a:pt x="1370266" y="442810"/>
                </a:lnTo>
                <a:lnTo>
                  <a:pt x="1373428" y="448233"/>
                </a:lnTo>
                <a:lnTo>
                  <a:pt x="1380477" y="450088"/>
                </a:lnTo>
                <a:lnTo>
                  <a:pt x="1452054" y="408355"/>
                </a:lnTo>
                <a:lnTo>
                  <a:pt x="1471701" y="39690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2023-05-11T14:10:39Z</dcterms:created>
  <dcterms:modified xsi:type="dcterms:W3CDTF">2023-05-11T14:10:39Z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2023-05-11T00:00:00Z</vt:filetime>
  </property>
</Properties>
</file>