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20" r:id="rId1"/>
  </p:sldMasterIdLst>
  <p:sldIdLst>
    <p:sldId id="256" r:id="rId2"/>
    <p:sldId id="263" r:id="rId3"/>
    <p:sldId id="261" r:id="rId4"/>
    <p:sldId id="260" r:id="rId5"/>
    <p:sldId id="262" r:id="rId6"/>
    <p:sldId id="269" r:id="rId7"/>
    <p:sldId id="264" r:id="rId8"/>
    <p:sldId id="265" r:id="rId9"/>
    <p:sldId id="266" r:id="rId10"/>
    <p:sldId id="267" r:id="rId11"/>
    <p:sldId id="268" r:id="rId12"/>
    <p:sldId id="25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B39CD5-744E-4EE9-BCB5-B29066F9E1A6}" v="8" dt="2022-06-14T10:59:36.163"/>
    <p1510:client id="{E59F8AC8-AF22-44F8-84F6-21781656463F}" v="19" dt="2022-06-14T19:07:35.504"/>
    <p1510:client id="{ED944D29-39EF-4E4C-BE6E-07EE86EF0588}" v="1" dt="2022-06-14T03:24:02.827"/>
    <p1510:client id="{F4E8D25B-DFB1-4680-A80B-98FEB0D12B26}" v="48" dt="2022-06-14T11:40:52.297"/>
    <p1510:client id="{F8F6D048-1ACF-428C-B981-64321691F52B}" v="3" dt="2022-06-15T03:45:02.366"/>
    <p1510:client id="{FC2DCEEC-A90D-40AE-BAFB-B8BACD892876}" v="9" dt="2022-06-14T11:24:01.98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086" y="10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0ff9b5fe48a4b3ceeb5301a5e5010d723a0fe0f76f2d82dba3e271e65a680de1::" providerId="AD" clId="Web-{F4E8D25B-DFB1-4680-A80B-98FEB0D12B26}"/>
    <pc:docChg chg="modSld">
      <pc:chgData name="Guest User" userId="S::urn:spo:anon#0ff9b5fe48a4b3ceeb5301a5e5010d723a0fe0f76f2d82dba3e271e65a680de1::" providerId="AD" clId="Web-{F4E8D25B-DFB1-4680-A80B-98FEB0D12B26}" dt="2022-06-14T11:40:50.781" v="38" actId="20577"/>
      <pc:docMkLst>
        <pc:docMk/>
      </pc:docMkLst>
      <pc:sldChg chg="modSp">
        <pc:chgData name="Guest User" userId="S::urn:spo:anon#0ff9b5fe48a4b3ceeb5301a5e5010d723a0fe0f76f2d82dba3e271e65a680de1::" providerId="AD" clId="Web-{F4E8D25B-DFB1-4680-A80B-98FEB0D12B26}" dt="2022-06-14T11:40:50.781" v="38" actId="20577"/>
        <pc:sldMkLst>
          <pc:docMk/>
          <pc:sldMk cId="2256276982" sldId="261"/>
        </pc:sldMkLst>
        <pc:spChg chg="mod">
          <ac:chgData name="Guest User" userId="S::urn:spo:anon#0ff9b5fe48a4b3ceeb5301a5e5010d723a0fe0f76f2d82dba3e271e65a680de1::" providerId="AD" clId="Web-{F4E8D25B-DFB1-4680-A80B-98FEB0D12B26}" dt="2022-06-14T11:40:50.781" v="38" actId="20577"/>
          <ac:spMkLst>
            <pc:docMk/>
            <pc:sldMk cId="2256276982" sldId="261"/>
            <ac:spMk id="6" creationId="{D5A3DC03-F95E-C1B4-1288-21267A40D506}"/>
          </ac:spMkLst>
        </pc:spChg>
        <pc:spChg chg="mod">
          <ac:chgData name="Guest User" userId="S::urn:spo:anon#0ff9b5fe48a4b3ceeb5301a5e5010d723a0fe0f76f2d82dba3e271e65a680de1::" providerId="AD" clId="Web-{F4E8D25B-DFB1-4680-A80B-98FEB0D12B26}" dt="2022-06-14T11:39:40.639" v="1" actId="20577"/>
          <ac:spMkLst>
            <pc:docMk/>
            <pc:sldMk cId="2256276982" sldId="261"/>
            <ac:spMk id="8" creationId="{5F0CB2E7-5119-AAD0-6855-E06E4D2A36DA}"/>
          </ac:spMkLst>
        </pc:spChg>
      </pc:sldChg>
    </pc:docChg>
  </pc:docChgLst>
  <pc:docChgLst>
    <pc:chgData name="Dibyajyoti Rath" userId="S::jyotir@booleandata.com::d976b256-1c10-494c-914f-879d3529eb27" providerId="AD" clId="Web-{FC2DCEEC-A90D-40AE-BAFB-B8BACD892876}"/>
    <pc:docChg chg="modSld">
      <pc:chgData name="Dibyajyoti Rath" userId="S::jyotir@booleandata.com::d976b256-1c10-494c-914f-879d3529eb27" providerId="AD" clId="Web-{FC2DCEEC-A90D-40AE-BAFB-B8BACD892876}" dt="2022-06-14T11:24:01.988" v="5" actId="1076"/>
      <pc:docMkLst>
        <pc:docMk/>
      </pc:docMkLst>
      <pc:sldChg chg="modSp">
        <pc:chgData name="Dibyajyoti Rath" userId="S::jyotir@booleandata.com::d976b256-1c10-494c-914f-879d3529eb27" providerId="AD" clId="Web-{FC2DCEEC-A90D-40AE-BAFB-B8BACD892876}" dt="2022-06-14T11:24:01.988" v="5" actId="1076"/>
        <pc:sldMkLst>
          <pc:docMk/>
          <pc:sldMk cId="0" sldId="256"/>
        </pc:sldMkLst>
        <pc:spChg chg="mod">
          <ac:chgData name="Dibyajyoti Rath" userId="S::jyotir@booleandata.com::d976b256-1c10-494c-914f-879d3529eb27" providerId="AD" clId="Web-{FC2DCEEC-A90D-40AE-BAFB-B8BACD892876}" dt="2022-06-14T11:24:01.988" v="5" actId="1076"/>
          <ac:spMkLst>
            <pc:docMk/>
            <pc:sldMk cId="0" sldId="256"/>
            <ac:spMk id="7" creationId="{00977E43-2258-805C-C2BD-B5629C9C2951}"/>
          </ac:spMkLst>
        </pc:spChg>
      </pc:sldChg>
    </pc:docChg>
  </pc:docChgLst>
  <pc:docChgLst>
    <pc:chgData name="Anil Kumar" userId="S::anilk@booleandata.com::c251a7c7-038a-41d3-8fb9-282ae85ae87f" providerId="AD" clId="Web-{E0B39CD5-744E-4EE9-BCB5-B29066F9E1A6}"/>
    <pc:docChg chg="modSld">
      <pc:chgData name="Anil Kumar" userId="S::anilk@booleandata.com::c251a7c7-038a-41d3-8fb9-282ae85ae87f" providerId="AD" clId="Web-{E0B39CD5-744E-4EE9-BCB5-B29066F9E1A6}" dt="2022-06-14T10:59:36.163" v="3" actId="20577"/>
      <pc:docMkLst>
        <pc:docMk/>
      </pc:docMkLst>
      <pc:sldChg chg="modSp">
        <pc:chgData name="Anil Kumar" userId="S::anilk@booleandata.com::c251a7c7-038a-41d3-8fb9-282ae85ae87f" providerId="AD" clId="Web-{E0B39CD5-744E-4EE9-BCB5-B29066F9E1A6}" dt="2022-06-14T10:59:32.632" v="2" actId="20577"/>
        <pc:sldMkLst>
          <pc:docMk/>
          <pc:sldMk cId="0" sldId="260"/>
        </pc:sldMkLst>
        <pc:spChg chg="mod">
          <ac:chgData name="Anil Kumar" userId="S::anilk@booleandata.com::c251a7c7-038a-41d3-8fb9-282ae85ae87f" providerId="AD" clId="Web-{E0B39CD5-744E-4EE9-BCB5-B29066F9E1A6}" dt="2022-06-14T10:59:32.632" v="2" actId="20577"/>
          <ac:spMkLst>
            <pc:docMk/>
            <pc:sldMk cId="0" sldId="260"/>
            <ac:spMk id="2" creationId="{00000000-0000-0000-0000-000000000000}"/>
          </ac:spMkLst>
        </pc:spChg>
      </pc:sldChg>
      <pc:sldChg chg="modSp">
        <pc:chgData name="Anil Kumar" userId="S::anilk@booleandata.com::c251a7c7-038a-41d3-8fb9-282ae85ae87f" providerId="AD" clId="Web-{E0B39CD5-744E-4EE9-BCB5-B29066F9E1A6}" dt="2022-06-14T10:59:36.163" v="3" actId="20577"/>
        <pc:sldMkLst>
          <pc:docMk/>
          <pc:sldMk cId="2256276982" sldId="261"/>
        </pc:sldMkLst>
        <pc:spChg chg="mod">
          <ac:chgData name="Anil Kumar" userId="S::anilk@booleandata.com::c251a7c7-038a-41d3-8fb9-282ae85ae87f" providerId="AD" clId="Web-{E0B39CD5-744E-4EE9-BCB5-B29066F9E1A6}" dt="2022-06-14T10:59:36.163" v="3" actId="20577"/>
          <ac:spMkLst>
            <pc:docMk/>
            <pc:sldMk cId="2256276982" sldId="261"/>
            <ac:spMk id="2" creationId="{00000000-0000-0000-0000-000000000000}"/>
          </ac:spMkLst>
        </pc:spChg>
      </pc:sldChg>
    </pc:docChg>
  </pc:docChgLst>
  <pc:docChgLst>
    <pc:chgData name="Anjali Narala" userId="S::anjalin@booleandata.com::33e022b5-2bdb-4068-ab42-d81c74e79456" providerId="AD" clId="Web-{E59F8AC8-AF22-44F8-84F6-21781656463F}"/>
    <pc:docChg chg="addSld delSld modSld">
      <pc:chgData name="Anjali Narala" userId="S::anjalin@booleandata.com::33e022b5-2bdb-4068-ab42-d81c74e79456" providerId="AD" clId="Web-{E59F8AC8-AF22-44F8-84F6-21781656463F}" dt="2022-06-14T19:07:35.504" v="17"/>
      <pc:docMkLst>
        <pc:docMk/>
      </pc:docMkLst>
      <pc:sldChg chg="modSp">
        <pc:chgData name="Anjali Narala" userId="S::anjalin@booleandata.com::33e022b5-2bdb-4068-ab42-d81c74e79456" providerId="AD" clId="Web-{E59F8AC8-AF22-44F8-84F6-21781656463F}" dt="2022-06-14T19:06:20.034" v="15" actId="1076"/>
        <pc:sldMkLst>
          <pc:docMk/>
          <pc:sldMk cId="1405758841" sldId="269"/>
        </pc:sldMkLst>
        <pc:spChg chg="mod">
          <ac:chgData name="Anjali Narala" userId="S::anjalin@booleandata.com::33e022b5-2bdb-4068-ab42-d81c74e79456" providerId="AD" clId="Web-{E59F8AC8-AF22-44F8-84F6-21781656463F}" dt="2022-06-14T19:06:02.362" v="10" actId="20577"/>
          <ac:spMkLst>
            <pc:docMk/>
            <pc:sldMk cId="1405758841" sldId="269"/>
            <ac:spMk id="4" creationId="{47DB7178-2FA4-2733-5282-56DEBC9CC13B}"/>
          </ac:spMkLst>
        </pc:spChg>
        <pc:picChg chg="mod">
          <ac:chgData name="Anjali Narala" userId="S::anjalin@booleandata.com::33e022b5-2bdb-4068-ab42-d81c74e79456" providerId="AD" clId="Web-{E59F8AC8-AF22-44F8-84F6-21781656463F}" dt="2022-06-14T19:06:16.784" v="14" actId="1076"/>
          <ac:picMkLst>
            <pc:docMk/>
            <pc:sldMk cId="1405758841" sldId="269"/>
            <ac:picMk id="8" creationId="{0A5BDA4F-2474-0DA0-B5E2-03C93A4068F9}"/>
          </ac:picMkLst>
        </pc:picChg>
        <pc:picChg chg="mod">
          <ac:chgData name="Anjali Narala" userId="S::anjalin@booleandata.com::33e022b5-2bdb-4068-ab42-d81c74e79456" providerId="AD" clId="Web-{E59F8AC8-AF22-44F8-84F6-21781656463F}" dt="2022-06-14T19:06:00.190" v="6" actId="1076"/>
          <ac:picMkLst>
            <pc:docMk/>
            <pc:sldMk cId="1405758841" sldId="269"/>
            <ac:picMk id="10" creationId="{F5EDE2E2-C05E-2ED7-CE3E-E242910757FF}"/>
          </ac:picMkLst>
        </pc:picChg>
        <pc:picChg chg="mod">
          <ac:chgData name="Anjali Narala" userId="S::anjalin@booleandata.com::33e022b5-2bdb-4068-ab42-d81c74e79456" providerId="AD" clId="Web-{E59F8AC8-AF22-44F8-84F6-21781656463F}" dt="2022-06-14T19:06:12.300" v="12" actId="1076"/>
          <ac:picMkLst>
            <pc:docMk/>
            <pc:sldMk cId="1405758841" sldId="269"/>
            <ac:picMk id="11" creationId="{020A7015-A126-D10C-DFDB-5C821690AE62}"/>
          </ac:picMkLst>
        </pc:picChg>
        <pc:picChg chg="mod">
          <ac:chgData name="Anjali Narala" userId="S::anjalin@booleandata.com::33e022b5-2bdb-4068-ab42-d81c74e79456" providerId="AD" clId="Web-{E59F8AC8-AF22-44F8-84F6-21781656463F}" dt="2022-06-14T19:06:20.034" v="15" actId="1076"/>
          <ac:picMkLst>
            <pc:docMk/>
            <pc:sldMk cId="1405758841" sldId="269"/>
            <ac:picMk id="12" creationId="{0331F7EE-CC39-D747-5E8A-351E3D4F3F23}"/>
          </ac:picMkLst>
        </pc:picChg>
      </pc:sldChg>
      <pc:sldChg chg="new del">
        <pc:chgData name="Anjali Narala" userId="S::anjalin@booleandata.com::33e022b5-2bdb-4068-ab42-d81c74e79456" providerId="AD" clId="Web-{E59F8AC8-AF22-44F8-84F6-21781656463F}" dt="2022-06-14T19:07:35.504" v="17"/>
        <pc:sldMkLst>
          <pc:docMk/>
          <pc:sldMk cId="15397693" sldId="270"/>
        </pc:sldMkLst>
      </pc:sldChg>
    </pc:docChg>
  </pc:docChgLst>
  <pc:docChgLst>
    <pc:chgData name="Anil Kumar" userId="S::anilk@booleandata.com::c251a7c7-038a-41d3-8fb9-282ae85ae87f" providerId="AD" clId="Web-{F8F6D048-1ACF-428C-B981-64321691F52B}"/>
    <pc:docChg chg="modSld">
      <pc:chgData name="Anil Kumar" userId="S::anilk@booleandata.com::c251a7c7-038a-41d3-8fb9-282ae85ae87f" providerId="AD" clId="Web-{F8F6D048-1ACF-428C-B981-64321691F52B}" dt="2022-06-15T03:44:59.178" v="0" actId="20577"/>
      <pc:docMkLst>
        <pc:docMk/>
      </pc:docMkLst>
      <pc:sldChg chg="modSp">
        <pc:chgData name="Anil Kumar" userId="S::anilk@booleandata.com::c251a7c7-038a-41d3-8fb9-282ae85ae87f" providerId="AD" clId="Web-{F8F6D048-1ACF-428C-B981-64321691F52B}" dt="2022-06-15T03:44:59.178" v="0" actId="20577"/>
        <pc:sldMkLst>
          <pc:docMk/>
          <pc:sldMk cId="558088417" sldId="263"/>
        </pc:sldMkLst>
        <pc:spChg chg="mod">
          <ac:chgData name="Anil Kumar" userId="S::anilk@booleandata.com::c251a7c7-038a-41d3-8fb9-282ae85ae87f" providerId="AD" clId="Web-{F8F6D048-1ACF-428C-B981-64321691F52B}" dt="2022-06-15T03:44:59.178" v="0" actId="20577"/>
          <ac:spMkLst>
            <pc:docMk/>
            <pc:sldMk cId="558088417" sldId="263"/>
            <ac:spMk id="4" creationId="{47DB7178-2FA4-2733-5282-56DEBC9CC13B}"/>
          </ac:spMkLst>
        </pc:spChg>
      </pc:sldChg>
    </pc:docChg>
  </pc:docChgLst>
  <pc:docChgLst>
    <pc:chgData name="Anil Kumar" userId="S::anilk@booleandata.com::c251a7c7-038a-41d3-8fb9-282ae85ae87f" providerId="AD" clId="Web-{ED944D29-39EF-4E4C-BE6E-07EE86EF0588}"/>
    <pc:docChg chg="modSld">
      <pc:chgData name="Anil Kumar" userId="S::anilk@booleandata.com::c251a7c7-038a-41d3-8fb9-282ae85ae87f" providerId="AD" clId="Web-{ED944D29-39EF-4E4C-BE6E-07EE86EF0588}" dt="2022-06-14T03:24:02.827" v="0" actId="1076"/>
      <pc:docMkLst>
        <pc:docMk/>
      </pc:docMkLst>
      <pc:sldChg chg="modSp">
        <pc:chgData name="Anil Kumar" userId="S::anilk@booleandata.com::c251a7c7-038a-41d3-8fb9-282ae85ae87f" providerId="AD" clId="Web-{ED944D29-39EF-4E4C-BE6E-07EE86EF0588}" dt="2022-06-14T03:24:02.827" v="0" actId="1076"/>
        <pc:sldMkLst>
          <pc:docMk/>
          <pc:sldMk cId="1196507729" sldId="264"/>
        </pc:sldMkLst>
        <pc:picChg chg="mod">
          <ac:chgData name="Anil Kumar" userId="S::anilk@booleandata.com::c251a7c7-038a-41d3-8fb9-282ae85ae87f" providerId="AD" clId="Web-{ED944D29-39EF-4E4C-BE6E-07EE86EF0588}" dt="2022-06-14T03:24:02.827" v="0" actId="1076"/>
          <ac:picMkLst>
            <pc:docMk/>
            <pc:sldMk cId="1196507729" sldId="264"/>
            <ac:picMk id="8" creationId="{DFE7C679-7F3B-9598-DDC2-03E9A751F0D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8498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4198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97727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27099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53723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869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59924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02475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0585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2776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9444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997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6/15/2022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2657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6/15/2022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8363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6/15/2022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6624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4950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1242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6/15/2022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38155918"/>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kalyanchander/Project_Bank_loan.git" TargetMode="Externa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kaggle.com/datasets/qusaybtoush1990/banks-loan" TargetMode="Externa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7EB7E6D-A5E6-4406-98CF-49FB6D99DA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sp>
        <p:nvSpPr>
          <p:cNvPr id="7" name="TextBox 6">
            <a:extLst>
              <a:ext uri="{FF2B5EF4-FFF2-40B4-BE49-F238E27FC236}">
                <a16:creationId xmlns:a16="http://schemas.microsoft.com/office/drawing/2014/main" id="{00977E43-2258-805C-C2BD-B5629C9C2951}"/>
              </a:ext>
            </a:extLst>
          </p:cNvPr>
          <p:cNvSpPr txBox="1"/>
          <p:nvPr/>
        </p:nvSpPr>
        <p:spPr>
          <a:xfrm>
            <a:off x="0" y="799922"/>
            <a:ext cx="7670307" cy="1846659"/>
          </a:xfrm>
          <a:prstGeom prst="rect">
            <a:avLst/>
          </a:prstGeom>
          <a:noFill/>
        </p:spPr>
        <p:txBody>
          <a:bodyPr wrap="square" lIns="91440" tIns="45720" rIns="91440" bIns="45720" rtlCol="0" anchor="t">
            <a:spAutoFit/>
          </a:bodyPr>
          <a:lstStyle/>
          <a:p>
            <a:pPr algn="ctr"/>
            <a:r>
              <a:rPr lang="en-US" sz="3800" b="1" u="sng" dirty="0">
                <a:solidFill>
                  <a:srgbClr val="002060"/>
                </a:solidFill>
                <a:latin typeface="Times New Roman"/>
                <a:cs typeface="Times New Roman"/>
              </a:rPr>
              <a:t>PROJECT</a:t>
            </a:r>
            <a:r>
              <a:rPr lang="en-US" sz="3800" b="1" dirty="0">
                <a:solidFill>
                  <a:srgbClr val="002060"/>
                </a:solidFill>
                <a:latin typeface="Times New Roman"/>
                <a:cs typeface="Times New Roman"/>
              </a:rPr>
              <a:t> </a:t>
            </a:r>
            <a:endParaRPr lang="en-IN" sz="3800" b="1" dirty="0">
              <a:solidFill>
                <a:srgbClr val="002060"/>
              </a:solidFill>
              <a:latin typeface="Times New Roman"/>
              <a:cs typeface="Times New Roman"/>
            </a:endParaRPr>
          </a:p>
          <a:p>
            <a:pPr algn="ctr"/>
            <a:r>
              <a:rPr lang="en-US" sz="3800" b="1" dirty="0">
                <a:solidFill>
                  <a:srgbClr val="002060"/>
                </a:solidFill>
                <a:latin typeface="Times New Roman"/>
                <a:cs typeface="Times New Roman"/>
              </a:rPr>
              <a:t> BANKS LOAN DATA ANALYSIS USING SNOWFLAKE</a:t>
            </a:r>
            <a:endParaRPr lang="en-IN" sz="3800" b="1" dirty="0">
              <a:solidFill>
                <a:srgbClr val="00206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8746FAC-67E0-B95D-E6ED-5DE1C7BD7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084" y="1678111"/>
            <a:ext cx="5973248" cy="3977640"/>
          </a:xfrm>
          <a:prstGeom prst="rect">
            <a:avLst/>
          </a:prstGeom>
        </p:spPr>
      </p:pic>
      <p:pic>
        <p:nvPicPr>
          <p:cNvPr id="6" name="object 5">
            <a:extLst>
              <a:ext uri="{FF2B5EF4-FFF2-40B4-BE49-F238E27FC236}">
                <a16:creationId xmlns:a16="http://schemas.microsoft.com/office/drawing/2014/main" id="{C00E0583-7ECE-2B4B-7195-315D433477C4}"/>
              </a:ext>
            </a:extLst>
          </p:cNvPr>
          <p:cNvPicPr/>
          <p:nvPr/>
        </p:nvPicPr>
        <p:blipFill>
          <a:blip r:embed="rId4" cstate="print"/>
          <a:stretch>
            <a:fillRect/>
          </a:stretch>
        </p:blipFill>
        <p:spPr>
          <a:xfrm>
            <a:off x="11742332" y="0"/>
            <a:ext cx="449668" cy="799922"/>
          </a:xfrm>
          <a:prstGeom prst="rect">
            <a:avLst/>
          </a:prstGeom>
        </p:spPr>
      </p:pic>
      <p:sp>
        <p:nvSpPr>
          <p:cNvPr id="2" name="TextBox 1">
            <a:extLst>
              <a:ext uri="{FF2B5EF4-FFF2-40B4-BE49-F238E27FC236}">
                <a16:creationId xmlns:a16="http://schemas.microsoft.com/office/drawing/2014/main" id="{1488797A-995D-43C1-8A70-3853CEE4F8DA}"/>
              </a:ext>
            </a:extLst>
          </p:cNvPr>
          <p:cNvSpPr txBox="1"/>
          <p:nvPr/>
        </p:nvSpPr>
        <p:spPr>
          <a:xfrm>
            <a:off x="807868" y="3240350"/>
            <a:ext cx="2290439" cy="2308324"/>
          </a:xfrm>
          <a:prstGeom prst="rect">
            <a:avLst/>
          </a:prstGeom>
          <a:noFill/>
        </p:spPr>
        <p:txBody>
          <a:bodyPr wrap="square" rtlCol="0">
            <a:spAutoFit/>
          </a:bodyPr>
          <a:lstStyle/>
          <a:p>
            <a:r>
              <a:rPr lang="en-US" b="1" dirty="0">
                <a:solidFill>
                  <a:srgbClr val="002060"/>
                </a:solidFill>
              </a:rPr>
              <a:t>Project contributors:</a:t>
            </a:r>
          </a:p>
          <a:p>
            <a:pPr marL="285750" indent="-285750">
              <a:lnSpc>
                <a:spcPct val="150000"/>
              </a:lnSpc>
              <a:buFont typeface="Arial" panose="020B0604020202020204" pitchFamily="34" charset="0"/>
              <a:buChar char="•"/>
            </a:pPr>
            <a:r>
              <a:rPr lang="en-US" dirty="0"/>
              <a:t>Anjali Narala</a:t>
            </a:r>
          </a:p>
          <a:p>
            <a:pPr marL="285750" indent="-285750">
              <a:lnSpc>
                <a:spcPct val="150000"/>
              </a:lnSpc>
              <a:buFont typeface="Arial" panose="020B0604020202020204" pitchFamily="34" charset="0"/>
              <a:buChar char="•"/>
            </a:pPr>
            <a:r>
              <a:rPr lang="en-US" dirty="0"/>
              <a:t>Kalyan chander</a:t>
            </a:r>
          </a:p>
          <a:p>
            <a:pPr marL="285750" indent="-285750">
              <a:lnSpc>
                <a:spcPct val="150000"/>
              </a:lnSpc>
              <a:buFont typeface="Arial" panose="020B0604020202020204" pitchFamily="34" charset="0"/>
              <a:buChar char="•"/>
            </a:pPr>
            <a:r>
              <a:rPr lang="en-US" dirty="0"/>
              <a:t>Anil kumar</a:t>
            </a:r>
          </a:p>
          <a:p>
            <a:pPr marL="285750" indent="-285750">
              <a:lnSpc>
                <a:spcPct val="150000"/>
              </a:lnSpc>
              <a:buFont typeface="Arial" panose="020B0604020202020204" pitchFamily="34" charset="0"/>
              <a:buChar char="•"/>
            </a:pPr>
            <a:r>
              <a:rPr lang="en-US" dirty="0"/>
              <a:t>Dibyajyoti Rath</a:t>
            </a:r>
          </a:p>
          <a:p>
            <a:endParaRPr lang="en-US" dirty="0"/>
          </a:p>
        </p:txBody>
      </p:sp>
      <p:sp>
        <p:nvSpPr>
          <p:cNvPr id="4" name="TextBox 3">
            <a:extLst>
              <a:ext uri="{FF2B5EF4-FFF2-40B4-BE49-F238E27FC236}">
                <a16:creationId xmlns:a16="http://schemas.microsoft.com/office/drawing/2014/main" id="{98590EC0-6EC4-4509-AF33-393D8023AB4A}"/>
              </a:ext>
            </a:extLst>
          </p:cNvPr>
          <p:cNvSpPr txBox="1"/>
          <p:nvPr/>
        </p:nvSpPr>
        <p:spPr>
          <a:xfrm>
            <a:off x="4317585" y="3240350"/>
            <a:ext cx="1979720" cy="646331"/>
          </a:xfrm>
          <a:prstGeom prst="rect">
            <a:avLst/>
          </a:prstGeom>
          <a:noFill/>
        </p:spPr>
        <p:txBody>
          <a:bodyPr wrap="square" rtlCol="0">
            <a:spAutoFit/>
          </a:bodyPr>
          <a:lstStyle/>
          <a:p>
            <a:r>
              <a:rPr lang="en-US" b="1" dirty="0">
                <a:solidFill>
                  <a:srgbClr val="002060"/>
                </a:solidFill>
              </a:rPr>
              <a:t>Guidance By:</a:t>
            </a:r>
          </a:p>
          <a:p>
            <a:pPr marL="285750" indent="-285750">
              <a:buFont typeface="Arial" panose="020B0604020202020204" pitchFamily="34" charset="0"/>
              <a:buChar char="•"/>
            </a:pPr>
            <a:r>
              <a:rPr lang="en-US" dirty="0"/>
              <a:t>Mr. Pritam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2424" y="659973"/>
            <a:ext cx="6105922" cy="1228541"/>
          </a:xfrm>
          <a:prstGeom prst="rect">
            <a:avLst/>
          </a:prstGeom>
        </p:spPr>
        <p:txBody>
          <a:bodyPr vert="horz" wrap="square" lIns="0" tIns="12700" rIns="0" bIns="0" rtlCol="0">
            <a:spAutoFit/>
          </a:bodyPr>
          <a:lstStyle/>
          <a:p>
            <a:pPr marL="12700">
              <a:spcBef>
                <a:spcPts val="100"/>
              </a:spcBef>
            </a:pPr>
            <a:r>
              <a:rPr lang="en-US" sz="3800" b="1" spc="-45" dirty="0">
                <a:solidFill>
                  <a:srgbClr val="082979"/>
                </a:solidFill>
                <a:latin typeface="Times New Roman" panose="02020603050405020304" pitchFamily="18" charset="0"/>
                <a:cs typeface="Times New Roman" panose="02020603050405020304" pitchFamily="18" charset="0"/>
              </a:rPr>
              <a:t>GIT HUB</a:t>
            </a:r>
            <a:r>
              <a:rPr lang="en-US" sz="3800" b="1" dirty="0">
                <a:solidFill>
                  <a:schemeClr val="tx1">
                    <a:lumMod val="95000"/>
                    <a:lumOff val="5000"/>
                  </a:schemeClr>
                </a:solidFill>
                <a:latin typeface="Times New Roman" panose="02020603050405020304" pitchFamily="18" charset="0"/>
                <a:cs typeface="Times New Roman" panose="02020603050405020304" pitchFamily="18" charset="0"/>
              </a:rPr>
              <a:t> </a:t>
            </a:r>
            <a:br>
              <a:rPr lang="en-IN" sz="1050" b="1" dirty="0">
                <a:solidFill>
                  <a:schemeClr val="tx1">
                    <a:lumMod val="95000"/>
                    <a:lumOff val="5000"/>
                  </a:schemeClr>
                </a:solidFill>
                <a:latin typeface="Times New Roman" panose="02020603050405020304" pitchFamily="18" charset="0"/>
                <a:cs typeface="Times New Roman" panose="02020603050405020304" pitchFamily="18" charset="0"/>
              </a:rPr>
            </a:br>
            <a:endParaRPr sz="4100" dirty="0"/>
          </a:p>
        </p:txBody>
      </p:sp>
      <p:pic>
        <p:nvPicPr>
          <p:cNvPr id="5" name="object 5"/>
          <p:cNvPicPr/>
          <p:nvPr/>
        </p:nvPicPr>
        <p:blipFill>
          <a:blip r:embed="rId2"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pic>
        <p:nvPicPr>
          <p:cNvPr id="14" name="object 3">
            <a:extLst>
              <a:ext uri="{FF2B5EF4-FFF2-40B4-BE49-F238E27FC236}">
                <a16:creationId xmlns:a16="http://schemas.microsoft.com/office/drawing/2014/main" id="{80DC8120-30B0-EB38-D7DE-50564261F82E}"/>
              </a:ext>
            </a:extLst>
          </p:cNvPr>
          <p:cNvPicPr/>
          <p:nvPr/>
        </p:nvPicPr>
        <p:blipFill>
          <a:blip r:embed="rId5" cstate="print"/>
          <a:stretch>
            <a:fillRect/>
          </a:stretch>
        </p:blipFill>
        <p:spPr>
          <a:xfrm>
            <a:off x="609600" y="1359874"/>
            <a:ext cx="1472666" cy="45719"/>
          </a:xfrm>
          <a:prstGeom prst="rect">
            <a:avLst/>
          </a:prstGeom>
        </p:spPr>
      </p:pic>
      <p:pic>
        <p:nvPicPr>
          <p:cNvPr id="4" name="Picture 3">
            <a:extLst>
              <a:ext uri="{FF2B5EF4-FFF2-40B4-BE49-F238E27FC236}">
                <a16:creationId xmlns:a16="http://schemas.microsoft.com/office/drawing/2014/main" id="{DFF9FB4A-53B6-A8BE-0190-77AC7999BC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2946" y="2201949"/>
            <a:ext cx="4013734" cy="2257726"/>
          </a:xfrm>
          <a:prstGeom prst="rect">
            <a:avLst/>
          </a:prstGeom>
        </p:spPr>
      </p:pic>
      <p:sp>
        <p:nvSpPr>
          <p:cNvPr id="6" name="TextBox 5">
            <a:extLst>
              <a:ext uri="{FF2B5EF4-FFF2-40B4-BE49-F238E27FC236}">
                <a16:creationId xmlns:a16="http://schemas.microsoft.com/office/drawing/2014/main" id="{1DA1EEE7-4AAF-279B-8FDE-4C0794B174A0}"/>
              </a:ext>
            </a:extLst>
          </p:cNvPr>
          <p:cNvSpPr txBox="1"/>
          <p:nvPr/>
        </p:nvSpPr>
        <p:spPr>
          <a:xfrm>
            <a:off x="811531" y="2045970"/>
            <a:ext cx="6549390" cy="2862322"/>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GitHub repository should also include a license file and a README file about the project. A GitHub repository can also be used to store ideas, or any resources that you want to share.</a:t>
            </a:r>
          </a:p>
          <a:p>
            <a:pPr marL="285750" indent="-285750">
              <a:buFont typeface="Wingdings" panose="05000000000000000000" pitchFamily="2" charset="2"/>
              <a:buChar char="Ø"/>
            </a:pPr>
            <a:endParaRPr lang="en-US" dirty="0">
              <a:solidFill>
                <a:srgbClr val="202124"/>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D0D0D"/>
                </a:solidFill>
                <a:latin typeface="Times New Roman" panose="02020603050405020304" pitchFamily="18" charset="0"/>
                <a:cs typeface="Times New Roman" panose="02020603050405020304" pitchFamily="18" charset="0"/>
              </a:rPr>
              <a:t>The project's code is shared in a GitHub repository as a project_bank_loan that is visible to everyone as the project's last phase. 	</a:t>
            </a:r>
          </a:p>
          <a:p>
            <a:pPr marL="285750" indent="-285750">
              <a:buFont typeface="Wingdings" panose="05000000000000000000" pitchFamily="2" charset="2"/>
              <a:buChar char="Ø"/>
            </a:pPr>
            <a:endParaRPr lang="en-US"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59ADDE2-A51B-59BF-EA81-497F82F012BB}"/>
              </a:ext>
            </a:extLst>
          </p:cNvPr>
          <p:cNvSpPr txBox="1"/>
          <p:nvPr/>
        </p:nvSpPr>
        <p:spPr>
          <a:xfrm>
            <a:off x="1345933" y="4459675"/>
            <a:ext cx="5414944" cy="369332"/>
          </a:xfrm>
          <a:prstGeom prst="rect">
            <a:avLst/>
          </a:prstGeom>
          <a:noFill/>
        </p:spPr>
        <p:txBody>
          <a:bodyPr wrap="none" rtlCol="0">
            <a:spAutoFit/>
          </a:bodyPr>
          <a:lstStyle/>
          <a:p>
            <a:r>
              <a:rPr lang="en-IN" dirty="0">
                <a:solidFill>
                  <a:srgbClr val="0070C0"/>
                </a:solidFill>
                <a:hlinkClick r:id="rId7">
                  <a:extLst>
                    <a:ext uri="{A12FA001-AC4F-418D-AE19-62706E023703}">
                      <ahyp:hlinkClr xmlns:ahyp="http://schemas.microsoft.com/office/drawing/2018/hyperlinkcolor" val="tx"/>
                    </a:ext>
                  </a:extLst>
                </a:hlinkClick>
              </a:rPr>
              <a:t>https://github.com/kalyanchander/Project_Bank_loan.git</a:t>
            </a:r>
            <a:endParaRPr lang="en-IN" dirty="0">
              <a:solidFill>
                <a:srgbClr val="0070C0"/>
              </a:solidFill>
            </a:endParaRPr>
          </a:p>
        </p:txBody>
      </p:sp>
    </p:spTree>
    <p:extLst>
      <p:ext uri="{BB962C8B-B14F-4D97-AF65-F5344CB8AC3E}">
        <p14:creationId xmlns:p14="http://schemas.microsoft.com/office/powerpoint/2010/main" val="2923031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2242" y="661223"/>
            <a:ext cx="6105922" cy="1228541"/>
          </a:xfrm>
          <a:prstGeom prst="rect">
            <a:avLst/>
          </a:prstGeom>
        </p:spPr>
        <p:txBody>
          <a:bodyPr vert="horz" wrap="square" lIns="0" tIns="12700" rIns="0" bIns="0" rtlCol="0">
            <a:spAutoFit/>
          </a:bodyPr>
          <a:lstStyle/>
          <a:p>
            <a:pPr marL="12700">
              <a:spcBef>
                <a:spcPts val="100"/>
              </a:spcBef>
            </a:pPr>
            <a:r>
              <a:rPr lang="en-US" sz="3800" b="1" spc="-45" dirty="0">
                <a:solidFill>
                  <a:srgbClr val="082979"/>
                </a:solidFill>
                <a:latin typeface="Times New Roman" panose="02020603050405020304" pitchFamily="18" charset="0"/>
                <a:cs typeface="Times New Roman" panose="02020603050405020304" pitchFamily="18" charset="0"/>
              </a:rPr>
              <a:t>CONCLUSION</a:t>
            </a:r>
            <a:br>
              <a:rPr lang="en-IN" sz="1050" b="1" dirty="0">
                <a:solidFill>
                  <a:schemeClr val="tx1">
                    <a:lumMod val="95000"/>
                    <a:lumOff val="5000"/>
                  </a:schemeClr>
                </a:solidFill>
                <a:latin typeface="Times New Roman" panose="02020603050405020304" pitchFamily="18" charset="0"/>
                <a:cs typeface="Times New Roman" panose="02020603050405020304" pitchFamily="18" charset="0"/>
              </a:rPr>
            </a:br>
            <a:endParaRPr sz="4100" dirty="0"/>
          </a:p>
        </p:txBody>
      </p:sp>
      <p:pic>
        <p:nvPicPr>
          <p:cNvPr id="5" name="object 5"/>
          <p:cNvPicPr/>
          <p:nvPr/>
        </p:nvPicPr>
        <p:blipFill>
          <a:blip r:embed="rId2"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pic>
        <p:nvPicPr>
          <p:cNvPr id="14" name="object 3">
            <a:extLst>
              <a:ext uri="{FF2B5EF4-FFF2-40B4-BE49-F238E27FC236}">
                <a16:creationId xmlns:a16="http://schemas.microsoft.com/office/drawing/2014/main" id="{80DC8120-30B0-EB38-D7DE-50564261F82E}"/>
              </a:ext>
            </a:extLst>
          </p:cNvPr>
          <p:cNvPicPr/>
          <p:nvPr/>
        </p:nvPicPr>
        <p:blipFill>
          <a:blip r:embed="rId5" cstate="print"/>
          <a:stretch>
            <a:fillRect/>
          </a:stretch>
        </p:blipFill>
        <p:spPr>
          <a:xfrm>
            <a:off x="522943" y="1359874"/>
            <a:ext cx="1472666" cy="45719"/>
          </a:xfrm>
          <a:prstGeom prst="rect">
            <a:avLst/>
          </a:prstGeom>
        </p:spPr>
      </p:pic>
      <p:sp>
        <p:nvSpPr>
          <p:cNvPr id="4" name="TextBox 3">
            <a:extLst>
              <a:ext uri="{FF2B5EF4-FFF2-40B4-BE49-F238E27FC236}">
                <a16:creationId xmlns:a16="http://schemas.microsoft.com/office/drawing/2014/main" id="{0034EA5F-EC5B-B3E1-484E-7D81FCB35CB6}"/>
              </a:ext>
            </a:extLst>
          </p:cNvPr>
          <p:cNvSpPr txBox="1"/>
          <p:nvPr/>
        </p:nvSpPr>
        <p:spPr>
          <a:xfrm>
            <a:off x="1259276" y="1798108"/>
            <a:ext cx="9231548" cy="3577069"/>
          </a:xfrm>
          <a:prstGeom prst="rect">
            <a:avLst/>
          </a:prstGeom>
          <a:noFill/>
        </p:spPr>
        <p:txBody>
          <a:bodyPr wrap="square" rtlCol="0">
            <a:spAutoFit/>
          </a:bodyPr>
          <a:lstStyle/>
          <a:p>
            <a:pPr>
              <a:lnSpc>
                <a:spcPct val="150000"/>
              </a:lnSpc>
              <a:spcAft>
                <a:spcPts val="800"/>
              </a:spcAft>
            </a:pPr>
            <a:r>
              <a:rPr lang="en-IN" sz="1800" dirty="0">
                <a:effectLst/>
                <a:latin typeface="Times New Roman" panose="02020603050405020304" pitchFamily="18" charset="0"/>
                <a:ea typeface="Century Gothic" panose="020B0502020202020204" pitchFamily="34" charset="0"/>
                <a:cs typeface="Times New Roman" panose="02020603050405020304" pitchFamily="18" charset="0"/>
              </a:rPr>
              <a:t>From this project we derived different outcomes mentioned below </a:t>
            </a:r>
            <a:r>
              <a:rPr lang="en-IN" dirty="0">
                <a:solidFill>
                  <a:srgbClr val="222222"/>
                </a:solidFill>
                <a:latin typeface="Times New Roman" panose="02020603050405020304" pitchFamily="18" charset="0"/>
                <a:ea typeface="Century Gothic" panose="020B0502020202020204" pitchFamily="34" charset="0"/>
                <a:cs typeface="Times New Roman" panose="02020603050405020304" pitchFamily="18" charset="0"/>
              </a:rPr>
              <a:t>such as S3 bucket creation, integration, creation of external stages, scheduling, performing scd2 and at last the column level security. </a:t>
            </a:r>
            <a:endParaRPr lang="en-IN" sz="1800" dirty="0">
              <a:effectLst/>
              <a:latin typeface="Century Gothic" panose="020B0502020202020204" pitchFamily="34" charset="0"/>
              <a:ea typeface="Century Gothic" panose="020B0502020202020204" pitchFamily="34" charset="0"/>
              <a:cs typeface="Times New Roman" panose="02020603050405020304" pitchFamily="18" charset="0"/>
            </a:endParaRPr>
          </a:p>
          <a:p>
            <a:pPr>
              <a:lnSpc>
                <a:spcPct val="150000"/>
              </a:lnSpc>
              <a:spcAft>
                <a:spcPts val="800"/>
              </a:spcAft>
            </a:pPr>
            <a:r>
              <a:rPr lang="en-IN" sz="1800" dirty="0">
                <a:effectLst/>
                <a:latin typeface="Times New Roman" panose="02020603050405020304" pitchFamily="18" charset="0"/>
                <a:ea typeface="Century Gothic" panose="020B0502020202020204" pitchFamily="34" charset="0"/>
                <a:cs typeface="Times New Roman" panose="02020603050405020304" pitchFamily="18" charset="0"/>
              </a:rPr>
              <a:t>After performing the given tasks we uploaded the project into git-hub repository</a:t>
            </a:r>
            <a:endParaRPr lang="en-IN" sz="1800" dirty="0">
              <a:effectLst/>
              <a:latin typeface="Century Gothic" panose="020B0502020202020204" pitchFamily="34" charset="0"/>
              <a:ea typeface="Century Gothic" panose="020B0502020202020204" pitchFamily="34" charset="0"/>
              <a:cs typeface="Times New Roman" panose="02020603050405020304" pitchFamily="18" charset="0"/>
            </a:endParaRPr>
          </a:p>
          <a:p>
            <a:pPr>
              <a:lnSpc>
                <a:spcPct val="150000"/>
              </a:lnSpc>
            </a:pPr>
            <a:r>
              <a:rPr lang="en-IN" sz="1800" dirty="0">
                <a:effectLst/>
                <a:latin typeface="Times New Roman" panose="02020603050405020304" pitchFamily="18" charset="0"/>
                <a:ea typeface="Century Gothic" panose="020B0502020202020204" pitchFamily="34" charset="0"/>
              </a:rPr>
              <a:t>We conclude this report by sharing our knowledge, code and outcomes. We also acknowledge that the report, code and ppt presented are completely done by our efforts referring through different mediums to get familiar with the different platforms and increase our critical thinking and increase our knowledge with different commands used, functions created and libraries used.</a:t>
            </a:r>
            <a:endParaRPr lang="en-IN" dirty="0"/>
          </a:p>
        </p:txBody>
      </p:sp>
    </p:spTree>
    <p:extLst>
      <p:ext uri="{BB962C8B-B14F-4D97-AF65-F5344CB8AC3E}">
        <p14:creationId xmlns:p14="http://schemas.microsoft.com/office/powerpoint/2010/main" val="3162244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6FBBB9-CA83-46ED-8E13-4C58CC2C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7100"/>
            <a:ext cx="12192000" cy="2420703"/>
          </a:xfrm>
          <a:prstGeom prst="rect">
            <a:avLst/>
          </a:prstGeom>
        </p:spPr>
      </p:pic>
      <p:sp>
        <p:nvSpPr>
          <p:cNvPr id="4" name="TextBox 3">
            <a:extLst>
              <a:ext uri="{FF2B5EF4-FFF2-40B4-BE49-F238E27FC236}">
                <a16:creationId xmlns:a16="http://schemas.microsoft.com/office/drawing/2014/main" id="{AF7E45B8-8A41-4E26-3290-3A5C42D72E3C}"/>
              </a:ext>
            </a:extLst>
          </p:cNvPr>
          <p:cNvSpPr txBox="1"/>
          <p:nvPr/>
        </p:nvSpPr>
        <p:spPr>
          <a:xfrm>
            <a:off x="4749317" y="2903508"/>
            <a:ext cx="2693366" cy="707886"/>
          </a:xfrm>
          <a:prstGeom prst="rect">
            <a:avLst/>
          </a:prstGeom>
          <a:noFill/>
        </p:spPr>
        <p:txBody>
          <a:bodyPr wrap="none" rtlCol="0">
            <a:spAutoFit/>
          </a:bodyPr>
          <a:lstStyle/>
          <a:p>
            <a:r>
              <a:rPr lang="en-US" sz="4000" b="1">
                <a:solidFill>
                  <a:schemeClr val="bg1">
                    <a:lumMod val="95000"/>
                  </a:schemeClr>
                </a:solidFill>
                <a:latin typeface="Times New Roman" panose="02020603050405020304" pitchFamily="18" charset="0"/>
                <a:cs typeface="Times New Roman" panose="02020603050405020304" pitchFamily="18" charset="0"/>
              </a:rPr>
              <a:t>Thank you </a:t>
            </a:r>
            <a:endParaRPr lang="en-IN" sz="4000" b="1">
              <a:solidFill>
                <a:schemeClr val="bg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870" y="623467"/>
            <a:ext cx="7319399" cy="1228541"/>
          </a:xfrm>
          <a:prstGeom prst="rect">
            <a:avLst/>
          </a:prstGeom>
        </p:spPr>
        <p:txBody>
          <a:bodyPr vert="horz" wrap="square" lIns="0" tIns="12700" rIns="0" bIns="0" rtlCol="0">
            <a:spAutoFit/>
          </a:bodyPr>
          <a:lstStyle/>
          <a:p>
            <a:pPr marL="12700">
              <a:spcBef>
                <a:spcPts val="100"/>
              </a:spcBef>
            </a:pPr>
            <a:r>
              <a:rPr lang="en-US" sz="3800" b="1" spc="-45" dirty="0">
                <a:solidFill>
                  <a:srgbClr val="082979"/>
                </a:solidFill>
                <a:latin typeface="Times New Roman" panose="02020603050405020304" pitchFamily="18" charset="0"/>
                <a:cs typeface="Times New Roman" panose="02020603050405020304" pitchFamily="18" charset="0"/>
              </a:rPr>
              <a:t>BANK-LOAN DATA SET</a:t>
            </a:r>
            <a:r>
              <a:rPr lang="en-US" sz="3800" b="1" dirty="0">
                <a:solidFill>
                  <a:schemeClr val="tx1">
                    <a:lumMod val="95000"/>
                    <a:lumOff val="5000"/>
                  </a:schemeClr>
                </a:solidFill>
                <a:latin typeface="Times New Roman" panose="02020603050405020304" pitchFamily="18" charset="0"/>
                <a:cs typeface="Times New Roman" panose="02020603050405020304" pitchFamily="18" charset="0"/>
              </a:rPr>
              <a:t> </a:t>
            </a:r>
            <a:br>
              <a:rPr lang="en-IN" sz="1050" b="1" dirty="0">
                <a:solidFill>
                  <a:schemeClr val="tx1">
                    <a:lumMod val="95000"/>
                    <a:lumOff val="5000"/>
                  </a:schemeClr>
                </a:solidFill>
                <a:latin typeface="Times New Roman" panose="02020603050405020304" pitchFamily="18" charset="0"/>
                <a:cs typeface="Times New Roman" panose="02020603050405020304" pitchFamily="18" charset="0"/>
              </a:rPr>
            </a:br>
            <a:endParaRPr sz="4100" dirty="0"/>
          </a:p>
        </p:txBody>
      </p:sp>
      <p:pic>
        <p:nvPicPr>
          <p:cNvPr id="5" name="object 5"/>
          <p:cNvPicPr/>
          <p:nvPr/>
        </p:nvPicPr>
        <p:blipFill>
          <a:blip r:embed="rId2"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267" y="5657283"/>
            <a:ext cx="11557594" cy="1016052"/>
          </a:xfrm>
          <a:prstGeom prst="rect">
            <a:avLst/>
          </a:prstGeom>
        </p:spPr>
      </p:pic>
      <p:sp>
        <p:nvSpPr>
          <p:cNvPr id="4" name="TextBox 3">
            <a:extLst>
              <a:ext uri="{FF2B5EF4-FFF2-40B4-BE49-F238E27FC236}">
                <a16:creationId xmlns:a16="http://schemas.microsoft.com/office/drawing/2014/main" id="{47DB7178-2FA4-2733-5282-56DEBC9CC13B}"/>
              </a:ext>
            </a:extLst>
          </p:cNvPr>
          <p:cNvSpPr txBox="1"/>
          <p:nvPr/>
        </p:nvSpPr>
        <p:spPr>
          <a:xfrm>
            <a:off x="624840" y="1957190"/>
            <a:ext cx="10908030" cy="646331"/>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US" b="0" i="0" u="none" strike="noStrike" dirty="0">
                <a:solidFill>
                  <a:srgbClr val="0D0D0D"/>
                </a:solidFill>
                <a:effectLst/>
                <a:latin typeface="Calibri"/>
                <a:cs typeface="Calibri"/>
              </a:rPr>
              <a:t>The dataset that we </a:t>
            </a:r>
            <a:r>
              <a:rPr lang="en-US" dirty="0">
                <a:solidFill>
                  <a:srgbClr val="0D0D0D"/>
                </a:solidFill>
                <a:latin typeface="Calibri"/>
                <a:cs typeface="Calibri"/>
              </a:rPr>
              <a:t>used</a:t>
            </a:r>
            <a:r>
              <a:rPr lang="en-US" b="0" i="0" u="none" strike="noStrike" dirty="0">
                <a:solidFill>
                  <a:srgbClr val="0D0D0D"/>
                </a:solidFill>
                <a:effectLst/>
                <a:latin typeface="Calibri"/>
                <a:cs typeface="Calibri"/>
              </a:rPr>
              <a:t> has the data of the Bank such as id,</a:t>
            </a:r>
            <a:r>
              <a:rPr lang="en-IN" b="0" i="0" dirty="0">
                <a:solidFill>
                  <a:srgbClr val="202124"/>
                </a:solidFill>
                <a:effectLst/>
                <a:latin typeface="Inter"/>
              </a:rPr>
              <a:t> year,</a:t>
            </a:r>
            <a:r>
              <a:rPr lang="en-US" b="0" i="0" u="none" strike="noStrike" dirty="0">
                <a:solidFill>
                  <a:srgbClr val="0D0D0D"/>
                </a:solidFill>
                <a:effectLst/>
                <a:latin typeface="Calibri"/>
                <a:cs typeface="Calibri"/>
              </a:rPr>
              <a:t> </a:t>
            </a:r>
            <a:r>
              <a:rPr lang="en-IN" b="0" i="0" dirty="0">
                <a:solidFill>
                  <a:srgbClr val="202124"/>
                </a:solidFill>
                <a:effectLst/>
                <a:latin typeface="Inter"/>
              </a:rPr>
              <a:t>loan_purpose</a:t>
            </a:r>
            <a:r>
              <a:rPr lang="en-US" b="0" i="0" u="none" strike="noStrike" dirty="0">
                <a:solidFill>
                  <a:srgbClr val="0D0D0D"/>
                </a:solidFill>
                <a:effectLst/>
                <a:latin typeface="Calibri"/>
                <a:cs typeface="Calibri"/>
              </a:rPr>
              <a:t>, </a:t>
            </a:r>
            <a:r>
              <a:rPr lang="en-IN" b="0" i="0" dirty="0">
                <a:solidFill>
                  <a:srgbClr val="202124"/>
                </a:solidFill>
                <a:effectLst/>
                <a:latin typeface="Inter"/>
              </a:rPr>
              <a:t>loan_amount</a:t>
            </a:r>
            <a:r>
              <a:rPr lang="en-US" b="0" i="0" u="none" strike="noStrike" dirty="0">
                <a:solidFill>
                  <a:srgbClr val="0D0D0D"/>
                </a:solidFill>
                <a:effectLst/>
                <a:latin typeface="Calibri"/>
                <a:cs typeface="Calibri"/>
              </a:rPr>
              <a:t>, lump_sum_payment etc.</a:t>
            </a:r>
            <a:r>
              <a:rPr lang="en-US" dirty="0">
                <a:solidFill>
                  <a:srgbClr val="0D0D0D"/>
                </a:solidFill>
                <a:latin typeface="Calibri"/>
                <a:cs typeface="Calibri"/>
              </a:rPr>
              <a:t> </a:t>
            </a:r>
            <a:r>
              <a:rPr lang="en-US" b="0" i="0" u="none" strike="noStrike" dirty="0">
                <a:solidFill>
                  <a:srgbClr val="0D0D0D"/>
                </a:solidFill>
                <a:effectLst/>
                <a:latin typeface="Calibri"/>
                <a:cs typeface="Calibri"/>
              </a:rPr>
              <a:t> provided and performed different kinds of tasks on this data-set.</a:t>
            </a:r>
            <a:endParaRPr lang="en-US" dirty="0">
              <a:latin typeface="Calibri"/>
              <a:cs typeface="Calibri"/>
            </a:endParaRPr>
          </a:p>
        </p:txBody>
      </p:sp>
      <p:pic>
        <p:nvPicPr>
          <p:cNvPr id="14" name="object 3">
            <a:extLst>
              <a:ext uri="{FF2B5EF4-FFF2-40B4-BE49-F238E27FC236}">
                <a16:creationId xmlns:a16="http://schemas.microsoft.com/office/drawing/2014/main" id="{80DC8120-30B0-EB38-D7DE-50564261F82E}"/>
              </a:ext>
            </a:extLst>
          </p:cNvPr>
          <p:cNvPicPr/>
          <p:nvPr/>
        </p:nvPicPr>
        <p:blipFill>
          <a:blip r:embed="rId5" cstate="print"/>
          <a:stretch>
            <a:fillRect/>
          </a:stretch>
        </p:blipFill>
        <p:spPr>
          <a:xfrm>
            <a:off x="609600" y="1359874"/>
            <a:ext cx="1472666" cy="45719"/>
          </a:xfrm>
          <a:prstGeom prst="rect">
            <a:avLst/>
          </a:prstGeom>
        </p:spPr>
      </p:pic>
      <p:pic>
        <p:nvPicPr>
          <p:cNvPr id="12" name="Picture 11">
            <a:extLst>
              <a:ext uri="{FF2B5EF4-FFF2-40B4-BE49-F238E27FC236}">
                <a16:creationId xmlns:a16="http://schemas.microsoft.com/office/drawing/2014/main" id="{D8B470E6-E182-5B0A-4815-9110FA4CCA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1830" y="2741826"/>
            <a:ext cx="4857750" cy="2483724"/>
          </a:xfrm>
          <a:prstGeom prst="rect">
            <a:avLst/>
          </a:prstGeom>
        </p:spPr>
      </p:pic>
      <p:sp>
        <p:nvSpPr>
          <p:cNvPr id="15" name="TextBox 14">
            <a:extLst>
              <a:ext uri="{FF2B5EF4-FFF2-40B4-BE49-F238E27FC236}">
                <a16:creationId xmlns:a16="http://schemas.microsoft.com/office/drawing/2014/main" id="{DC93E47F-0211-2E29-8DCA-B56007351F5F}"/>
              </a:ext>
            </a:extLst>
          </p:cNvPr>
          <p:cNvSpPr txBox="1"/>
          <p:nvPr/>
        </p:nvSpPr>
        <p:spPr>
          <a:xfrm>
            <a:off x="624840" y="5458763"/>
            <a:ext cx="7444740" cy="369332"/>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0D0D0D"/>
                </a:solidFill>
                <a:effectLst/>
                <a:latin typeface="Calibri" panose="020F0502020204030204" pitchFamily="34" charset="0"/>
              </a:rPr>
              <a:t>Here, the data named Bank-loan is being downloaded from the Kaggle site.</a:t>
            </a:r>
          </a:p>
        </p:txBody>
      </p:sp>
      <p:sp>
        <p:nvSpPr>
          <p:cNvPr id="16" name="TextBox 15">
            <a:extLst>
              <a:ext uri="{FF2B5EF4-FFF2-40B4-BE49-F238E27FC236}">
                <a16:creationId xmlns:a16="http://schemas.microsoft.com/office/drawing/2014/main" id="{CCC2A9B4-B443-0FB7-7743-3BE9AE3F47EE}"/>
              </a:ext>
            </a:extLst>
          </p:cNvPr>
          <p:cNvSpPr txBox="1"/>
          <p:nvPr/>
        </p:nvSpPr>
        <p:spPr>
          <a:xfrm>
            <a:off x="1350428" y="5917289"/>
            <a:ext cx="5993564" cy="646331"/>
          </a:xfrm>
          <a:prstGeom prst="rect">
            <a:avLst/>
          </a:prstGeom>
          <a:noFill/>
        </p:spPr>
        <p:txBody>
          <a:bodyPr wrap="none" rtlCol="0">
            <a:spAutoFit/>
          </a:bodyPr>
          <a:lstStyle/>
          <a:p>
            <a:r>
              <a:rPr lang="en-IN" dirty="0">
                <a:solidFill>
                  <a:srgbClr val="0070C0"/>
                </a:solidFill>
                <a:hlinkClick r:id="rId7">
                  <a:extLst>
                    <a:ext uri="{A12FA001-AC4F-418D-AE19-62706E023703}">
                      <ahyp:hlinkClr xmlns:ahyp="http://schemas.microsoft.com/office/drawing/2018/hyperlinkcolor" val="tx"/>
                    </a:ext>
                  </a:extLst>
                </a:hlinkClick>
              </a:rPr>
              <a:t>https://www.kaggle.com/datasets/qusaybtoush1990/banks-loan</a:t>
            </a:r>
            <a:endParaRPr lang="en-IN" dirty="0">
              <a:solidFill>
                <a:srgbClr val="0070C0"/>
              </a:solidFill>
            </a:endParaRPr>
          </a:p>
          <a:p>
            <a:endParaRPr lang="en-IN" dirty="0"/>
          </a:p>
        </p:txBody>
      </p:sp>
    </p:spTree>
    <p:extLst>
      <p:ext uri="{BB962C8B-B14F-4D97-AF65-F5344CB8AC3E}">
        <p14:creationId xmlns:p14="http://schemas.microsoft.com/office/powerpoint/2010/main" val="558088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278" y="663475"/>
            <a:ext cx="3819922" cy="597599"/>
          </a:xfrm>
          <a:prstGeom prst="rect">
            <a:avLst/>
          </a:prstGeom>
        </p:spPr>
        <p:txBody>
          <a:bodyPr vert="horz" wrap="square" lIns="0" tIns="12700" rIns="0" bIns="0" rtlCol="0">
            <a:spAutoFit/>
          </a:bodyPr>
          <a:lstStyle/>
          <a:p>
            <a:pPr marL="12700">
              <a:lnSpc>
                <a:spcPct val="100000"/>
              </a:lnSpc>
              <a:spcBef>
                <a:spcPts val="100"/>
              </a:spcBef>
            </a:pPr>
            <a:r>
              <a:rPr lang="en-US" sz="3800" b="1" spc="-45" dirty="0">
                <a:solidFill>
                  <a:srgbClr val="082979"/>
                </a:solidFill>
                <a:latin typeface="Times New Roman" panose="02020603050405020304" pitchFamily="18" charset="0"/>
                <a:cs typeface="Times New Roman" panose="02020603050405020304" pitchFamily="18" charset="0"/>
              </a:rPr>
              <a:t>INTRODUCTION</a:t>
            </a:r>
            <a:endParaRPr sz="38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594486" y="1381086"/>
            <a:ext cx="1472666" cy="43319"/>
          </a:xfrm>
          <a:prstGeom prst="rect">
            <a:avLst/>
          </a:prstGeom>
        </p:spPr>
      </p:pic>
      <p:pic>
        <p:nvPicPr>
          <p:cNvPr id="5" name="object 5"/>
          <p:cNvPicPr/>
          <p:nvPr/>
        </p:nvPicPr>
        <p:blipFill>
          <a:blip r:embed="rId3"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sp>
        <p:nvSpPr>
          <p:cNvPr id="6" name="TextBox 5">
            <a:extLst>
              <a:ext uri="{FF2B5EF4-FFF2-40B4-BE49-F238E27FC236}">
                <a16:creationId xmlns:a16="http://schemas.microsoft.com/office/drawing/2014/main" id="{D5A3DC03-F95E-C1B4-1288-21267A40D506}"/>
              </a:ext>
            </a:extLst>
          </p:cNvPr>
          <p:cNvSpPr txBox="1"/>
          <p:nvPr/>
        </p:nvSpPr>
        <p:spPr>
          <a:xfrm>
            <a:off x="656630" y="2042627"/>
            <a:ext cx="9810143" cy="523220"/>
          </a:xfrm>
          <a:prstGeom prst="rect">
            <a:avLst/>
          </a:prstGeom>
          <a:noFill/>
        </p:spPr>
        <p:txBody>
          <a:bodyPr wrap="square" lIns="91440" tIns="45720" rIns="91440" bIns="45720" rtlCol="0" anchor="t">
            <a:spAutoFit/>
          </a:bodyPr>
          <a:lstStyle/>
          <a:p>
            <a:r>
              <a:rPr lang="en-US" sz="2800" b="1" dirty="0">
                <a:latin typeface="Times New Roman"/>
                <a:cs typeface="Times New Roman"/>
              </a:rPr>
              <a:t>Aim</a:t>
            </a:r>
            <a:r>
              <a:rPr lang="en-US" sz="2800" dirty="0">
                <a:latin typeface="Times New Roman"/>
                <a:cs typeface="Times New Roman"/>
              </a:rPr>
              <a:t> :- </a:t>
            </a:r>
            <a:r>
              <a:rPr lang="en-US" sz="2000" dirty="0">
                <a:latin typeface="Times New Roman"/>
                <a:cs typeface="Times New Roman"/>
              </a:rPr>
              <a:t>Load data into Snowflake from AWS using Snowflake methodology.</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F0CB2E7-5119-AAD0-6855-E06E4D2A36DA}"/>
              </a:ext>
            </a:extLst>
          </p:cNvPr>
          <p:cNvSpPr txBox="1"/>
          <p:nvPr/>
        </p:nvSpPr>
        <p:spPr>
          <a:xfrm>
            <a:off x="594486" y="2733020"/>
            <a:ext cx="6058069" cy="3816429"/>
          </a:xfrm>
          <a:prstGeom prst="rect">
            <a:avLst/>
          </a:prstGeom>
          <a:noFill/>
        </p:spPr>
        <p:txBody>
          <a:bodyPr wrap="none" lIns="91440" tIns="45720" rIns="91440" bIns="45720" rtlCol="0" anchor="t">
            <a:spAutoFit/>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Process </a:t>
            </a:r>
            <a:r>
              <a:rPr lang="en-US" sz="2400" b="1" dirty="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Creation of  s3 bucket and roles integration with snowflake.</a:t>
            </a:r>
          </a:p>
          <a:p>
            <a:pPr marL="342900" indent="-342900">
              <a:lnSpc>
                <a:spcPct val="150000"/>
              </a:lnSpc>
              <a:buFont typeface="Wingdings" panose="05000000000000000000" pitchFamily="2" charset="2"/>
              <a:buChar char="Ø"/>
            </a:pPr>
            <a:r>
              <a:rPr lang="en-US" dirty="0">
                <a:latin typeface="Times New Roman"/>
                <a:cs typeface="Times New Roman"/>
              </a:rPr>
              <a:t>Data splitting using python.</a:t>
            </a:r>
          </a:p>
          <a:p>
            <a:pPr marL="342900" indent="-34290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Scheduling a job.</a:t>
            </a:r>
          </a:p>
          <a:p>
            <a:pPr marL="342900" indent="-34290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Implementation of SCD 2.</a:t>
            </a:r>
          </a:p>
          <a:p>
            <a:pPr marL="342900" indent="-34290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Implementation of column level security.</a:t>
            </a:r>
          </a:p>
          <a:p>
            <a:pPr marL="342900" indent="-34290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Push the code to git hub.</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276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276" y="663685"/>
            <a:ext cx="4048523" cy="597599"/>
          </a:xfrm>
          <a:prstGeom prst="rect">
            <a:avLst/>
          </a:prstGeom>
        </p:spPr>
        <p:txBody>
          <a:bodyPr vert="horz" wrap="square" lIns="0" tIns="12700" rIns="0" bIns="0" rtlCol="0">
            <a:spAutoFit/>
          </a:bodyPr>
          <a:lstStyle/>
          <a:p>
            <a:pPr marL="12700">
              <a:lnSpc>
                <a:spcPct val="100000"/>
              </a:lnSpc>
              <a:spcBef>
                <a:spcPts val="100"/>
              </a:spcBef>
            </a:pPr>
            <a:r>
              <a:rPr lang="en-US" sz="3800" b="1" spc="-45" dirty="0">
                <a:solidFill>
                  <a:srgbClr val="082979"/>
                </a:solidFill>
                <a:latin typeface="Times New Roman" panose="02020603050405020304" pitchFamily="18" charset="0"/>
                <a:cs typeface="Times New Roman" panose="02020603050405020304" pitchFamily="18" charset="0"/>
              </a:rPr>
              <a:t>PROJECT FLOW</a:t>
            </a:r>
            <a:endParaRPr lang="en-IN" sz="38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594486" y="1381086"/>
            <a:ext cx="1472666" cy="43319"/>
          </a:xfrm>
          <a:prstGeom prst="rect">
            <a:avLst/>
          </a:prstGeom>
        </p:spPr>
      </p:pic>
      <p:pic>
        <p:nvPicPr>
          <p:cNvPr id="5" name="object 5"/>
          <p:cNvPicPr/>
          <p:nvPr/>
        </p:nvPicPr>
        <p:blipFill>
          <a:blip r:embed="rId3"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sp>
        <p:nvSpPr>
          <p:cNvPr id="16" name="TextBox 15">
            <a:extLst>
              <a:ext uri="{FF2B5EF4-FFF2-40B4-BE49-F238E27FC236}">
                <a16:creationId xmlns:a16="http://schemas.microsoft.com/office/drawing/2014/main" id="{43BAAB8B-0565-9BCE-48B2-2D8F16A62F93}"/>
              </a:ext>
            </a:extLst>
          </p:cNvPr>
          <p:cNvSpPr txBox="1"/>
          <p:nvPr/>
        </p:nvSpPr>
        <p:spPr>
          <a:xfrm>
            <a:off x="3810000" y="857866"/>
            <a:ext cx="184731" cy="523220"/>
          </a:xfrm>
          <a:prstGeom prst="rect">
            <a:avLst/>
          </a:prstGeom>
          <a:noFill/>
        </p:spPr>
        <p:txBody>
          <a:bodyPr wrap="none" rtlCol="0">
            <a:spAutoFit/>
          </a:bodyPr>
          <a:lstStyle/>
          <a:p>
            <a:endParaRPr lang="en-IN" sz="2800" b="1" u="sng">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C76E3E4-A69C-F6ED-953F-9A2566D5CD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9377" y="1990073"/>
            <a:ext cx="1784208" cy="689110"/>
          </a:xfrm>
          <a:prstGeom prst="rect">
            <a:avLst/>
          </a:prstGeom>
        </p:spPr>
      </p:pic>
      <p:pic>
        <p:nvPicPr>
          <p:cNvPr id="23" name="Picture 22">
            <a:extLst>
              <a:ext uri="{FF2B5EF4-FFF2-40B4-BE49-F238E27FC236}">
                <a16:creationId xmlns:a16="http://schemas.microsoft.com/office/drawing/2014/main" id="{600751F8-A932-B945-1D65-6C61E9AA6DB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1538" y="1889933"/>
            <a:ext cx="1695063" cy="810548"/>
          </a:xfrm>
          <a:prstGeom prst="rect">
            <a:avLst/>
          </a:prstGeom>
        </p:spPr>
      </p:pic>
      <p:pic>
        <p:nvPicPr>
          <p:cNvPr id="30" name="Picture 29">
            <a:extLst>
              <a:ext uri="{FF2B5EF4-FFF2-40B4-BE49-F238E27FC236}">
                <a16:creationId xmlns:a16="http://schemas.microsoft.com/office/drawing/2014/main" id="{DCCEA7D2-7A44-23A3-DEF0-18D5AF1257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07332" y="1845591"/>
            <a:ext cx="1695063" cy="810548"/>
          </a:xfrm>
          <a:prstGeom prst="rect">
            <a:avLst/>
          </a:prstGeom>
        </p:spPr>
      </p:pic>
      <p:pic>
        <p:nvPicPr>
          <p:cNvPr id="32" name="Picture 31">
            <a:extLst>
              <a:ext uri="{FF2B5EF4-FFF2-40B4-BE49-F238E27FC236}">
                <a16:creationId xmlns:a16="http://schemas.microsoft.com/office/drawing/2014/main" id="{316A0DC4-7DC9-B579-92F5-23617951A63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05453" y="1119476"/>
            <a:ext cx="1848883" cy="1900064"/>
          </a:xfrm>
          <a:prstGeom prst="rect">
            <a:avLst/>
          </a:prstGeom>
        </p:spPr>
      </p:pic>
      <p:pic>
        <p:nvPicPr>
          <p:cNvPr id="34" name="Picture 33">
            <a:extLst>
              <a:ext uri="{FF2B5EF4-FFF2-40B4-BE49-F238E27FC236}">
                <a16:creationId xmlns:a16="http://schemas.microsoft.com/office/drawing/2014/main" id="{7B1388BE-6A4B-BBF3-EECA-D8270FF66FE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72393" y="3730693"/>
            <a:ext cx="1015101" cy="1624162"/>
          </a:xfrm>
          <a:prstGeom prst="rect">
            <a:avLst/>
          </a:prstGeom>
        </p:spPr>
      </p:pic>
      <p:pic>
        <p:nvPicPr>
          <p:cNvPr id="36" name="Picture 35">
            <a:extLst>
              <a:ext uri="{FF2B5EF4-FFF2-40B4-BE49-F238E27FC236}">
                <a16:creationId xmlns:a16="http://schemas.microsoft.com/office/drawing/2014/main" id="{EC0DAE09-4108-161A-AA7C-2B39DE391B5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00713" y="2804812"/>
            <a:ext cx="3942019" cy="1968222"/>
          </a:xfrm>
          <a:prstGeom prst="rect">
            <a:avLst/>
          </a:prstGeom>
        </p:spPr>
      </p:pic>
      <p:pic>
        <p:nvPicPr>
          <p:cNvPr id="40" name="Picture 39">
            <a:extLst>
              <a:ext uri="{FF2B5EF4-FFF2-40B4-BE49-F238E27FC236}">
                <a16:creationId xmlns:a16="http://schemas.microsoft.com/office/drawing/2014/main" id="{B4B782FB-56FB-B86C-92AD-DBD283BB354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56903" y="4985303"/>
            <a:ext cx="2246080" cy="1263420"/>
          </a:xfrm>
          <a:prstGeom prst="rect">
            <a:avLst/>
          </a:prstGeom>
        </p:spPr>
      </p:pic>
      <p:pic>
        <p:nvPicPr>
          <p:cNvPr id="11" name="Picture 10">
            <a:extLst>
              <a:ext uri="{FF2B5EF4-FFF2-40B4-BE49-F238E27FC236}">
                <a16:creationId xmlns:a16="http://schemas.microsoft.com/office/drawing/2014/main" id="{2224CF10-B3C5-4657-B042-A688D5CBFEE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89418" y="1300833"/>
            <a:ext cx="1900064" cy="1900064"/>
          </a:xfrm>
          <a:prstGeom prst="rect">
            <a:avLst/>
          </a:prstGeom>
        </p:spPr>
      </p:pic>
      <p:pic>
        <p:nvPicPr>
          <p:cNvPr id="28" name="Picture 27">
            <a:extLst>
              <a:ext uri="{FF2B5EF4-FFF2-40B4-BE49-F238E27FC236}">
                <a16:creationId xmlns:a16="http://schemas.microsoft.com/office/drawing/2014/main" id="{F811D45B-8009-4997-9808-FC4E152CC2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22343" y="2334628"/>
            <a:ext cx="1015101" cy="162416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035" y="641195"/>
            <a:ext cx="6258322" cy="643766"/>
          </a:xfrm>
          <a:prstGeom prst="rect">
            <a:avLst/>
          </a:prstGeom>
        </p:spPr>
        <p:txBody>
          <a:bodyPr vert="horz" wrap="square" lIns="0" tIns="12700" rIns="0" bIns="0" rtlCol="0">
            <a:spAutoFit/>
          </a:bodyPr>
          <a:lstStyle/>
          <a:p>
            <a:pPr marL="12700">
              <a:lnSpc>
                <a:spcPct val="100000"/>
              </a:lnSpc>
              <a:spcBef>
                <a:spcPts val="100"/>
              </a:spcBef>
            </a:pPr>
            <a:r>
              <a:rPr lang="en-US" sz="3800" b="1" spc="-45" dirty="0">
                <a:solidFill>
                  <a:srgbClr val="082979"/>
                </a:solidFill>
                <a:latin typeface="Times New Roman" panose="02020603050405020304" pitchFamily="18" charset="0"/>
                <a:cs typeface="Times New Roman" panose="02020603050405020304" pitchFamily="18" charset="0"/>
              </a:rPr>
              <a:t>DATA</a:t>
            </a:r>
            <a:r>
              <a:rPr lang="en-US" sz="4100" b="1" spc="-45" dirty="0">
                <a:solidFill>
                  <a:srgbClr val="082979"/>
                </a:solidFill>
                <a:latin typeface="Times New Roman" panose="02020603050405020304" pitchFamily="18" charset="0"/>
                <a:cs typeface="Times New Roman" panose="02020603050405020304" pitchFamily="18" charset="0"/>
              </a:rPr>
              <a:t> COLLECTION</a:t>
            </a:r>
            <a:endParaRPr lang="en-US" sz="41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609600" y="3810000"/>
            <a:ext cx="1472666" cy="43319"/>
          </a:xfrm>
          <a:prstGeom prst="rect">
            <a:avLst/>
          </a:prstGeom>
        </p:spPr>
      </p:pic>
      <p:pic>
        <p:nvPicPr>
          <p:cNvPr id="5" name="object 5"/>
          <p:cNvPicPr/>
          <p:nvPr/>
        </p:nvPicPr>
        <p:blipFill>
          <a:blip r:embed="rId3"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sp>
        <p:nvSpPr>
          <p:cNvPr id="4" name="TextBox 3">
            <a:extLst>
              <a:ext uri="{FF2B5EF4-FFF2-40B4-BE49-F238E27FC236}">
                <a16:creationId xmlns:a16="http://schemas.microsoft.com/office/drawing/2014/main" id="{47DB7178-2FA4-2733-5282-56DEBC9CC13B}"/>
              </a:ext>
            </a:extLst>
          </p:cNvPr>
          <p:cNvSpPr txBox="1"/>
          <p:nvPr/>
        </p:nvSpPr>
        <p:spPr>
          <a:xfrm>
            <a:off x="762000" y="1905000"/>
            <a:ext cx="6455613" cy="923330"/>
          </a:xfrm>
          <a:prstGeom prst="rect">
            <a:avLst/>
          </a:prstGeom>
          <a:noFill/>
        </p:spPr>
        <p:txBody>
          <a:bodyPr wrap="non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Collecting the data from Kaggle website.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Sample analysis on the dataset to know the column and the rows</a:t>
            </a:r>
            <a:r>
              <a:rPr lang="en-US" dirty="0"/>
              <a:t>.</a:t>
            </a:r>
          </a:p>
        </p:txBody>
      </p:sp>
      <p:sp>
        <p:nvSpPr>
          <p:cNvPr id="13" name="TextBox 12">
            <a:extLst>
              <a:ext uri="{FF2B5EF4-FFF2-40B4-BE49-F238E27FC236}">
                <a16:creationId xmlns:a16="http://schemas.microsoft.com/office/drawing/2014/main" id="{0973B2F0-45B0-2A38-CE03-90B486A82EF9}"/>
              </a:ext>
            </a:extLst>
          </p:cNvPr>
          <p:cNvSpPr txBox="1"/>
          <p:nvPr/>
        </p:nvSpPr>
        <p:spPr>
          <a:xfrm>
            <a:off x="-829167" y="3001314"/>
            <a:ext cx="7183313" cy="1846659"/>
          </a:xfrm>
          <a:prstGeom prst="rect">
            <a:avLst/>
          </a:prstGeom>
          <a:noFill/>
        </p:spPr>
        <p:txBody>
          <a:bodyPr wrap="square" rtlCol="0">
            <a:spAutoFit/>
          </a:bodyPr>
          <a:lstStyle/>
          <a:p>
            <a:pPr algn="ctr"/>
            <a:r>
              <a:rPr lang="en-US" sz="3800" b="1" spc="-45" dirty="0">
                <a:solidFill>
                  <a:srgbClr val="082979"/>
                </a:solidFill>
                <a:latin typeface="Times New Roman" panose="02020603050405020304" pitchFamily="18" charset="0"/>
                <a:cs typeface="Times New Roman" panose="02020603050405020304" pitchFamily="18" charset="0"/>
              </a:rPr>
              <a:t>LANGUAGES USED</a:t>
            </a:r>
          </a:p>
          <a:p>
            <a:pPr algn="ctr"/>
            <a:endParaRPr lang="en-US" sz="3800" b="1" spc="-45" dirty="0">
              <a:solidFill>
                <a:srgbClr val="082979"/>
              </a:solidFill>
              <a:latin typeface="Times New Roman" panose="02020603050405020304" pitchFamily="18" charset="0"/>
              <a:cs typeface="Times New Roman" panose="02020603050405020304" pitchFamily="18" charset="0"/>
            </a:endParaRPr>
          </a:p>
          <a:p>
            <a:pPr algn="ctr"/>
            <a:r>
              <a:rPr lang="en-US" sz="3800" b="1" spc="-45" dirty="0">
                <a:solidFill>
                  <a:srgbClr val="082979"/>
                </a:solidFill>
                <a:latin typeface="Times New Roman" panose="02020603050405020304" pitchFamily="18" charset="0"/>
                <a:cs typeface="Times New Roman" panose="02020603050405020304" pitchFamily="18" charset="0"/>
              </a:rPr>
              <a:t>  </a:t>
            </a:r>
            <a:endParaRPr lang="en-IN" b="1" dirty="0"/>
          </a:p>
        </p:txBody>
      </p:sp>
      <p:pic>
        <p:nvPicPr>
          <p:cNvPr id="14" name="object 3">
            <a:extLst>
              <a:ext uri="{FF2B5EF4-FFF2-40B4-BE49-F238E27FC236}">
                <a16:creationId xmlns:a16="http://schemas.microsoft.com/office/drawing/2014/main" id="{80DC8120-30B0-EB38-D7DE-50564261F82E}"/>
              </a:ext>
            </a:extLst>
          </p:cNvPr>
          <p:cNvPicPr/>
          <p:nvPr/>
        </p:nvPicPr>
        <p:blipFill>
          <a:blip r:embed="rId2" cstate="print"/>
          <a:stretch>
            <a:fillRect/>
          </a:stretch>
        </p:blipFill>
        <p:spPr>
          <a:xfrm>
            <a:off x="609600" y="1359874"/>
            <a:ext cx="1472666" cy="45719"/>
          </a:xfrm>
          <a:prstGeom prst="rect">
            <a:avLst/>
          </a:prstGeom>
        </p:spPr>
      </p:pic>
      <p:sp>
        <p:nvSpPr>
          <p:cNvPr id="15" name="TextBox 14">
            <a:extLst>
              <a:ext uri="{FF2B5EF4-FFF2-40B4-BE49-F238E27FC236}">
                <a16:creationId xmlns:a16="http://schemas.microsoft.com/office/drawing/2014/main" id="{D84AAA5E-DE34-7F31-153C-B6FF20C53C4D}"/>
              </a:ext>
            </a:extLst>
          </p:cNvPr>
          <p:cNvSpPr txBox="1"/>
          <p:nvPr/>
        </p:nvSpPr>
        <p:spPr>
          <a:xfrm>
            <a:off x="762000" y="4191000"/>
            <a:ext cx="3685624" cy="1477328"/>
          </a:xfrm>
          <a:prstGeom prst="rect">
            <a:avLst/>
          </a:prstGeom>
          <a:noFill/>
        </p:spPr>
        <p:txBody>
          <a:bodyPr wrap="none" rtlCol="0">
            <a:spAutoFit/>
          </a:bodyPr>
          <a:lstStyle/>
          <a:p>
            <a:pPr marL="285750" indent="-285750">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Structured Query Language</a:t>
            </a:r>
            <a:r>
              <a:rPr lang="en-US" i="0" dirty="0">
                <a:effectLst/>
                <a:latin typeface="Times New Roman" panose="02020603050405020304" pitchFamily="18" charset="0"/>
                <a:cs typeface="Times New Roman" panose="02020603050405020304" pitchFamily="18" charset="0"/>
              </a:rPr>
              <a:t> (SQL)</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Snowflake</a:t>
            </a:r>
          </a:p>
          <a:p>
            <a:endParaRPr lang="en-US"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Python.</a:t>
            </a:r>
          </a:p>
        </p:txBody>
      </p:sp>
    </p:spTree>
    <p:extLst>
      <p:ext uri="{BB962C8B-B14F-4D97-AF65-F5344CB8AC3E}">
        <p14:creationId xmlns:p14="http://schemas.microsoft.com/office/powerpoint/2010/main" val="2729977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668" y="649866"/>
            <a:ext cx="7553722" cy="1228541"/>
          </a:xfrm>
          <a:prstGeom prst="rect">
            <a:avLst/>
          </a:prstGeom>
        </p:spPr>
        <p:txBody>
          <a:bodyPr vert="horz" wrap="square" lIns="0" tIns="12700" rIns="0" bIns="0" rtlCol="0">
            <a:spAutoFit/>
          </a:bodyPr>
          <a:lstStyle/>
          <a:p>
            <a:pPr marL="12700">
              <a:spcBef>
                <a:spcPts val="100"/>
              </a:spcBef>
            </a:pPr>
            <a:r>
              <a:rPr lang="en-US" sz="3800" b="1" spc="-45" dirty="0">
                <a:solidFill>
                  <a:srgbClr val="082979"/>
                </a:solidFill>
                <a:latin typeface="Times New Roman" panose="02020603050405020304" pitchFamily="18" charset="0"/>
                <a:cs typeface="Times New Roman" panose="02020603050405020304" pitchFamily="18" charset="0"/>
              </a:rPr>
              <a:t>PLATFORMS  AND TOOLS USED</a:t>
            </a:r>
            <a:r>
              <a:rPr lang="en-US" sz="3800" b="1" dirty="0">
                <a:solidFill>
                  <a:schemeClr val="tx1">
                    <a:lumMod val="95000"/>
                    <a:lumOff val="5000"/>
                  </a:schemeClr>
                </a:solidFill>
                <a:latin typeface="Times New Roman" panose="02020603050405020304" pitchFamily="18" charset="0"/>
                <a:cs typeface="Times New Roman" panose="02020603050405020304" pitchFamily="18" charset="0"/>
              </a:rPr>
              <a:t> </a:t>
            </a:r>
            <a:br>
              <a:rPr lang="en-IN" sz="1050" b="1" dirty="0">
                <a:solidFill>
                  <a:schemeClr val="tx1">
                    <a:lumMod val="95000"/>
                    <a:lumOff val="5000"/>
                  </a:schemeClr>
                </a:solidFill>
                <a:latin typeface="Times New Roman" panose="02020603050405020304" pitchFamily="18" charset="0"/>
                <a:cs typeface="Times New Roman" panose="02020603050405020304" pitchFamily="18" charset="0"/>
              </a:rPr>
            </a:br>
            <a:endParaRPr sz="4100" dirty="0"/>
          </a:p>
        </p:txBody>
      </p:sp>
      <p:pic>
        <p:nvPicPr>
          <p:cNvPr id="5" name="object 5"/>
          <p:cNvPicPr/>
          <p:nvPr/>
        </p:nvPicPr>
        <p:blipFill>
          <a:blip r:embed="rId2"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sp>
        <p:nvSpPr>
          <p:cNvPr id="4" name="TextBox 3">
            <a:extLst>
              <a:ext uri="{FF2B5EF4-FFF2-40B4-BE49-F238E27FC236}">
                <a16:creationId xmlns:a16="http://schemas.microsoft.com/office/drawing/2014/main" id="{47DB7178-2FA4-2733-5282-56DEBC9CC13B}"/>
              </a:ext>
            </a:extLst>
          </p:cNvPr>
          <p:cNvSpPr txBox="1"/>
          <p:nvPr/>
        </p:nvSpPr>
        <p:spPr>
          <a:xfrm>
            <a:off x="624840" y="1957190"/>
            <a:ext cx="2537874" cy="2308324"/>
          </a:xfrm>
          <a:prstGeom prst="rect">
            <a:avLst/>
          </a:prstGeom>
          <a:noFill/>
        </p:spPr>
        <p:txBody>
          <a:bodyPr wrap="non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AWS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Snowflake.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Google Colab/Python.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Git Hub.</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14" name="object 3">
            <a:extLst>
              <a:ext uri="{FF2B5EF4-FFF2-40B4-BE49-F238E27FC236}">
                <a16:creationId xmlns:a16="http://schemas.microsoft.com/office/drawing/2014/main" id="{80DC8120-30B0-EB38-D7DE-50564261F82E}"/>
              </a:ext>
            </a:extLst>
          </p:cNvPr>
          <p:cNvPicPr/>
          <p:nvPr/>
        </p:nvPicPr>
        <p:blipFill>
          <a:blip r:embed="rId5" cstate="print"/>
          <a:stretch>
            <a:fillRect/>
          </a:stretch>
        </p:blipFill>
        <p:spPr>
          <a:xfrm>
            <a:off x="609600" y="1359874"/>
            <a:ext cx="1472666" cy="45719"/>
          </a:xfrm>
          <a:prstGeom prst="rect">
            <a:avLst/>
          </a:prstGeom>
        </p:spPr>
      </p:pic>
      <p:pic>
        <p:nvPicPr>
          <p:cNvPr id="8" name="Picture 7">
            <a:extLst>
              <a:ext uri="{FF2B5EF4-FFF2-40B4-BE49-F238E27FC236}">
                <a16:creationId xmlns:a16="http://schemas.microsoft.com/office/drawing/2014/main" id="{0A5BDA4F-2474-0DA0-B5E2-03C93A4068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9767" y="3187452"/>
            <a:ext cx="2795377" cy="925969"/>
          </a:xfrm>
          <a:prstGeom prst="rect">
            <a:avLst/>
          </a:prstGeom>
        </p:spPr>
      </p:pic>
      <p:pic>
        <p:nvPicPr>
          <p:cNvPr id="10" name="Picture 9">
            <a:extLst>
              <a:ext uri="{FF2B5EF4-FFF2-40B4-BE49-F238E27FC236}">
                <a16:creationId xmlns:a16="http://schemas.microsoft.com/office/drawing/2014/main" id="{F5EDE2E2-C05E-2ED7-CE3E-E242910757F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13984" y="1657245"/>
            <a:ext cx="1922105" cy="1167390"/>
          </a:xfrm>
          <a:prstGeom prst="rect">
            <a:avLst/>
          </a:prstGeom>
        </p:spPr>
      </p:pic>
      <p:pic>
        <p:nvPicPr>
          <p:cNvPr id="11" name="Picture 10">
            <a:extLst>
              <a:ext uri="{FF2B5EF4-FFF2-40B4-BE49-F238E27FC236}">
                <a16:creationId xmlns:a16="http://schemas.microsoft.com/office/drawing/2014/main" id="{020A7015-A126-D10C-DFDB-5C821690AE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65328" y="2740003"/>
            <a:ext cx="2246080" cy="1263420"/>
          </a:xfrm>
          <a:prstGeom prst="rect">
            <a:avLst/>
          </a:prstGeom>
        </p:spPr>
      </p:pic>
      <p:pic>
        <p:nvPicPr>
          <p:cNvPr id="12" name="Picture 11">
            <a:extLst>
              <a:ext uri="{FF2B5EF4-FFF2-40B4-BE49-F238E27FC236}">
                <a16:creationId xmlns:a16="http://schemas.microsoft.com/office/drawing/2014/main" id="{0331F7EE-CC39-D747-5E8A-351E3D4F3F2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43321" y="4264060"/>
            <a:ext cx="2780691" cy="1263420"/>
          </a:xfrm>
          <a:prstGeom prst="rect">
            <a:avLst/>
          </a:prstGeom>
        </p:spPr>
      </p:pic>
    </p:spTree>
    <p:extLst>
      <p:ext uri="{BB962C8B-B14F-4D97-AF65-F5344CB8AC3E}">
        <p14:creationId xmlns:p14="http://schemas.microsoft.com/office/powerpoint/2010/main" val="1405758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4817" y="552490"/>
            <a:ext cx="7893994" cy="1228541"/>
          </a:xfrm>
          <a:prstGeom prst="rect">
            <a:avLst/>
          </a:prstGeom>
        </p:spPr>
        <p:txBody>
          <a:bodyPr vert="horz" wrap="square" lIns="0" tIns="12700" rIns="0" bIns="0" rtlCol="0">
            <a:spAutoFit/>
          </a:bodyPr>
          <a:lstStyle/>
          <a:p>
            <a:pPr marL="12700">
              <a:spcBef>
                <a:spcPts val="100"/>
              </a:spcBef>
            </a:pPr>
            <a:r>
              <a:rPr lang="en-US" sz="3800" b="1" spc="-45" dirty="0">
                <a:solidFill>
                  <a:srgbClr val="082979"/>
                </a:solidFill>
                <a:latin typeface="Times New Roman" panose="02020603050405020304" pitchFamily="18" charset="0"/>
                <a:cs typeface="Times New Roman" panose="02020603050405020304" pitchFamily="18" charset="0"/>
              </a:rPr>
              <a:t>   AWS (Amazon Web Services)</a:t>
            </a:r>
            <a:r>
              <a:rPr lang="en-US" sz="3800" b="1" dirty="0">
                <a:solidFill>
                  <a:schemeClr val="tx1">
                    <a:lumMod val="95000"/>
                    <a:lumOff val="5000"/>
                  </a:schemeClr>
                </a:solidFill>
                <a:latin typeface="Times New Roman" panose="02020603050405020304" pitchFamily="18" charset="0"/>
                <a:cs typeface="Times New Roman" panose="02020603050405020304" pitchFamily="18" charset="0"/>
              </a:rPr>
              <a:t> </a:t>
            </a:r>
            <a:br>
              <a:rPr lang="en-IN" sz="1050" b="1" dirty="0">
                <a:solidFill>
                  <a:schemeClr val="tx1">
                    <a:lumMod val="95000"/>
                    <a:lumOff val="5000"/>
                  </a:schemeClr>
                </a:solidFill>
                <a:latin typeface="Times New Roman" panose="02020603050405020304" pitchFamily="18" charset="0"/>
                <a:cs typeface="Times New Roman" panose="02020603050405020304" pitchFamily="18" charset="0"/>
              </a:rPr>
            </a:br>
            <a:endParaRPr sz="4100" dirty="0"/>
          </a:p>
        </p:txBody>
      </p:sp>
      <p:pic>
        <p:nvPicPr>
          <p:cNvPr id="5" name="object 5"/>
          <p:cNvPicPr/>
          <p:nvPr/>
        </p:nvPicPr>
        <p:blipFill>
          <a:blip r:embed="rId2"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pic>
        <p:nvPicPr>
          <p:cNvPr id="14" name="object 3">
            <a:extLst>
              <a:ext uri="{FF2B5EF4-FFF2-40B4-BE49-F238E27FC236}">
                <a16:creationId xmlns:a16="http://schemas.microsoft.com/office/drawing/2014/main" id="{80DC8120-30B0-EB38-D7DE-50564261F82E}"/>
              </a:ext>
            </a:extLst>
          </p:cNvPr>
          <p:cNvPicPr/>
          <p:nvPr/>
        </p:nvPicPr>
        <p:blipFill>
          <a:blip r:embed="rId5" cstate="print"/>
          <a:stretch>
            <a:fillRect/>
          </a:stretch>
        </p:blipFill>
        <p:spPr>
          <a:xfrm>
            <a:off x="609600" y="1359874"/>
            <a:ext cx="1472666" cy="45719"/>
          </a:xfrm>
          <a:prstGeom prst="rect">
            <a:avLst/>
          </a:prstGeom>
        </p:spPr>
      </p:pic>
      <p:sp>
        <p:nvSpPr>
          <p:cNvPr id="3" name="TextBox 2">
            <a:extLst>
              <a:ext uri="{FF2B5EF4-FFF2-40B4-BE49-F238E27FC236}">
                <a16:creationId xmlns:a16="http://schemas.microsoft.com/office/drawing/2014/main" id="{752C6679-0B6D-A58F-2AC7-C4CAEC535FB0}"/>
              </a:ext>
            </a:extLst>
          </p:cNvPr>
          <p:cNvSpPr txBox="1"/>
          <p:nvPr/>
        </p:nvSpPr>
        <p:spPr>
          <a:xfrm>
            <a:off x="990600" y="2057400"/>
            <a:ext cx="2601994" cy="2585323"/>
          </a:xfrm>
          <a:prstGeom prst="rect">
            <a:avLst/>
          </a:prstGeom>
          <a:noFill/>
        </p:spPr>
        <p:txBody>
          <a:bodyPr wrap="none" rtlCol="0">
            <a:spAutoFit/>
          </a:bodyPr>
          <a:lstStyle/>
          <a:p>
            <a:pPr marL="285750" indent="-28575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Creation of s3 bucket.</a:t>
            </a:r>
          </a:p>
          <a:p>
            <a:pPr marL="285750" indent="-285750">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Creation of policy.</a:t>
            </a:r>
          </a:p>
          <a:p>
            <a:pPr marL="285750" indent="-285750">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Creation of roles.</a:t>
            </a:r>
          </a:p>
          <a:p>
            <a:pPr marL="285750" indent="-285750">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Adding policy to roles.</a:t>
            </a:r>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endParaRPr lang="en-IN"/>
          </a:p>
        </p:txBody>
      </p:sp>
      <p:pic>
        <p:nvPicPr>
          <p:cNvPr id="6" name="Picture 5">
            <a:extLst>
              <a:ext uri="{FF2B5EF4-FFF2-40B4-BE49-F238E27FC236}">
                <a16:creationId xmlns:a16="http://schemas.microsoft.com/office/drawing/2014/main" id="{D9D8374C-ABF2-E8C7-224B-BC780C0BAB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5265" y="2703592"/>
            <a:ext cx="3711359" cy="2254094"/>
          </a:xfrm>
          <a:prstGeom prst="rect">
            <a:avLst/>
          </a:prstGeom>
        </p:spPr>
      </p:pic>
      <p:pic>
        <p:nvPicPr>
          <p:cNvPr id="12" name="Picture 11">
            <a:extLst>
              <a:ext uri="{FF2B5EF4-FFF2-40B4-BE49-F238E27FC236}">
                <a16:creationId xmlns:a16="http://schemas.microsoft.com/office/drawing/2014/main" id="{77A7CD3E-883D-F908-5F46-37C717038C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42594" y="1166761"/>
            <a:ext cx="2200275" cy="2076450"/>
          </a:xfrm>
          <a:prstGeom prst="rect">
            <a:avLst/>
          </a:prstGeom>
        </p:spPr>
      </p:pic>
    </p:spTree>
    <p:extLst>
      <p:ext uri="{BB962C8B-B14F-4D97-AF65-F5344CB8AC3E}">
        <p14:creationId xmlns:p14="http://schemas.microsoft.com/office/powerpoint/2010/main" val="1196507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0695" y="650642"/>
            <a:ext cx="6105922" cy="1228541"/>
          </a:xfrm>
          <a:prstGeom prst="rect">
            <a:avLst/>
          </a:prstGeom>
        </p:spPr>
        <p:txBody>
          <a:bodyPr vert="horz" wrap="square" lIns="0" tIns="12700" rIns="0" bIns="0" rtlCol="0">
            <a:spAutoFit/>
          </a:bodyPr>
          <a:lstStyle/>
          <a:p>
            <a:pPr marL="12700">
              <a:spcBef>
                <a:spcPts val="100"/>
              </a:spcBef>
            </a:pPr>
            <a:r>
              <a:rPr lang="en-US" sz="3800" b="1" spc="-45" dirty="0">
                <a:solidFill>
                  <a:srgbClr val="082979"/>
                </a:solidFill>
                <a:latin typeface="Times New Roman" panose="02020603050405020304" pitchFamily="18" charset="0"/>
                <a:cs typeface="Times New Roman" panose="02020603050405020304" pitchFamily="18" charset="0"/>
              </a:rPr>
              <a:t>SNOWFLAKE </a:t>
            </a:r>
            <a:r>
              <a:rPr lang="en-US" sz="3800" b="1" dirty="0">
                <a:solidFill>
                  <a:schemeClr val="tx1">
                    <a:lumMod val="95000"/>
                    <a:lumOff val="5000"/>
                  </a:schemeClr>
                </a:solidFill>
                <a:latin typeface="Times New Roman" panose="02020603050405020304" pitchFamily="18" charset="0"/>
                <a:cs typeface="Times New Roman" panose="02020603050405020304" pitchFamily="18" charset="0"/>
              </a:rPr>
              <a:t> </a:t>
            </a:r>
            <a:br>
              <a:rPr lang="en-IN" sz="1050" b="1" dirty="0">
                <a:solidFill>
                  <a:schemeClr val="tx1">
                    <a:lumMod val="95000"/>
                    <a:lumOff val="5000"/>
                  </a:schemeClr>
                </a:solidFill>
                <a:latin typeface="Times New Roman" panose="02020603050405020304" pitchFamily="18" charset="0"/>
                <a:cs typeface="Times New Roman" panose="02020603050405020304" pitchFamily="18" charset="0"/>
              </a:rPr>
            </a:br>
            <a:endParaRPr sz="4100" dirty="0"/>
          </a:p>
        </p:txBody>
      </p:sp>
      <p:pic>
        <p:nvPicPr>
          <p:cNvPr id="5" name="object 5"/>
          <p:cNvPicPr/>
          <p:nvPr/>
        </p:nvPicPr>
        <p:blipFill>
          <a:blip r:embed="rId2"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pic>
        <p:nvPicPr>
          <p:cNvPr id="14" name="object 3">
            <a:extLst>
              <a:ext uri="{FF2B5EF4-FFF2-40B4-BE49-F238E27FC236}">
                <a16:creationId xmlns:a16="http://schemas.microsoft.com/office/drawing/2014/main" id="{80DC8120-30B0-EB38-D7DE-50564261F82E}"/>
              </a:ext>
            </a:extLst>
          </p:cNvPr>
          <p:cNvPicPr/>
          <p:nvPr/>
        </p:nvPicPr>
        <p:blipFill>
          <a:blip r:embed="rId5" cstate="print"/>
          <a:stretch>
            <a:fillRect/>
          </a:stretch>
        </p:blipFill>
        <p:spPr>
          <a:xfrm>
            <a:off x="609600" y="1359874"/>
            <a:ext cx="1472666" cy="45719"/>
          </a:xfrm>
          <a:prstGeom prst="rect">
            <a:avLst/>
          </a:prstGeom>
        </p:spPr>
      </p:pic>
      <p:sp>
        <p:nvSpPr>
          <p:cNvPr id="3" name="TextBox 2">
            <a:extLst>
              <a:ext uri="{FF2B5EF4-FFF2-40B4-BE49-F238E27FC236}">
                <a16:creationId xmlns:a16="http://schemas.microsoft.com/office/drawing/2014/main" id="{FB1D8297-3F84-3D50-91F7-9CBDFAD8BE6B}"/>
              </a:ext>
            </a:extLst>
          </p:cNvPr>
          <p:cNvSpPr txBox="1"/>
          <p:nvPr/>
        </p:nvSpPr>
        <p:spPr>
          <a:xfrm>
            <a:off x="914401" y="2133600"/>
            <a:ext cx="5437250"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Integration with s3 bucket.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Extracting data from External stage to internal table.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Creating task for the scheduling , streams for the data tracking and did the SCD 2 methodology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Execution of tasks.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Performing the column level security om specified columns</a:t>
            </a:r>
          </a:p>
          <a:p>
            <a:endParaRPr lang="en-IN" dirty="0"/>
          </a:p>
        </p:txBody>
      </p:sp>
      <p:pic>
        <p:nvPicPr>
          <p:cNvPr id="8" name="Picture 7">
            <a:extLst>
              <a:ext uri="{FF2B5EF4-FFF2-40B4-BE49-F238E27FC236}">
                <a16:creationId xmlns:a16="http://schemas.microsoft.com/office/drawing/2014/main" id="{E5BBE316-8483-B669-D4C9-95B392D675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7282" y="2315428"/>
            <a:ext cx="5437249" cy="1470416"/>
          </a:xfrm>
          <a:prstGeom prst="rect">
            <a:avLst/>
          </a:prstGeom>
        </p:spPr>
      </p:pic>
    </p:spTree>
    <p:extLst>
      <p:ext uri="{BB962C8B-B14F-4D97-AF65-F5344CB8AC3E}">
        <p14:creationId xmlns:p14="http://schemas.microsoft.com/office/powerpoint/2010/main" val="695729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6726" y="637785"/>
            <a:ext cx="6105922" cy="1228541"/>
          </a:xfrm>
          <a:prstGeom prst="rect">
            <a:avLst/>
          </a:prstGeom>
        </p:spPr>
        <p:txBody>
          <a:bodyPr vert="horz" wrap="square" lIns="0" tIns="12700" rIns="0" bIns="0" rtlCol="0">
            <a:spAutoFit/>
          </a:bodyPr>
          <a:lstStyle/>
          <a:p>
            <a:pPr marL="12700">
              <a:spcBef>
                <a:spcPts val="100"/>
              </a:spcBef>
            </a:pPr>
            <a:r>
              <a:rPr lang="en-US" sz="3800" b="1" spc="-45" dirty="0">
                <a:solidFill>
                  <a:srgbClr val="082979"/>
                </a:solidFill>
                <a:latin typeface="Times New Roman" panose="02020603050405020304" pitchFamily="18" charset="0"/>
                <a:cs typeface="Times New Roman" panose="02020603050405020304" pitchFamily="18" charset="0"/>
              </a:rPr>
              <a:t>GOOGLE COLAB</a:t>
            </a:r>
            <a:r>
              <a:rPr lang="en-US" sz="3800" b="1" dirty="0">
                <a:solidFill>
                  <a:schemeClr val="tx1">
                    <a:lumMod val="95000"/>
                    <a:lumOff val="5000"/>
                  </a:schemeClr>
                </a:solidFill>
                <a:latin typeface="Times New Roman" panose="02020603050405020304" pitchFamily="18" charset="0"/>
                <a:cs typeface="Times New Roman" panose="02020603050405020304" pitchFamily="18" charset="0"/>
              </a:rPr>
              <a:t> </a:t>
            </a:r>
            <a:br>
              <a:rPr lang="en-IN" sz="1050" b="1" dirty="0">
                <a:solidFill>
                  <a:schemeClr val="tx1">
                    <a:lumMod val="95000"/>
                    <a:lumOff val="5000"/>
                  </a:schemeClr>
                </a:solidFill>
                <a:latin typeface="Times New Roman" panose="02020603050405020304" pitchFamily="18" charset="0"/>
                <a:cs typeface="Times New Roman" panose="02020603050405020304" pitchFamily="18" charset="0"/>
              </a:rPr>
            </a:br>
            <a:endParaRPr sz="4100" dirty="0"/>
          </a:p>
        </p:txBody>
      </p:sp>
      <p:pic>
        <p:nvPicPr>
          <p:cNvPr id="5" name="object 5"/>
          <p:cNvPicPr/>
          <p:nvPr/>
        </p:nvPicPr>
        <p:blipFill>
          <a:blip r:embed="rId2"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pic>
        <p:nvPicPr>
          <p:cNvPr id="14" name="object 3">
            <a:extLst>
              <a:ext uri="{FF2B5EF4-FFF2-40B4-BE49-F238E27FC236}">
                <a16:creationId xmlns:a16="http://schemas.microsoft.com/office/drawing/2014/main" id="{80DC8120-30B0-EB38-D7DE-50564261F82E}"/>
              </a:ext>
            </a:extLst>
          </p:cNvPr>
          <p:cNvPicPr/>
          <p:nvPr/>
        </p:nvPicPr>
        <p:blipFill>
          <a:blip r:embed="rId5" cstate="print"/>
          <a:stretch>
            <a:fillRect/>
          </a:stretch>
        </p:blipFill>
        <p:spPr>
          <a:xfrm>
            <a:off x="609600" y="1359874"/>
            <a:ext cx="1472666" cy="45719"/>
          </a:xfrm>
          <a:prstGeom prst="rect">
            <a:avLst/>
          </a:prstGeom>
        </p:spPr>
      </p:pic>
      <p:sp>
        <p:nvSpPr>
          <p:cNvPr id="3" name="TextBox 2">
            <a:extLst>
              <a:ext uri="{FF2B5EF4-FFF2-40B4-BE49-F238E27FC236}">
                <a16:creationId xmlns:a16="http://schemas.microsoft.com/office/drawing/2014/main" id="{2AFAAD84-197F-E4EF-4AE7-6ECB4FA8C003}"/>
              </a:ext>
            </a:extLst>
          </p:cNvPr>
          <p:cNvSpPr txBox="1"/>
          <p:nvPr/>
        </p:nvSpPr>
        <p:spPr>
          <a:xfrm>
            <a:off x="609600" y="1892016"/>
            <a:ext cx="5824030" cy="923330"/>
          </a:xfrm>
          <a:prstGeom prst="rect">
            <a:avLst/>
          </a:prstGeom>
          <a:noFill/>
        </p:spPr>
        <p:txBody>
          <a:bodyPr wrap="none" rtlCol="0">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Splitted </a:t>
            </a:r>
            <a:r>
              <a:rPr lang="en-US" dirty="0">
                <a:latin typeface="Times New Roman" panose="02020603050405020304" pitchFamily="18" charset="0"/>
                <a:cs typeface="Times New Roman" panose="02020603050405020304" pitchFamily="18" charset="0"/>
              </a:rPr>
              <a:t>data using python in google </a:t>
            </a:r>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Converted csv file into json using python in google </a:t>
            </a:r>
            <a:r>
              <a:rPr lang="en-US" dirty="0" err="1">
                <a:latin typeface="Times New Roman" panose="02020603050405020304" pitchFamily="18" charset="0"/>
                <a:cs typeface="Times New Roman" panose="02020603050405020304" pitchFamily="18" charset="0"/>
              </a:rPr>
              <a:t>colab</a:t>
            </a:r>
            <a:r>
              <a:rPr lang="en-US" dirty="0"/>
              <a:t>.</a:t>
            </a:r>
            <a:endParaRPr lang="en-IN" dirty="0"/>
          </a:p>
        </p:txBody>
      </p:sp>
      <p:pic>
        <p:nvPicPr>
          <p:cNvPr id="6" name="Picture 5">
            <a:extLst>
              <a:ext uri="{FF2B5EF4-FFF2-40B4-BE49-F238E27FC236}">
                <a16:creationId xmlns:a16="http://schemas.microsoft.com/office/drawing/2014/main" id="{BB2F9B06-7961-8049-335A-A3B0A8D205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9399" y="3071429"/>
            <a:ext cx="7143750" cy="2615070"/>
          </a:xfrm>
          <a:prstGeom prst="rect">
            <a:avLst/>
          </a:prstGeom>
        </p:spPr>
      </p:pic>
    </p:spTree>
    <p:extLst>
      <p:ext uri="{BB962C8B-B14F-4D97-AF65-F5344CB8AC3E}">
        <p14:creationId xmlns:p14="http://schemas.microsoft.com/office/powerpoint/2010/main" val="2322157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260</TotalTime>
  <Words>490</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Corbel</vt:lpstr>
      <vt:lpstr>Inter</vt:lpstr>
      <vt:lpstr>Times New Roman</vt:lpstr>
      <vt:lpstr>Wingdings</vt:lpstr>
      <vt:lpstr>Parallax</vt:lpstr>
      <vt:lpstr>PowerPoint Presentation</vt:lpstr>
      <vt:lpstr>BANK-LOAN DATA SET  </vt:lpstr>
      <vt:lpstr>INTRODUCTION</vt:lpstr>
      <vt:lpstr>PROJECT FLOW</vt:lpstr>
      <vt:lpstr>DATA COLLECTION</vt:lpstr>
      <vt:lpstr>PLATFORMS  AND TOOLS USED  </vt:lpstr>
      <vt:lpstr>   AWS (Amazon Web Services)  </vt:lpstr>
      <vt:lpstr>SNOWFLAKE   </vt:lpstr>
      <vt:lpstr>GOOGLE COLAB  </vt:lpstr>
      <vt:lpstr>GIT HUB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ppt2</dc:title>
  <cp:lastModifiedBy>Dibyajyoti Rath</cp:lastModifiedBy>
  <cp:revision>42</cp:revision>
  <dcterms:created xsi:type="dcterms:W3CDTF">2022-05-23T11:27:01Z</dcterms:created>
  <dcterms:modified xsi:type="dcterms:W3CDTF">2022-06-15T07:31:18Z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2022-05-23T00:00:00Z</vt:filetime>
  </property>
  <property fmtid="{D5CDD505-2E9C-101B-9397-08002B2CF9AE}" pid="3" name="Creator">
    <vt:lpwstr>Adobe Illustrator 26.3 (Windows)</vt:lpwstr>
  </property>
  <property fmtid="{D5CDD505-2E9C-101B-9397-08002B2CF9AE}" pid="4" name="LastSaved">
    <vt:filetime>2022-05-23T00:00:00Z</vt:filetime>
  </property>
</Properties>
</file>