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yan Emani" initials="KE" lastIdx="1" clrIdx="0">
    <p:extLst>
      <p:ext uri="{19B8F6BF-5375-455C-9EA6-DF929625EA0E}">
        <p15:presenceInfo xmlns:p15="http://schemas.microsoft.com/office/powerpoint/2012/main" userId="3587409c4bf33e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136334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156284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904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2293043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596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496606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2373701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322324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321409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CD1C3-3B71-4D3B-A31A-A98F2A182C46}" type="datetimeFigureOut">
              <a:rPr lang="en-IN" smtClean="0"/>
              <a:t>13-05-2021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138310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7CD1C3-3B71-4D3B-A31A-A98F2A182C46}"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28079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7CD1C3-3B71-4D3B-A31A-A98F2A182C46}" type="datetimeFigureOut">
              <a:rPr lang="en-IN" smtClean="0"/>
              <a:t>13-05-2021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72971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7CD1C3-3B71-4D3B-A31A-A98F2A182C46}" type="datetimeFigureOut">
              <a:rPr lang="en-IN" smtClean="0"/>
              <a:t>13-05-2021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86723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CD1C3-3B71-4D3B-A31A-A98F2A182C46}" type="datetimeFigureOut">
              <a:rPr lang="en-IN" smtClean="0"/>
              <a:t>13-05-2021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404433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7CD1C3-3B71-4D3B-A31A-A98F2A182C46}"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269107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7CD1C3-3B71-4D3B-A31A-A98F2A182C46}" type="datetimeFigureOut">
              <a:rPr lang="en-IN" smtClean="0"/>
              <a:t>13-05-2021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37037-2547-45ED-BA98-3381845781FF}" type="slidenum">
              <a:rPr lang="en-IN" smtClean="0"/>
              <a:t>‹#›</a:t>
            </a:fld>
            <a:endParaRPr lang="en-IN"/>
          </a:p>
        </p:txBody>
      </p:sp>
    </p:spTree>
    <p:extLst>
      <p:ext uri="{BB962C8B-B14F-4D97-AF65-F5344CB8AC3E}">
        <p14:creationId xmlns:p14="http://schemas.microsoft.com/office/powerpoint/2010/main" val="17530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7CD1C3-3B71-4D3B-A31A-A98F2A182C46}" type="datetimeFigureOut">
              <a:rPr lang="en-IN" smtClean="0"/>
              <a:t>13-05-2021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937037-2547-45ED-BA98-3381845781FF}" type="slidenum">
              <a:rPr lang="en-IN" smtClean="0"/>
              <a:t>‹#›</a:t>
            </a:fld>
            <a:endParaRPr lang="en-IN"/>
          </a:p>
        </p:txBody>
      </p:sp>
    </p:spTree>
    <p:extLst>
      <p:ext uri="{BB962C8B-B14F-4D97-AF65-F5344CB8AC3E}">
        <p14:creationId xmlns:p14="http://schemas.microsoft.com/office/powerpoint/2010/main" val="3358798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639E-536A-485D-8651-942C8FA0D759}"/>
              </a:ext>
            </a:extLst>
          </p:cNvPr>
          <p:cNvSpPr>
            <a:spLocks noGrp="1"/>
          </p:cNvSpPr>
          <p:nvPr>
            <p:ph type="title"/>
          </p:nvPr>
        </p:nvSpPr>
        <p:spPr/>
        <p:txBody>
          <a:bodyPr/>
          <a:lstStyle/>
          <a:p>
            <a:r>
              <a:rPr lang="en-US" dirty="0"/>
              <a:t>TELECOM CUSTOMER CHURN RATE</a:t>
            </a:r>
            <a:br>
              <a:rPr lang="en-US" dirty="0"/>
            </a:br>
            <a:endParaRPr lang="en-IN" dirty="0"/>
          </a:p>
        </p:txBody>
      </p:sp>
      <p:sp>
        <p:nvSpPr>
          <p:cNvPr id="3" name="Content Placeholder 2">
            <a:extLst>
              <a:ext uri="{FF2B5EF4-FFF2-40B4-BE49-F238E27FC236}">
                <a16:creationId xmlns:a16="http://schemas.microsoft.com/office/drawing/2014/main" id="{4F789ED4-91D6-47EF-89D8-717820A43F5A}"/>
              </a:ext>
            </a:extLst>
          </p:cNvPr>
          <p:cNvSpPr>
            <a:spLocks noGrp="1"/>
          </p:cNvSpPr>
          <p:nvPr>
            <p:ph idx="1"/>
          </p:nvPr>
        </p:nvSpPr>
        <p:spPr/>
        <p:txBody>
          <a:bodyPr>
            <a:normAutofit fontScale="92500" lnSpcReduction="10000"/>
          </a:bodyPr>
          <a:lstStyle/>
          <a:p>
            <a:r>
              <a:rPr lang="en-US" dirty="0"/>
              <a:t>PROBLEM STATEMENT:- Exploring on the actions of telecom clients to update  the quit probability of consumers based on their past events using EDA and few other evaluation metrics in order to forecast the chances of consumers to leave telecom.</a:t>
            </a:r>
          </a:p>
          <a:p>
            <a:r>
              <a:rPr lang="en-US" dirty="0"/>
              <a:t> PROBLEM DESCRIPTION:- predicting consumers who quit with in previous month through churn column included in dataset.</a:t>
            </a:r>
          </a:p>
          <a:p>
            <a:r>
              <a:rPr lang="en-IN" dirty="0"/>
              <a:t>services that every single client subscribed with – phone services, numerous lines, web services, online network security, device safety, online data retrieval, technological assistance, live streaming videos, tv’s and audio.</a:t>
            </a:r>
          </a:p>
          <a:p>
            <a:r>
              <a:rPr lang="en-US" dirty="0"/>
              <a:t>Consumer profile details – subscribing time of clients, contract information, type of payments, paper bills for payment and invoice, every month bill and total amount.</a:t>
            </a:r>
          </a:p>
          <a:p>
            <a:r>
              <a:rPr lang="en-US" dirty="0"/>
              <a:t>Statistical information regarding data – age, group, gender and associated partners.</a:t>
            </a:r>
          </a:p>
        </p:txBody>
      </p:sp>
    </p:spTree>
    <p:extLst>
      <p:ext uri="{BB962C8B-B14F-4D97-AF65-F5344CB8AC3E}">
        <p14:creationId xmlns:p14="http://schemas.microsoft.com/office/powerpoint/2010/main" val="335727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3FFA-0E10-4093-BECE-24DA2750BFBB}"/>
              </a:ext>
            </a:extLst>
          </p:cNvPr>
          <p:cNvSpPr>
            <a:spLocks noGrp="1"/>
          </p:cNvSpPr>
          <p:nvPr>
            <p:ph type="title"/>
          </p:nvPr>
        </p:nvSpPr>
        <p:spPr/>
        <p:txBody>
          <a:bodyPr/>
          <a:lstStyle/>
          <a:p>
            <a:r>
              <a:rPr lang="en-US" dirty="0"/>
              <a:t>MAKING DERIVED FEATURES</a:t>
            </a:r>
            <a:endParaRPr lang="en-IN" dirty="0"/>
          </a:p>
        </p:txBody>
      </p:sp>
      <p:sp>
        <p:nvSpPr>
          <p:cNvPr id="3" name="Content Placeholder 2">
            <a:extLst>
              <a:ext uri="{FF2B5EF4-FFF2-40B4-BE49-F238E27FC236}">
                <a16:creationId xmlns:a16="http://schemas.microsoft.com/office/drawing/2014/main" id="{9120C6FB-3EA9-4A89-9E86-8C912F8B9FCD}"/>
              </a:ext>
            </a:extLst>
          </p:cNvPr>
          <p:cNvSpPr>
            <a:spLocks noGrp="1"/>
          </p:cNvSpPr>
          <p:nvPr>
            <p:ph idx="1"/>
          </p:nvPr>
        </p:nvSpPr>
        <p:spPr>
          <a:xfrm>
            <a:off x="677334" y="1340528"/>
            <a:ext cx="11200988" cy="5517472"/>
          </a:xfrm>
        </p:spPr>
        <p:txBody>
          <a:bodyPr/>
          <a:lstStyle/>
          <a:p>
            <a:r>
              <a:rPr lang="en-US" dirty="0"/>
              <a:t>Make a derived set of attributes for tenure field with numerous bins for tenure like ‘0-1’, ‘1-2’, years and compare the attributes.</a:t>
            </a:r>
          </a:p>
          <a:p>
            <a:r>
              <a:rPr lang="en-IN" dirty="0"/>
              <a:t>After comparing each attribute it seems to be more sums of consumers with tenures ‘0-1’ or ‘1-2’ years when compared with other terms.</a:t>
            </a:r>
          </a:p>
          <a:p>
            <a:endParaRPr lang="en-IN" dirty="0"/>
          </a:p>
        </p:txBody>
      </p:sp>
      <p:pic>
        <p:nvPicPr>
          <p:cNvPr id="7" name="Picture 6">
            <a:extLst>
              <a:ext uri="{FF2B5EF4-FFF2-40B4-BE49-F238E27FC236}">
                <a16:creationId xmlns:a16="http://schemas.microsoft.com/office/drawing/2014/main" id="{A58796B6-2322-4AC9-913B-B5E5073AC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46" y="2661328"/>
            <a:ext cx="6271803" cy="4138019"/>
          </a:xfrm>
          <a:prstGeom prst="rect">
            <a:avLst/>
          </a:prstGeom>
        </p:spPr>
      </p:pic>
    </p:spTree>
    <p:extLst>
      <p:ext uri="{BB962C8B-B14F-4D97-AF65-F5344CB8AC3E}">
        <p14:creationId xmlns:p14="http://schemas.microsoft.com/office/powerpoint/2010/main" val="58583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34A5-496D-43AA-91F7-3679820D79B1}"/>
              </a:ext>
            </a:extLst>
          </p:cNvPr>
          <p:cNvSpPr>
            <a:spLocks noGrp="1"/>
          </p:cNvSpPr>
          <p:nvPr>
            <p:ph type="title"/>
          </p:nvPr>
        </p:nvSpPr>
        <p:spPr/>
        <p:txBody>
          <a:bodyPr/>
          <a:lstStyle/>
          <a:p>
            <a:r>
              <a:rPr lang="en-US" dirty="0"/>
              <a:t>MODEL BULDING WITH LOGISTIC REGRESSION.</a:t>
            </a:r>
            <a:endParaRPr lang="en-IN" dirty="0"/>
          </a:p>
        </p:txBody>
      </p:sp>
      <p:sp>
        <p:nvSpPr>
          <p:cNvPr id="3" name="Content Placeholder 2">
            <a:extLst>
              <a:ext uri="{FF2B5EF4-FFF2-40B4-BE49-F238E27FC236}">
                <a16:creationId xmlns:a16="http://schemas.microsoft.com/office/drawing/2014/main" id="{48F1E548-F90C-4C11-902C-6DFC0D54C371}"/>
              </a:ext>
            </a:extLst>
          </p:cNvPr>
          <p:cNvSpPr>
            <a:spLocks noGrp="1"/>
          </p:cNvSpPr>
          <p:nvPr>
            <p:ph idx="1"/>
          </p:nvPr>
        </p:nvSpPr>
        <p:spPr>
          <a:xfrm>
            <a:off x="677334" y="1704513"/>
            <a:ext cx="11514666" cy="5153487"/>
          </a:xfrm>
        </p:spPr>
        <p:txBody>
          <a:bodyPr>
            <a:normAutofit/>
          </a:bodyPr>
          <a:lstStyle/>
          <a:p>
            <a:r>
              <a:rPr lang="en-US" dirty="0"/>
              <a:t>Performing model 1 utilizing all variables with logistic regression</a:t>
            </a:r>
          </a:p>
          <a:p>
            <a:r>
              <a:rPr lang="en-IN" dirty="0"/>
              <a:t>Deviance Residuals: </a:t>
            </a:r>
          </a:p>
          <a:p>
            <a:r>
              <a:rPr lang="en-IN" dirty="0"/>
              <a:t>    Min       1Q   Median       3Q      Max  </a:t>
            </a:r>
          </a:p>
          <a:p>
            <a:r>
              <a:rPr lang="en-IN" dirty="0"/>
              <a:t>-2.1047  -0.6793  -0.2708   0.6638   3.3606 </a:t>
            </a:r>
            <a:endParaRPr lang="en-US" dirty="0"/>
          </a:p>
          <a:p>
            <a:r>
              <a:rPr lang="en-IN" dirty="0"/>
              <a:t>Utilizing </a:t>
            </a:r>
            <a:r>
              <a:rPr lang="en-IN" dirty="0" err="1"/>
              <a:t>stepAIC</a:t>
            </a:r>
            <a:r>
              <a:rPr lang="en-IN" dirty="0"/>
              <a:t> for choosing attributes to obtain efficient analysis of </a:t>
            </a:r>
            <a:r>
              <a:rPr lang="en-IN" dirty="0" err="1"/>
              <a:t>ouput</a:t>
            </a:r>
            <a:r>
              <a:rPr lang="en-IN" dirty="0"/>
              <a:t> by appending or deleting variables.</a:t>
            </a:r>
          </a:p>
          <a:p>
            <a:r>
              <a:rPr lang="en-US" dirty="0"/>
              <a:t>Dispersion parameter for binomial family taken to be 1)</a:t>
            </a:r>
          </a:p>
          <a:p>
            <a:endParaRPr lang="en-US" dirty="0"/>
          </a:p>
          <a:p>
            <a:r>
              <a:rPr lang="en-US" dirty="0"/>
              <a:t>    Null deviance: 6513.9  on 5624  degrees of freedom</a:t>
            </a:r>
          </a:p>
          <a:p>
            <a:r>
              <a:rPr lang="en-US" dirty="0"/>
              <a:t>Residual deviance: 4586.9  on 5596  degrees of freedom</a:t>
            </a:r>
          </a:p>
          <a:p>
            <a:r>
              <a:rPr lang="en-US" dirty="0"/>
              <a:t>AIC: 4644.9</a:t>
            </a:r>
          </a:p>
          <a:p>
            <a:endParaRPr lang="en-US" dirty="0"/>
          </a:p>
          <a:p>
            <a:r>
              <a:rPr lang="en-US" dirty="0"/>
              <a:t>Number of Fisher Scoring iterations: 6</a:t>
            </a:r>
            <a:endParaRPr lang="en-IN" dirty="0"/>
          </a:p>
        </p:txBody>
      </p:sp>
    </p:spTree>
    <p:extLst>
      <p:ext uri="{BB962C8B-B14F-4D97-AF65-F5344CB8AC3E}">
        <p14:creationId xmlns:p14="http://schemas.microsoft.com/office/powerpoint/2010/main" val="201340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2EF9B-630C-4D39-8AAA-CB843B259BFE}"/>
              </a:ext>
            </a:extLst>
          </p:cNvPr>
          <p:cNvSpPr>
            <a:spLocks noGrp="1"/>
          </p:cNvSpPr>
          <p:nvPr>
            <p:ph idx="1"/>
          </p:nvPr>
        </p:nvSpPr>
        <p:spPr>
          <a:xfrm>
            <a:off x="677334" y="133165"/>
            <a:ext cx="11316398" cy="6613864"/>
          </a:xfrm>
        </p:spPr>
        <p:txBody>
          <a:bodyPr/>
          <a:lstStyle/>
          <a:p>
            <a:r>
              <a:rPr lang="en-US" dirty="0" err="1"/>
              <a:t>Analysing</a:t>
            </a:r>
            <a:r>
              <a:rPr lang="en-US" dirty="0"/>
              <a:t> model 2 with selected variables utilizing variance inflation factor for cleaning unnecessary attributes consisting more multicollinearity among them. Multicollinearity presents when multiple predicting attributes are mostly similar with every one variable and then it results very hard to learn the effect of an independent attribute on dependent attribute.</a:t>
            </a:r>
          </a:p>
          <a:p>
            <a:r>
              <a:rPr lang="en-IN" dirty="0"/>
              <a:t>The variance inflation factor(VIF) is utilised to calculate the multicollinearity among predicting attributes in a model. A predicting attributes with VIF 2 or low is deemed to be normal. More the VIF value the more chances of similarities among other predicting attributes. In this model we can eliminate the predictor attributes after checking importance of predictor attributes with more VIF and P-value.</a:t>
            </a:r>
          </a:p>
          <a:p>
            <a:endParaRPr lang="en-IN" dirty="0"/>
          </a:p>
          <a:p>
            <a:endParaRPr lang="en-IN" dirty="0"/>
          </a:p>
        </p:txBody>
      </p:sp>
      <p:pic>
        <p:nvPicPr>
          <p:cNvPr id="5" name="Picture 4">
            <a:extLst>
              <a:ext uri="{FF2B5EF4-FFF2-40B4-BE49-F238E27FC236}">
                <a16:creationId xmlns:a16="http://schemas.microsoft.com/office/drawing/2014/main" id="{67B2C6A5-D2F3-4A3F-B983-DB56588D1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980" y="3098208"/>
            <a:ext cx="7613286" cy="2982996"/>
          </a:xfrm>
          <a:prstGeom prst="rect">
            <a:avLst/>
          </a:prstGeom>
        </p:spPr>
      </p:pic>
    </p:spTree>
    <p:extLst>
      <p:ext uri="{BB962C8B-B14F-4D97-AF65-F5344CB8AC3E}">
        <p14:creationId xmlns:p14="http://schemas.microsoft.com/office/powerpoint/2010/main" val="278836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1D6A-A70E-4E6D-9F18-1843753F92E3}"/>
              </a:ext>
            </a:extLst>
          </p:cNvPr>
          <p:cNvSpPr>
            <a:spLocks noGrp="1"/>
          </p:cNvSpPr>
          <p:nvPr>
            <p:ph type="title"/>
          </p:nvPr>
        </p:nvSpPr>
        <p:spPr/>
        <p:txBody>
          <a:bodyPr>
            <a:normAutofit fontScale="90000"/>
          </a:bodyPr>
          <a:lstStyle/>
          <a:p>
            <a:r>
              <a:rPr lang="en-US" dirty="0"/>
              <a:t>EVALUATION OF MODEL USING VALIDATION DATA</a:t>
            </a:r>
            <a:br>
              <a:rPr lang="en-US" dirty="0"/>
            </a:br>
            <a:br>
              <a:rPr lang="en-US" dirty="0"/>
            </a:br>
            <a:endParaRPr lang="en-IN" dirty="0"/>
          </a:p>
        </p:txBody>
      </p:sp>
      <p:sp>
        <p:nvSpPr>
          <p:cNvPr id="3" name="Content Placeholder 2">
            <a:extLst>
              <a:ext uri="{FF2B5EF4-FFF2-40B4-BE49-F238E27FC236}">
                <a16:creationId xmlns:a16="http://schemas.microsoft.com/office/drawing/2014/main" id="{3B9D0BE0-0FA8-4B7D-8602-B8143DA83BF9}"/>
              </a:ext>
            </a:extLst>
          </p:cNvPr>
          <p:cNvSpPr>
            <a:spLocks noGrp="1"/>
          </p:cNvSpPr>
          <p:nvPr>
            <p:ph idx="1"/>
          </p:nvPr>
        </p:nvSpPr>
        <p:spPr>
          <a:xfrm>
            <a:off x="677334" y="1686757"/>
            <a:ext cx="11514666" cy="5171243"/>
          </a:xfrm>
        </p:spPr>
        <p:txBody>
          <a:bodyPr/>
          <a:lstStyle/>
          <a:p>
            <a:r>
              <a:rPr lang="en-US" dirty="0"/>
              <a:t> Min.  1st Qu.   Median     Mean  3rd Qu.     Max. </a:t>
            </a:r>
          </a:p>
          <a:p>
            <a:r>
              <a:rPr lang="en-US" dirty="0"/>
              <a:t>0.004869 0.040835 0.182065 0.259236 0.446210 0.862975 </a:t>
            </a:r>
          </a:p>
          <a:p>
            <a:r>
              <a:rPr lang="en-IN" dirty="0"/>
              <a:t> </a:t>
            </a:r>
            <a:r>
              <a:rPr lang="en-IN" dirty="0" err="1"/>
              <a:t>pred_chu</a:t>
            </a:r>
            <a:endParaRPr lang="en-IN" dirty="0"/>
          </a:p>
          <a:p>
            <a:r>
              <a:rPr lang="en-IN" dirty="0" err="1"/>
              <a:t>actual_chu</a:t>
            </a:r>
            <a:r>
              <a:rPr lang="en-IN" dirty="0"/>
              <a:t>  No Yes</a:t>
            </a:r>
          </a:p>
          <a:p>
            <a:r>
              <a:rPr lang="en-IN" dirty="0"/>
              <a:t>       No  935  98</a:t>
            </a:r>
          </a:p>
          <a:p>
            <a:r>
              <a:rPr lang="en-IN" dirty="0"/>
              <a:t>       Yes 201 173</a:t>
            </a:r>
          </a:p>
          <a:p>
            <a:r>
              <a:rPr lang="en-IN" dirty="0"/>
              <a:t>Accuracy </a:t>
            </a:r>
          </a:p>
          <a:p>
            <a:r>
              <a:rPr lang="en-IN" dirty="0"/>
              <a:t>0.7782516 </a:t>
            </a:r>
          </a:p>
          <a:p>
            <a:r>
              <a:rPr lang="en-IN" dirty="0"/>
              <a:t>Sensitivity </a:t>
            </a:r>
          </a:p>
          <a:p>
            <a:r>
              <a:rPr lang="en-IN" dirty="0"/>
              <a:t>  0.7165775 </a:t>
            </a:r>
          </a:p>
          <a:p>
            <a:r>
              <a:rPr lang="en-IN" dirty="0"/>
              <a:t>Specificity </a:t>
            </a:r>
          </a:p>
          <a:p>
            <a:r>
              <a:rPr lang="en-IN" dirty="0"/>
              <a:t>  0.8005808 </a:t>
            </a:r>
          </a:p>
        </p:txBody>
      </p:sp>
      <p:sp>
        <p:nvSpPr>
          <p:cNvPr id="4" name="Rectangle 1">
            <a:extLst>
              <a:ext uri="{FF2B5EF4-FFF2-40B4-BE49-F238E27FC236}">
                <a16:creationId xmlns:a16="http://schemas.microsoft.com/office/drawing/2014/main" id="{F9D02BF9-0982-441A-A7F8-DF93EE631BA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4501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F178-C989-4526-B273-D6E9AECDFFCC}"/>
              </a:ext>
            </a:extLst>
          </p:cNvPr>
          <p:cNvSpPr>
            <a:spLocks noGrp="1"/>
          </p:cNvSpPr>
          <p:nvPr>
            <p:ph type="title"/>
          </p:nvPr>
        </p:nvSpPr>
        <p:spPr>
          <a:xfrm>
            <a:off x="677334" y="609600"/>
            <a:ext cx="8596668" cy="1441142"/>
          </a:xfrm>
        </p:spPr>
        <p:txBody>
          <a:bodyPr>
            <a:normAutofit fontScale="90000"/>
          </a:bodyPr>
          <a:lstStyle/>
          <a:p>
            <a:r>
              <a:rPr lang="en-US" dirty="0"/>
              <a:t>COMPARING ACCURACY, SPECIFICITY AND SENSITIVITY OF THREE MODELS IN LOGISTIC REGRESSION MODEL.</a:t>
            </a:r>
            <a:endParaRPr lang="en-IN" dirty="0"/>
          </a:p>
        </p:txBody>
      </p:sp>
      <p:sp>
        <p:nvSpPr>
          <p:cNvPr id="7" name="Content Placeholder 6">
            <a:extLst>
              <a:ext uri="{FF2B5EF4-FFF2-40B4-BE49-F238E27FC236}">
                <a16:creationId xmlns:a16="http://schemas.microsoft.com/office/drawing/2014/main" id="{074EC40A-EE71-4272-ABBE-3D8D034BF7DD}"/>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                                                 FIG15</a:t>
            </a:r>
          </a:p>
        </p:txBody>
      </p:sp>
      <p:pic>
        <p:nvPicPr>
          <p:cNvPr id="9" name="Picture 8">
            <a:extLst>
              <a:ext uri="{FF2B5EF4-FFF2-40B4-BE49-F238E27FC236}">
                <a16:creationId xmlns:a16="http://schemas.microsoft.com/office/drawing/2014/main" id="{0619E53B-E2AA-49B3-80E0-311D868D0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852" y="2160589"/>
            <a:ext cx="6355631" cy="3302493"/>
          </a:xfrm>
          <a:prstGeom prst="rect">
            <a:avLst/>
          </a:prstGeom>
        </p:spPr>
      </p:pic>
    </p:spTree>
    <p:extLst>
      <p:ext uri="{BB962C8B-B14F-4D97-AF65-F5344CB8AC3E}">
        <p14:creationId xmlns:p14="http://schemas.microsoft.com/office/powerpoint/2010/main" val="134532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1302-8A6C-4F81-9BA5-B8E934F1ED0E}"/>
              </a:ext>
            </a:extLst>
          </p:cNvPr>
          <p:cNvSpPr>
            <a:spLocks noGrp="1"/>
          </p:cNvSpPr>
          <p:nvPr>
            <p:ph type="title"/>
          </p:nvPr>
        </p:nvSpPr>
        <p:spPr>
          <a:xfrm>
            <a:off x="677334" y="609600"/>
            <a:ext cx="8596668" cy="695417"/>
          </a:xfrm>
        </p:spPr>
        <p:txBody>
          <a:bodyPr/>
          <a:lstStyle/>
          <a:p>
            <a:r>
              <a:rPr lang="en-US" dirty="0"/>
              <a:t>MODEL BUILDING 2 DECISION TREE</a:t>
            </a:r>
            <a:endParaRPr lang="en-IN" dirty="0"/>
          </a:p>
        </p:txBody>
      </p:sp>
      <p:sp>
        <p:nvSpPr>
          <p:cNvPr id="3" name="Content Placeholder 2">
            <a:extLst>
              <a:ext uri="{FF2B5EF4-FFF2-40B4-BE49-F238E27FC236}">
                <a16:creationId xmlns:a16="http://schemas.microsoft.com/office/drawing/2014/main" id="{3476F104-4026-4069-8244-B5C1ED4E9C87}"/>
              </a:ext>
            </a:extLst>
          </p:cNvPr>
          <p:cNvSpPr>
            <a:spLocks noGrp="1"/>
          </p:cNvSpPr>
          <p:nvPr>
            <p:ph idx="1"/>
          </p:nvPr>
        </p:nvSpPr>
        <p:spPr>
          <a:xfrm>
            <a:off x="677334" y="1429305"/>
            <a:ext cx="11378542" cy="5255580"/>
          </a:xfrm>
        </p:spPr>
        <p:txBody>
          <a:bodyPr/>
          <a:lstStyle/>
          <a:p>
            <a:r>
              <a:rPr lang="en-US" dirty="0"/>
              <a:t>DECISION TREE: divides the data into numerous pairs and each pair consists subsets to form a tree like structure finally to made a prediction. Homogeneity is the fundamental method utilized to decide the variable on which a division should be make. A division that outcomes into most similar subset is frequently determined suitable and the process repeats for each subset to choose most homogenous subset then this homogeneity can be calculated with information gain, Entropy and Gini Index.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FIG 16</a:t>
            </a:r>
          </a:p>
          <a:p>
            <a:endParaRPr lang="en-US" dirty="0"/>
          </a:p>
          <a:p>
            <a:endParaRPr lang="en-IN" dirty="0"/>
          </a:p>
        </p:txBody>
      </p:sp>
      <p:pic>
        <p:nvPicPr>
          <p:cNvPr id="5" name="Picture 4">
            <a:extLst>
              <a:ext uri="{FF2B5EF4-FFF2-40B4-BE49-F238E27FC236}">
                <a16:creationId xmlns:a16="http://schemas.microsoft.com/office/drawing/2014/main" id="{C1998A94-E1BF-4173-B1C3-24DA28D9FCC8}"/>
              </a:ext>
            </a:extLst>
          </p:cNvPr>
          <p:cNvPicPr>
            <a:picLocks noChangeAspect="1"/>
          </p:cNvPicPr>
          <p:nvPr/>
        </p:nvPicPr>
        <p:blipFill>
          <a:blip r:embed="rId2"/>
          <a:stretch>
            <a:fillRect/>
          </a:stretch>
        </p:blipFill>
        <p:spPr>
          <a:xfrm>
            <a:off x="677334" y="3018409"/>
            <a:ext cx="6313180" cy="2787588"/>
          </a:xfrm>
          <a:prstGeom prst="rect">
            <a:avLst/>
          </a:prstGeom>
        </p:spPr>
      </p:pic>
    </p:spTree>
    <p:extLst>
      <p:ext uri="{BB962C8B-B14F-4D97-AF65-F5344CB8AC3E}">
        <p14:creationId xmlns:p14="http://schemas.microsoft.com/office/powerpoint/2010/main" val="365369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536D-EBBE-4949-9BD1-C20E1B8600B1}"/>
              </a:ext>
            </a:extLst>
          </p:cNvPr>
          <p:cNvSpPr>
            <a:spLocks noGrp="1"/>
          </p:cNvSpPr>
          <p:nvPr>
            <p:ph type="title"/>
          </p:nvPr>
        </p:nvSpPr>
        <p:spPr>
          <a:xfrm>
            <a:off x="677334" y="609599"/>
            <a:ext cx="8596668" cy="1458897"/>
          </a:xfrm>
        </p:spPr>
        <p:txBody>
          <a:bodyPr>
            <a:normAutofit fontScale="90000"/>
          </a:bodyPr>
          <a:lstStyle/>
          <a:p>
            <a:r>
              <a:rPr lang="en-US" dirty="0"/>
              <a:t>Training the decision tree with all variables with validation data and evaluation metrics using confusion matrix</a:t>
            </a:r>
            <a:br>
              <a:rPr lang="en-US" dirty="0"/>
            </a:br>
            <a:endParaRPr lang="en-IN" dirty="0"/>
          </a:p>
        </p:txBody>
      </p:sp>
      <p:sp>
        <p:nvSpPr>
          <p:cNvPr id="3" name="Content Placeholder 2">
            <a:extLst>
              <a:ext uri="{FF2B5EF4-FFF2-40B4-BE49-F238E27FC236}">
                <a16:creationId xmlns:a16="http://schemas.microsoft.com/office/drawing/2014/main" id="{BF65E154-B45F-4C49-941A-F486259BCACA}"/>
              </a:ext>
            </a:extLst>
          </p:cNvPr>
          <p:cNvSpPr>
            <a:spLocks noGrp="1"/>
          </p:cNvSpPr>
          <p:nvPr>
            <p:ph idx="1"/>
          </p:nvPr>
        </p:nvSpPr>
        <p:spPr>
          <a:xfrm>
            <a:off x="677334" y="2160589"/>
            <a:ext cx="11422930" cy="4604195"/>
          </a:xfrm>
        </p:spPr>
        <p:txBody>
          <a:bodyPr>
            <a:normAutofit lnSpcReduction="10000"/>
          </a:bodyPr>
          <a:lstStyle/>
          <a:p>
            <a:r>
              <a:rPr lang="en-IN" dirty="0"/>
              <a:t>Confusion Matrix and Statistics</a:t>
            </a:r>
          </a:p>
          <a:p>
            <a:endParaRPr lang="en-IN" dirty="0"/>
          </a:p>
          <a:p>
            <a:r>
              <a:rPr lang="en-IN" dirty="0"/>
              <a:t>          Reference</a:t>
            </a:r>
          </a:p>
          <a:p>
            <a:r>
              <a:rPr lang="en-IN" dirty="0"/>
              <a:t>Prediction   0   1</a:t>
            </a:r>
          </a:p>
          <a:p>
            <a:r>
              <a:rPr lang="en-IN" dirty="0"/>
              <a:t>         0 967  66</a:t>
            </a:r>
          </a:p>
          <a:p>
            <a:r>
              <a:rPr lang="en-IN" dirty="0"/>
              <a:t>         1 232 142</a:t>
            </a:r>
          </a:p>
          <a:p>
            <a:r>
              <a:rPr lang="en-IN" dirty="0"/>
              <a:t> Accuracy : 0.7882          </a:t>
            </a:r>
          </a:p>
          <a:p>
            <a:r>
              <a:rPr lang="en-IN" dirty="0"/>
              <a:t>                 95% CI : (0.7659, 0.8093)</a:t>
            </a:r>
          </a:p>
          <a:p>
            <a:r>
              <a:rPr lang="en-IN" dirty="0"/>
              <a:t>    No Information Rate : 0.8522          </a:t>
            </a:r>
          </a:p>
          <a:p>
            <a:r>
              <a:rPr lang="en-IN" dirty="0"/>
              <a:t>    P-Value [</a:t>
            </a:r>
            <a:r>
              <a:rPr lang="en-IN" dirty="0" err="1"/>
              <a:t>Acc</a:t>
            </a:r>
            <a:r>
              <a:rPr lang="en-IN" dirty="0"/>
              <a:t> &gt; NIR] : 1               </a:t>
            </a:r>
          </a:p>
          <a:p>
            <a:r>
              <a:rPr lang="en-IN" dirty="0"/>
              <a:t>                                          </a:t>
            </a:r>
          </a:p>
          <a:p>
            <a:r>
              <a:rPr lang="en-IN" dirty="0"/>
              <a:t>                  Kappa : 0.3679 </a:t>
            </a:r>
          </a:p>
          <a:p>
            <a:endParaRPr lang="en-IN" dirty="0"/>
          </a:p>
          <a:p>
            <a:endParaRPr lang="en-IN" dirty="0"/>
          </a:p>
        </p:txBody>
      </p:sp>
    </p:spTree>
    <p:extLst>
      <p:ext uri="{BB962C8B-B14F-4D97-AF65-F5344CB8AC3E}">
        <p14:creationId xmlns:p14="http://schemas.microsoft.com/office/powerpoint/2010/main" val="257095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115E7-2FB6-4139-8F26-321579153DBE}"/>
              </a:ext>
            </a:extLst>
          </p:cNvPr>
          <p:cNvSpPr>
            <a:spLocks noGrp="1"/>
          </p:cNvSpPr>
          <p:nvPr>
            <p:ph idx="1"/>
          </p:nvPr>
        </p:nvSpPr>
        <p:spPr>
          <a:xfrm>
            <a:off x="221942" y="106533"/>
            <a:ext cx="11970058" cy="6329778"/>
          </a:xfrm>
        </p:spPr>
        <p:txBody>
          <a:bodyPr/>
          <a:lstStyle/>
          <a:p>
            <a:r>
              <a:rPr lang="en-US" dirty="0"/>
              <a:t> </a:t>
            </a:r>
          </a:p>
          <a:p>
            <a:r>
              <a:rPr lang="en-US" dirty="0"/>
              <a:t> </a:t>
            </a:r>
            <a:r>
              <a:rPr lang="en-US" dirty="0" err="1"/>
              <a:t>Mcnemar's</a:t>
            </a:r>
            <a:r>
              <a:rPr lang="en-US" dirty="0"/>
              <a:t> Test P-Value : &lt;2e-16          </a:t>
            </a:r>
          </a:p>
          <a:p>
            <a:r>
              <a:rPr lang="en-US" dirty="0"/>
              <a:t>                                          </a:t>
            </a:r>
          </a:p>
          <a:p>
            <a:r>
              <a:rPr lang="en-US" dirty="0"/>
              <a:t>            Sensitivity : 0.8065          </a:t>
            </a:r>
          </a:p>
          <a:p>
            <a:r>
              <a:rPr lang="en-US" dirty="0"/>
              <a:t>            Specificity : 0.6827          </a:t>
            </a:r>
          </a:p>
          <a:p>
            <a:r>
              <a:rPr lang="en-US" dirty="0"/>
              <a:t>         Pos </a:t>
            </a:r>
            <a:r>
              <a:rPr lang="en-US" dirty="0" err="1"/>
              <a:t>Pred</a:t>
            </a:r>
            <a:r>
              <a:rPr lang="en-US" dirty="0"/>
              <a:t> Value : 0.9361          </a:t>
            </a:r>
          </a:p>
          <a:p>
            <a:r>
              <a:rPr lang="en-US" dirty="0"/>
              <a:t>         Neg </a:t>
            </a:r>
            <a:r>
              <a:rPr lang="en-US" dirty="0" err="1"/>
              <a:t>Pred</a:t>
            </a:r>
            <a:r>
              <a:rPr lang="en-US" dirty="0"/>
              <a:t> Value : 0.3797          </a:t>
            </a:r>
          </a:p>
          <a:p>
            <a:r>
              <a:rPr lang="en-US" dirty="0"/>
              <a:t>             Prevalence : 0.8522          </a:t>
            </a:r>
          </a:p>
          <a:p>
            <a:r>
              <a:rPr lang="en-US" dirty="0"/>
              <a:t>         Detection Rate : 0.6873          </a:t>
            </a:r>
          </a:p>
          <a:p>
            <a:r>
              <a:rPr lang="en-US" dirty="0"/>
              <a:t>   Detection Prevalence : 0.7342          </a:t>
            </a:r>
          </a:p>
          <a:p>
            <a:r>
              <a:rPr lang="en-US" dirty="0"/>
              <a:t>      Balanced Accuracy : 0.7446          </a:t>
            </a:r>
          </a:p>
          <a:p>
            <a:r>
              <a:rPr lang="en-US" dirty="0"/>
              <a:t>                                          </a:t>
            </a:r>
          </a:p>
          <a:p>
            <a:r>
              <a:rPr lang="en-US" dirty="0"/>
              <a:t>       'Positive' Class : 0 </a:t>
            </a:r>
          </a:p>
          <a:p>
            <a:r>
              <a:rPr lang="en-US" dirty="0"/>
              <a:t>The decision tree model has high accuracy and sensitivity when compared with logistic regression model but when its comes to specificity it is less than logistic regression.</a:t>
            </a:r>
            <a:endParaRPr lang="en-IN" dirty="0"/>
          </a:p>
        </p:txBody>
      </p:sp>
    </p:spTree>
    <p:extLst>
      <p:ext uri="{BB962C8B-B14F-4D97-AF65-F5344CB8AC3E}">
        <p14:creationId xmlns:p14="http://schemas.microsoft.com/office/powerpoint/2010/main" val="2930063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6095-DFA5-445F-B244-911B2CA876EF}"/>
              </a:ext>
            </a:extLst>
          </p:cNvPr>
          <p:cNvSpPr>
            <a:spLocks noGrp="1"/>
          </p:cNvSpPr>
          <p:nvPr>
            <p:ph type="title"/>
          </p:nvPr>
        </p:nvSpPr>
        <p:spPr/>
        <p:txBody>
          <a:bodyPr/>
          <a:lstStyle/>
          <a:p>
            <a:r>
              <a:rPr lang="en-US" dirty="0"/>
              <a:t>Modelling building 3 using random forest</a:t>
            </a:r>
            <a:br>
              <a:rPr lang="en-US" dirty="0"/>
            </a:br>
            <a:endParaRPr lang="en-IN" dirty="0"/>
          </a:p>
        </p:txBody>
      </p:sp>
      <p:sp>
        <p:nvSpPr>
          <p:cNvPr id="3" name="Content Placeholder 2">
            <a:extLst>
              <a:ext uri="{FF2B5EF4-FFF2-40B4-BE49-F238E27FC236}">
                <a16:creationId xmlns:a16="http://schemas.microsoft.com/office/drawing/2014/main" id="{36F4D7F4-7775-4E05-B331-DB7604AFE286}"/>
              </a:ext>
            </a:extLst>
          </p:cNvPr>
          <p:cNvSpPr>
            <a:spLocks noGrp="1"/>
          </p:cNvSpPr>
          <p:nvPr>
            <p:ph idx="1"/>
          </p:nvPr>
        </p:nvSpPr>
        <p:spPr>
          <a:xfrm>
            <a:off x="677334" y="1251751"/>
            <a:ext cx="11431808" cy="5504156"/>
          </a:xfrm>
        </p:spPr>
        <p:txBody>
          <a:bodyPr/>
          <a:lstStyle/>
          <a:p>
            <a:r>
              <a:rPr lang="en-US" dirty="0"/>
              <a:t>RandomForest: frequently called as group of huge sums of Decision trees. That utilizes Bootstrapped aggregation method to select arbitrary values from dataset to train every single tree in forest. The resulting forecast in a random forest is the total sum of prediction of every single tree. Main use of random forest is that it predicts out-of-bag(OOB) error approximate gives the average error prediction of training protocols. Utilizing the trees consisting without training values in their bootstrap protocols which interprets the characteristics of cross validation error to avoid test and validation.</a:t>
            </a:r>
          </a:p>
          <a:p>
            <a:r>
              <a:rPr lang="en-US" dirty="0"/>
              <a:t> OOB estimate of  error rate: 19.86%</a:t>
            </a:r>
          </a:p>
          <a:p>
            <a:r>
              <a:rPr lang="en-US" dirty="0"/>
              <a:t>The model generates accuracy of 80% according to OOB estimate of error rate.</a:t>
            </a:r>
          </a:p>
          <a:p>
            <a:r>
              <a:rPr lang="en-US" dirty="0"/>
              <a:t> Reference</a:t>
            </a:r>
          </a:p>
          <a:p>
            <a:r>
              <a:rPr lang="en-US" dirty="0"/>
              <a:t>Prediction   0   1</a:t>
            </a:r>
          </a:p>
          <a:p>
            <a:r>
              <a:rPr lang="en-US" dirty="0"/>
              <a:t>         0 937  96</a:t>
            </a:r>
          </a:p>
          <a:p>
            <a:r>
              <a:rPr lang="en-US" dirty="0"/>
              <a:t>         1 199 175</a:t>
            </a:r>
          </a:p>
          <a:p>
            <a:pPr marL="0" indent="0">
              <a:buNone/>
            </a:pPr>
            <a:endParaRPr lang="en-IN" dirty="0"/>
          </a:p>
        </p:txBody>
      </p:sp>
    </p:spTree>
    <p:extLst>
      <p:ext uri="{BB962C8B-B14F-4D97-AF65-F5344CB8AC3E}">
        <p14:creationId xmlns:p14="http://schemas.microsoft.com/office/powerpoint/2010/main" val="1916588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03213-3B14-4B77-9E35-BBD42203B619}"/>
              </a:ext>
            </a:extLst>
          </p:cNvPr>
          <p:cNvSpPr>
            <a:spLocks noGrp="1"/>
          </p:cNvSpPr>
          <p:nvPr>
            <p:ph idx="1"/>
          </p:nvPr>
        </p:nvSpPr>
        <p:spPr>
          <a:xfrm>
            <a:off x="195309" y="1"/>
            <a:ext cx="11887200" cy="6755906"/>
          </a:xfrm>
        </p:spPr>
        <p:txBody>
          <a:bodyPr>
            <a:normAutofit/>
          </a:bodyPr>
          <a:lstStyle/>
          <a:p>
            <a:r>
              <a:rPr lang="en-US" dirty="0"/>
              <a:t>PERFORMING CONFUSING MATRIX ON RANDOM FOREST MODEL:</a:t>
            </a:r>
          </a:p>
          <a:p>
            <a:r>
              <a:rPr lang="en-IN" dirty="0"/>
              <a:t> Accuracy : 0.7903          </a:t>
            </a:r>
          </a:p>
          <a:p>
            <a:r>
              <a:rPr lang="en-IN" dirty="0"/>
              <a:t>                 95% CI : (0.7681, 0.8113)                          </a:t>
            </a:r>
          </a:p>
          <a:p>
            <a:r>
              <a:rPr lang="en-IN" dirty="0"/>
              <a:t>    No Information Rate : 0.8074          </a:t>
            </a:r>
          </a:p>
          <a:p>
            <a:r>
              <a:rPr lang="en-IN" dirty="0"/>
              <a:t>    P-Value [</a:t>
            </a:r>
            <a:r>
              <a:rPr lang="en-IN" dirty="0" err="1"/>
              <a:t>Acc</a:t>
            </a:r>
            <a:r>
              <a:rPr lang="en-IN" dirty="0"/>
              <a:t> &gt; NIR] : 0.95                        </a:t>
            </a:r>
          </a:p>
          <a:p>
            <a:r>
              <a:rPr lang="en-IN" dirty="0"/>
              <a:t>                  Kappa : 0.4111         </a:t>
            </a:r>
          </a:p>
          <a:p>
            <a:r>
              <a:rPr lang="en-IN" dirty="0"/>
              <a:t> </a:t>
            </a:r>
            <a:r>
              <a:rPr lang="en-IN" dirty="0" err="1"/>
              <a:t>Mcnemar's</a:t>
            </a:r>
            <a:r>
              <a:rPr lang="en-IN" dirty="0"/>
              <a:t> Test P-Value : 2.873e-09       </a:t>
            </a:r>
          </a:p>
          <a:p>
            <a:r>
              <a:rPr lang="en-IN" dirty="0"/>
              <a:t>            Sensitivity : 0.8248          </a:t>
            </a:r>
          </a:p>
          <a:p>
            <a:r>
              <a:rPr lang="en-IN" dirty="0"/>
              <a:t>            Specificity : 0.6458          </a:t>
            </a:r>
          </a:p>
          <a:p>
            <a:r>
              <a:rPr lang="en-IN" dirty="0"/>
              <a:t>         </a:t>
            </a:r>
            <a:r>
              <a:rPr lang="en-IN" dirty="0" err="1"/>
              <a:t>Pos</a:t>
            </a:r>
            <a:r>
              <a:rPr lang="en-IN" dirty="0"/>
              <a:t> </a:t>
            </a:r>
            <a:r>
              <a:rPr lang="en-IN" dirty="0" err="1"/>
              <a:t>Pred</a:t>
            </a:r>
            <a:r>
              <a:rPr lang="en-IN" dirty="0"/>
              <a:t> Value : 0.9071          </a:t>
            </a:r>
          </a:p>
          <a:p>
            <a:r>
              <a:rPr lang="en-IN" dirty="0"/>
              <a:t>         Neg </a:t>
            </a:r>
            <a:r>
              <a:rPr lang="en-IN" dirty="0" err="1"/>
              <a:t>Pred</a:t>
            </a:r>
            <a:r>
              <a:rPr lang="en-IN" dirty="0"/>
              <a:t> Value : 0.4679          </a:t>
            </a:r>
          </a:p>
          <a:p>
            <a:r>
              <a:rPr lang="en-IN" dirty="0"/>
              <a:t>         Prevalence : 0.8074          </a:t>
            </a:r>
          </a:p>
          <a:p>
            <a:r>
              <a:rPr lang="en-IN" dirty="0"/>
              <a:t>         Detection Rate : 0.6660          </a:t>
            </a:r>
          </a:p>
          <a:p>
            <a:r>
              <a:rPr lang="en-IN" dirty="0"/>
              <a:t>   Detection Prevalence : 0.7342          </a:t>
            </a:r>
          </a:p>
          <a:p>
            <a:r>
              <a:rPr lang="en-IN" dirty="0"/>
              <a:t>      Balanced Accuracy : 0.7353 </a:t>
            </a:r>
          </a:p>
          <a:p>
            <a:r>
              <a:rPr lang="en-IN" dirty="0"/>
              <a:t>The fundamental random forest model with accuracy : 79.03%, sensitivity : 80.74%, specificity 0.6458</a:t>
            </a:r>
          </a:p>
        </p:txBody>
      </p:sp>
      <p:pic>
        <p:nvPicPr>
          <p:cNvPr id="5" name="Picture 4">
            <a:extLst>
              <a:ext uri="{FF2B5EF4-FFF2-40B4-BE49-F238E27FC236}">
                <a16:creationId xmlns:a16="http://schemas.microsoft.com/office/drawing/2014/main" id="{B6FB904A-FA75-4466-86CD-3E7C0D959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772" y="417250"/>
            <a:ext cx="7065306" cy="4610204"/>
          </a:xfrm>
          <a:prstGeom prst="rect">
            <a:avLst/>
          </a:prstGeom>
        </p:spPr>
      </p:pic>
    </p:spTree>
    <p:extLst>
      <p:ext uri="{BB962C8B-B14F-4D97-AF65-F5344CB8AC3E}">
        <p14:creationId xmlns:p14="http://schemas.microsoft.com/office/powerpoint/2010/main" val="197977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DE68-F8C4-4886-B5EE-DCC74819F052}"/>
              </a:ext>
            </a:extLst>
          </p:cNvPr>
          <p:cNvSpPr>
            <a:spLocks noGrp="1"/>
          </p:cNvSpPr>
          <p:nvPr>
            <p:ph type="title"/>
          </p:nvPr>
        </p:nvSpPr>
        <p:spPr>
          <a:xfrm>
            <a:off x="677334" y="609599"/>
            <a:ext cx="11514666" cy="517865"/>
          </a:xfrm>
        </p:spPr>
        <p:txBody>
          <a:bodyPr>
            <a:normAutofit fontScale="90000"/>
          </a:bodyPr>
          <a:lstStyle/>
          <a:p>
            <a:pPr marL="571500" indent="-571500">
              <a:buFont typeface="Wingdings" panose="05000000000000000000" pitchFamily="2" charset="2"/>
              <a:buChar char="q"/>
            </a:pPr>
            <a:r>
              <a:rPr lang="en-US" dirty="0"/>
              <a:t>Statistical analysis of the dataset using R</a:t>
            </a:r>
            <a:br>
              <a:rPr lang="en-US" dirty="0"/>
            </a:br>
            <a:br>
              <a:rPr lang="en-US" dirty="0"/>
            </a:br>
            <a:br>
              <a:rPr lang="en-US" dirty="0"/>
            </a:br>
            <a:br>
              <a:rPr lang="en-US" dirty="0"/>
            </a:br>
            <a:br>
              <a:rPr lang="en-US" dirty="0"/>
            </a:br>
            <a:br>
              <a:rPr lang="en-US" dirty="0"/>
            </a:br>
            <a:br>
              <a:rPr lang="en-US" dirty="0"/>
            </a:br>
            <a:br>
              <a:rPr lang="en-US" dirty="0"/>
            </a:br>
            <a:r>
              <a:rPr lang="en-US" dirty="0"/>
              <a:t> </a:t>
            </a:r>
            <a:endParaRPr lang="en-IN" dirty="0"/>
          </a:p>
        </p:txBody>
      </p:sp>
      <p:sp>
        <p:nvSpPr>
          <p:cNvPr id="7" name="Content Placeholder 6">
            <a:extLst>
              <a:ext uri="{FF2B5EF4-FFF2-40B4-BE49-F238E27FC236}">
                <a16:creationId xmlns:a16="http://schemas.microsoft.com/office/drawing/2014/main" id="{5ECE933B-399B-439C-9525-3C8D61F3503D}"/>
              </a:ext>
            </a:extLst>
          </p:cNvPr>
          <p:cNvSpPr>
            <a:spLocks noGrp="1"/>
          </p:cNvSpPr>
          <p:nvPr>
            <p:ph idx="1"/>
          </p:nvPr>
        </p:nvSpPr>
        <p:spPr>
          <a:xfrm>
            <a:off x="677332" y="1246188"/>
            <a:ext cx="11334153" cy="5420941"/>
          </a:xfrm>
        </p:spPr>
        <p:txBody>
          <a:bodyPr>
            <a:normAutofit/>
          </a:bodyPr>
          <a:lstStyle/>
          <a:p>
            <a:pPr marL="0" indent="0">
              <a:buNone/>
            </a:pPr>
            <a:r>
              <a:rPr lang="en-US" dirty="0"/>
              <a:t>DATA CLEANING:- 11 missing data rows present in total charges column, so cleaning those rows in total charges section.</a:t>
            </a:r>
          </a:p>
          <a:p>
            <a:pPr marL="0" indent="0">
              <a:buNone/>
            </a:pPr>
            <a:r>
              <a:rPr lang="en-US" dirty="0"/>
              <a:t>Three continuous variables present in the dataset are tenure , monthly charge and total charge.</a:t>
            </a:r>
          </a:p>
          <a:p>
            <a:pPr marL="0" indent="0">
              <a:buNone/>
            </a:pPr>
            <a:r>
              <a:rPr lang="en-US" dirty="0"/>
              <a:t>Senior citizen column needs to be converted into integer form to categorical form.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FIG1:- VISUALIZATION OF NA’S IN DATASET</a:t>
            </a:r>
          </a:p>
          <a:p>
            <a:pPr marL="0" indent="0">
              <a:buNone/>
            </a:pPr>
            <a:endParaRPr lang="en-US" dirty="0"/>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0826AC25-75F9-4B73-9281-68B458D4B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364" y="2665830"/>
            <a:ext cx="4891926" cy="3078022"/>
          </a:xfrm>
          <a:prstGeom prst="rect">
            <a:avLst/>
          </a:prstGeom>
        </p:spPr>
      </p:pic>
    </p:spTree>
    <p:extLst>
      <p:ext uri="{BB962C8B-B14F-4D97-AF65-F5344CB8AC3E}">
        <p14:creationId xmlns:p14="http://schemas.microsoft.com/office/powerpoint/2010/main" val="382330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3D67-9BEC-42C1-AE09-9573A2F40C0B}"/>
              </a:ext>
            </a:extLst>
          </p:cNvPr>
          <p:cNvSpPr>
            <a:spLocks noGrp="1"/>
          </p:cNvSpPr>
          <p:nvPr>
            <p:ph type="title"/>
          </p:nvPr>
        </p:nvSpPr>
        <p:spPr/>
        <p:txBody>
          <a:bodyPr/>
          <a:lstStyle/>
          <a:p>
            <a:r>
              <a:rPr lang="en-US" dirty="0"/>
              <a:t>VARIABLE IMPORTANCE PLOT</a:t>
            </a:r>
            <a:br>
              <a:rPr lang="en-US" dirty="0"/>
            </a:br>
            <a:endParaRPr lang="en-IN" dirty="0"/>
          </a:p>
        </p:txBody>
      </p:sp>
      <p:sp>
        <p:nvSpPr>
          <p:cNvPr id="3" name="Content Placeholder 2">
            <a:extLst>
              <a:ext uri="{FF2B5EF4-FFF2-40B4-BE49-F238E27FC236}">
                <a16:creationId xmlns:a16="http://schemas.microsoft.com/office/drawing/2014/main" id="{2C0F15EC-3BFF-4143-BD0D-A76AC823912D}"/>
              </a:ext>
            </a:extLst>
          </p:cNvPr>
          <p:cNvSpPr>
            <a:spLocks noGrp="1"/>
          </p:cNvSpPr>
          <p:nvPr>
            <p:ph idx="1"/>
          </p:nvPr>
        </p:nvSpPr>
        <p:spPr>
          <a:xfrm>
            <a:off x="168676" y="1162975"/>
            <a:ext cx="12023324" cy="5601809"/>
          </a:xfrm>
        </p:spPr>
        <p:txBody>
          <a:bodyPr/>
          <a:lstStyle/>
          <a:p>
            <a:r>
              <a:rPr lang="en-US" dirty="0"/>
              <a:t>VARIABLE IMPORTANCE PLOT: variable importance plot illustrates the highly important variable in reducing order by average reduce in Gini. The average reduction in Gini calculates the efficiency of each node at the resultant tree . The more the Gini index and the higher is homogeneity.</a:t>
            </a:r>
          </a:p>
          <a:p>
            <a:endParaRPr lang="en-IN" dirty="0"/>
          </a:p>
        </p:txBody>
      </p:sp>
      <p:pic>
        <p:nvPicPr>
          <p:cNvPr id="5" name="Picture 4">
            <a:extLst>
              <a:ext uri="{FF2B5EF4-FFF2-40B4-BE49-F238E27FC236}">
                <a16:creationId xmlns:a16="http://schemas.microsoft.com/office/drawing/2014/main" id="{F9B15762-101D-4B33-B937-1EE1E77B4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757" y="2088718"/>
            <a:ext cx="8440571" cy="4480758"/>
          </a:xfrm>
          <a:prstGeom prst="rect">
            <a:avLst/>
          </a:prstGeom>
        </p:spPr>
      </p:pic>
    </p:spTree>
    <p:extLst>
      <p:ext uri="{BB962C8B-B14F-4D97-AF65-F5344CB8AC3E}">
        <p14:creationId xmlns:p14="http://schemas.microsoft.com/office/powerpoint/2010/main" val="1674309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B902-FEB6-4A37-B4A9-999BD2314A95}"/>
              </a:ext>
            </a:extLst>
          </p:cNvPr>
          <p:cNvSpPr>
            <a:spLocks noGrp="1"/>
          </p:cNvSpPr>
          <p:nvPr>
            <p:ph type="title"/>
          </p:nvPr>
        </p:nvSpPr>
        <p:spPr>
          <a:xfrm>
            <a:off x="677334" y="609600"/>
            <a:ext cx="8596668" cy="988381"/>
          </a:xfrm>
        </p:spPr>
        <p:txBody>
          <a:bodyPr>
            <a:normAutofit fontScale="90000"/>
          </a:bodyPr>
          <a:lstStyle/>
          <a:p>
            <a:r>
              <a:rPr lang="en-US" dirty="0"/>
              <a:t>Checking the AUC-ROC of all three models.</a:t>
            </a:r>
            <a:endParaRPr lang="en-IN" dirty="0"/>
          </a:p>
        </p:txBody>
      </p:sp>
      <p:sp>
        <p:nvSpPr>
          <p:cNvPr id="3" name="Content Placeholder 2">
            <a:extLst>
              <a:ext uri="{FF2B5EF4-FFF2-40B4-BE49-F238E27FC236}">
                <a16:creationId xmlns:a16="http://schemas.microsoft.com/office/drawing/2014/main" id="{A5A4B2A5-51E7-4B9C-B934-9CE5172CD2AC}"/>
              </a:ext>
            </a:extLst>
          </p:cNvPr>
          <p:cNvSpPr>
            <a:spLocks noGrp="1"/>
          </p:cNvSpPr>
          <p:nvPr>
            <p:ph idx="1"/>
          </p:nvPr>
        </p:nvSpPr>
        <p:spPr>
          <a:xfrm>
            <a:off x="677333" y="1748901"/>
            <a:ext cx="11387419" cy="5007006"/>
          </a:xfrm>
        </p:spPr>
        <p:txBody>
          <a:bodyPr>
            <a:normAutofit lnSpcReduction="10000"/>
          </a:bodyPr>
          <a:lstStyle/>
          <a:p>
            <a:r>
              <a:rPr lang="en-US" dirty="0"/>
              <a:t>Brief summary of all three models.</a:t>
            </a:r>
          </a:p>
          <a:p>
            <a:r>
              <a:rPr lang="en-US" sz="1200" dirty="0"/>
              <a:t>LOGISTIC REGRESSION</a:t>
            </a:r>
          </a:p>
          <a:p>
            <a:r>
              <a:rPr lang="en-IN" sz="1200" dirty="0"/>
              <a:t>Accuracy </a:t>
            </a:r>
          </a:p>
          <a:p>
            <a:r>
              <a:rPr lang="en-IN" sz="1200" dirty="0"/>
              <a:t>0.7782516 </a:t>
            </a:r>
          </a:p>
          <a:p>
            <a:r>
              <a:rPr lang="en-IN" sz="1200" dirty="0"/>
              <a:t>Sensitivity </a:t>
            </a:r>
          </a:p>
          <a:p>
            <a:r>
              <a:rPr lang="en-IN" sz="1200" dirty="0"/>
              <a:t>  0.7165775 </a:t>
            </a:r>
          </a:p>
          <a:p>
            <a:r>
              <a:rPr lang="en-IN" sz="1200" dirty="0"/>
              <a:t>Specificity </a:t>
            </a:r>
          </a:p>
          <a:p>
            <a:r>
              <a:rPr lang="en-IN" sz="1200" dirty="0"/>
              <a:t>  0.8005808</a:t>
            </a:r>
          </a:p>
          <a:p>
            <a:r>
              <a:rPr lang="en-IN" sz="1200" dirty="0"/>
              <a:t>DECISION TREE</a:t>
            </a:r>
          </a:p>
          <a:p>
            <a:r>
              <a:rPr lang="en-IN" sz="1200" dirty="0"/>
              <a:t>Accuracy : 0.7882</a:t>
            </a:r>
          </a:p>
          <a:p>
            <a:r>
              <a:rPr lang="en-US" sz="1200" dirty="0"/>
              <a:t>Sensitivity : 0.8065          </a:t>
            </a:r>
          </a:p>
          <a:p>
            <a:r>
              <a:rPr lang="en-US" sz="1200" dirty="0"/>
              <a:t>Specificity : 0.6827  </a:t>
            </a:r>
          </a:p>
          <a:p>
            <a:r>
              <a:rPr lang="en-US" sz="1200" dirty="0"/>
              <a:t>RANDOM FOREST</a:t>
            </a:r>
          </a:p>
          <a:p>
            <a:r>
              <a:rPr lang="en-IN" sz="1200" dirty="0"/>
              <a:t>Accuracy : 0.7903</a:t>
            </a:r>
            <a:r>
              <a:rPr lang="en-US" sz="1200" dirty="0"/>
              <a:t> </a:t>
            </a:r>
          </a:p>
          <a:p>
            <a:r>
              <a:rPr lang="en-IN" sz="1200" dirty="0"/>
              <a:t> Sensitivity : 0.8248          </a:t>
            </a:r>
          </a:p>
          <a:p>
            <a:r>
              <a:rPr lang="en-IN" sz="1200" dirty="0"/>
              <a:t> Specificity : 0.6458          </a:t>
            </a:r>
            <a:r>
              <a:rPr lang="en-US" sz="1200" dirty="0"/>
              <a:t>       </a:t>
            </a:r>
          </a:p>
          <a:p>
            <a:endParaRPr lang="en-IN" sz="1200" dirty="0"/>
          </a:p>
          <a:p>
            <a:endParaRPr lang="en-IN" sz="1200" dirty="0"/>
          </a:p>
        </p:txBody>
      </p:sp>
      <p:pic>
        <p:nvPicPr>
          <p:cNvPr id="5" name="Picture 4">
            <a:extLst>
              <a:ext uri="{FF2B5EF4-FFF2-40B4-BE49-F238E27FC236}">
                <a16:creationId xmlns:a16="http://schemas.microsoft.com/office/drawing/2014/main" id="{CB922E9F-AFC9-4CDB-AEA7-DEA3B1B4C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05" y="2166152"/>
            <a:ext cx="7375984" cy="4374611"/>
          </a:xfrm>
          <a:prstGeom prst="rect">
            <a:avLst/>
          </a:prstGeom>
        </p:spPr>
      </p:pic>
    </p:spTree>
    <p:extLst>
      <p:ext uri="{BB962C8B-B14F-4D97-AF65-F5344CB8AC3E}">
        <p14:creationId xmlns:p14="http://schemas.microsoft.com/office/powerpoint/2010/main" val="16966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09579-9A23-4A17-81D5-393DAFEE02CA}"/>
              </a:ext>
            </a:extLst>
          </p:cNvPr>
          <p:cNvSpPr>
            <a:spLocks noGrp="1"/>
          </p:cNvSpPr>
          <p:nvPr>
            <p:ph idx="1"/>
          </p:nvPr>
        </p:nvSpPr>
        <p:spPr>
          <a:xfrm>
            <a:off x="677334" y="159798"/>
            <a:ext cx="11414052" cy="6698201"/>
          </a:xfrm>
        </p:spPr>
        <p:txBody>
          <a:bodyPr/>
          <a:lstStyle/>
          <a:p>
            <a:r>
              <a:rPr lang="en-US" dirty="0"/>
              <a:t>Churn field explains us with sum of consumers who quit in the previous month</a:t>
            </a:r>
          </a:p>
          <a:p>
            <a:r>
              <a:rPr lang="en-US" dirty="0"/>
              <a:t>Almost 27 precent got out from the sector in previous month alone.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FIG2:- VISUALIZATION OF CATEGORICAL DATA FIRSTLY COMPARED WITH CHURN</a:t>
            </a:r>
          </a:p>
          <a:p>
            <a:pPr marL="0" indent="0">
              <a:buNone/>
            </a:pPr>
            <a:endParaRPr lang="en-IN" dirty="0"/>
          </a:p>
        </p:txBody>
      </p:sp>
      <p:pic>
        <p:nvPicPr>
          <p:cNvPr id="5" name="Picture 4">
            <a:extLst>
              <a:ext uri="{FF2B5EF4-FFF2-40B4-BE49-F238E27FC236}">
                <a16:creationId xmlns:a16="http://schemas.microsoft.com/office/drawing/2014/main" id="{DEAE6B95-0B95-46AD-B146-3E1CF66E2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283" y="965798"/>
            <a:ext cx="6226080" cy="3825572"/>
          </a:xfrm>
          <a:prstGeom prst="rect">
            <a:avLst/>
          </a:prstGeom>
        </p:spPr>
      </p:pic>
    </p:spTree>
    <p:extLst>
      <p:ext uri="{BB962C8B-B14F-4D97-AF65-F5344CB8AC3E}">
        <p14:creationId xmlns:p14="http://schemas.microsoft.com/office/powerpoint/2010/main" val="54266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B733C-0C06-45AD-B45F-A75C46003895}"/>
              </a:ext>
            </a:extLst>
          </p:cNvPr>
          <p:cNvSpPr>
            <a:spLocks noGrp="1"/>
          </p:cNvSpPr>
          <p:nvPr>
            <p:ph idx="1"/>
          </p:nvPr>
        </p:nvSpPr>
        <p:spPr>
          <a:xfrm>
            <a:off x="677334" y="124287"/>
            <a:ext cx="11514666" cy="6596109"/>
          </a:xfrm>
        </p:spPr>
        <p:txBody>
          <a:bodyPr/>
          <a:lstStyle/>
          <a:p>
            <a:r>
              <a:rPr lang="en-US" dirty="0"/>
              <a:t>When it comes to gender in churn rates it is nearly same in the scenario of males and females in fig 3.</a:t>
            </a:r>
          </a:p>
          <a:p>
            <a:r>
              <a:rPr lang="en-US" dirty="0"/>
              <a:t>The rate of churn is greater in the field of senior citizens in fig 3.</a:t>
            </a:r>
          </a:p>
          <a:p>
            <a:r>
              <a:rPr lang="en-IN" dirty="0"/>
              <a:t>Partners and dependent clients have less churn percent in contrast with fields consisting without partners and dependents in fig3.</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 FIG 3: ANALYSING CHURN RATES                                             FIG4</a:t>
            </a:r>
          </a:p>
          <a:p>
            <a:r>
              <a:rPr lang="en-IN" dirty="0"/>
              <a:t>Churn percent is more greater in the field of </a:t>
            </a:r>
            <a:r>
              <a:rPr lang="en-IN" dirty="0" err="1"/>
              <a:t>Fiber</a:t>
            </a:r>
            <a:r>
              <a:rPr lang="en-IN" dirty="0"/>
              <a:t> optic internet service in fig 4.</a:t>
            </a:r>
          </a:p>
          <a:p>
            <a:r>
              <a:rPr lang="en-IN" dirty="0"/>
              <a:t>Clients without features like tech supporting, online backups and online security have quit in past month alone in fig 4.</a:t>
            </a:r>
          </a:p>
          <a:p>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93431AC-0A8C-4EDB-8216-588E4F8D8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04755"/>
            <a:ext cx="5146418" cy="2905101"/>
          </a:xfrm>
          <a:prstGeom prst="rect">
            <a:avLst/>
          </a:prstGeom>
        </p:spPr>
      </p:pic>
      <p:pic>
        <p:nvPicPr>
          <p:cNvPr id="7" name="Picture 6">
            <a:extLst>
              <a:ext uri="{FF2B5EF4-FFF2-40B4-BE49-F238E27FC236}">
                <a16:creationId xmlns:a16="http://schemas.microsoft.com/office/drawing/2014/main" id="{BCABD5D3-AC42-482E-8C01-23FE480FF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250" y="1532684"/>
            <a:ext cx="5234006" cy="2905101"/>
          </a:xfrm>
          <a:prstGeom prst="rect">
            <a:avLst/>
          </a:prstGeom>
        </p:spPr>
      </p:pic>
    </p:spTree>
    <p:extLst>
      <p:ext uri="{BB962C8B-B14F-4D97-AF65-F5344CB8AC3E}">
        <p14:creationId xmlns:p14="http://schemas.microsoft.com/office/powerpoint/2010/main" val="207723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B8987-AAA6-4F63-9E0E-4E32C83651B9}"/>
              </a:ext>
            </a:extLst>
          </p:cNvPr>
          <p:cNvSpPr>
            <a:spLocks noGrp="1"/>
          </p:cNvSpPr>
          <p:nvPr>
            <p:ph idx="1"/>
          </p:nvPr>
        </p:nvSpPr>
        <p:spPr>
          <a:xfrm>
            <a:off x="677333" y="150920"/>
            <a:ext cx="11298643" cy="6525087"/>
          </a:xfrm>
        </p:spPr>
        <p:txBody>
          <a:bodyPr>
            <a:normAutofit lnSpcReduction="10000"/>
          </a:bodyPr>
          <a:lstStyle/>
          <a:p>
            <a:r>
              <a:rPr lang="en-US" dirty="0"/>
              <a:t>The more rate of clients subscribed for monthly package quit in contrast with clients who subscribe for two or more months in fig 6</a:t>
            </a:r>
          </a:p>
          <a:p>
            <a:r>
              <a:rPr lang="en-US" dirty="0"/>
              <a:t>Churn rate is greater in the field of consumers with paperless billing service in fig 6.</a:t>
            </a:r>
          </a:p>
          <a:p>
            <a:r>
              <a:rPr lang="en-US" dirty="0"/>
              <a:t>The probability of leaving is high in clients with Electronic check payment option than with other options in fig 6.</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pPr marL="0" indent="0">
              <a:buNone/>
            </a:pPr>
            <a:r>
              <a:rPr lang="en-IN" dirty="0"/>
              <a:t>        FIG6</a:t>
            </a:r>
          </a:p>
        </p:txBody>
      </p:sp>
      <p:pic>
        <p:nvPicPr>
          <p:cNvPr id="5" name="Picture 4">
            <a:extLst>
              <a:ext uri="{FF2B5EF4-FFF2-40B4-BE49-F238E27FC236}">
                <a16:creationId xmlns:a16="http://schemas.microsoft.com/office/drawing/2014/main" id="{D9B22A12-CDA1-4602-986E-9FA716246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47" y="1977617"/>
            <a:ext cx="6195597" cy="4145639"/>
          </a:xfrm>
          <a:prstGeom prst="rect">
            <a:avLst/>
          </a:prstGeom>
        </p:spPr>
      </p:pic>
    </p:spTree>
    <p:extLst>
      <p:ext uri="{BB962C8B-B14F-4D97-AF65-F5344CB8AC3E}">
        <p14:creationId xmlns:p14="http://schemas.microsoft.com/office/powerpoint/2010/main" val="328683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01F-ECDC-4AD2-B7AD-6004EFC7EAAA}"/>
              </a:ext>
            </a:extLst>
          </p:cNvPr>
          <p:cNvSpPr>
            <a:spLocks noGrp="1"/>
          </p:cNvSpPr>
          <p:nvPr>
            <p:ph type="title"/>
          </p:nvPr>
        </p:nvSpPr>
        <p:spPr>
          <a:xfrm>
            <a:off x="677334" y="609600"/>
            <a:ext cx="8596668" cy="1006136"/>
          </a:xfrm>
        </p:spPr>
        <p:txBody>
          <a:bodyPr>
            <a:normAutofit fontScale="90000"/>
          </a:bodyPr>
          <a:lstStyle/>
          <a:p>
            <a:r>
              <a:rPr lang="en-US" dirty="0"/>
              <a:t>ANALYSIS OF CONTINOUS VARIABLES WITH RESPECT TO CHURN</a:t>
            </a:r>
            <a:br>
              <a:rPr lang="en-US" dirty="0"/>
            </a:br>
            <a:endParaRPr lang="en-IN" dirty="0"/>
          </a:p>
        </p:txBody>
      </p:sp>
      <p:sp>
        <p:nvSpPr>
          <p:cNvPr id="3" name="Content Placeholder 2">
            <a:extLst>
              <a:ext uri="{FF2B5EF4-FFF2-40B4-BE49-F238E27FC236}">
                <a16:creationId xmlns:a16="http://schemas.microsoft.com/office/drawing/2014/main" id="{0599AF55-8CD9-4A1E-A32F-69D64B2823EC}"/>
              </a:ext>
            </a:extLst>
          </p:cNvPr>
          <p:cNvSpPr>
            <a:spLocks noGrp="1"/>
          </p:cNvSpPr>
          <p:nvPr>
            <p:ph idx="1"/>
          </p:nvPr>
        </p:nvSpPr>
        <p:spPr>
          <a:xfrm>
            <a:off x="0" y="1615736"/>
            <a:ext cx="12192000" cy="5242264"/>
          </a:xfrm>
        </p:spPr>
        <p:txBody>
          <a:bodyPr/>
          <a:lstStyle/>
          <a:p>
            <a:r>
              <a:rPr lang="en-US" dirty="0"/>
              <a:t>TENURE: the median tenures for consumers who quit is about TEN months in fig 7.</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FIG 7.                                                   FIG 8.                                                       FIG 9.</a:t>
            </a:r>
          </a:p>
          <a:p>
            <a:r>
              <a:rPr lang="en-US" dirty="0"/>
              <a:t>Monthly charges: the median is more than 75 for consumers who have churned with elevated monthly charges in fig 8.</a:t>
            </a:r>
          </a:p>
          <a:p>
            <a:r>
              <a:rPr lang="en-US" dirty="0"/>
              <a:t>Total charge : the median is very less for consumers of total charge with churned in fig 9.</a:t>
            </a:r>
          </a:p>
          <a:p>
            <a:endParaRPr lang="en-US" dirty="0"/>
          </a:p>
          <a:p>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7D642B18-F57B-4BB5-8445-B4F168DA5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73" y="2094883"/>
            <a:ext cx="3868033" cy="3147381"/>
          </a:xfrm>
          <a:prstGeom prst="rect">
            <a:avLst/>
          </a:prstGeom>
        </p:spPr>
      </p:pic>
      <p:pic>
        <p:nvPicPr>
          <p:cNvPr id="7" name="Picture 6">
            <a:extLst>
              <a:ext uri="{FF2B5EF4-FFF2-40B4-BE49-F238E27FC236}">
                <a16:creationId xmlns:a16="http://schemas.microsoft.com/office/drawing/2014/main" id="{74EED4A1-A685-4A76-9681-C3AB9F7D0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558" y="2014984"/>
            <a:ext cx="3748738" cy="3147381"/>
          </a:xfrm>
          <a:prstGeom prst="rect">
            <a:avLst/>
          </a:prstGeom>
        </p:spPr>
      </p:pic>
      <p:pic>
        <p:nvPicPr>
          <p:cNvPr id="9" name="Picture 8">
            <a:extLst>
              <a:ext uri="{FF2B5EF4-FFF2-40B4-BE49-F238E27FC236}">
                <a16:creationId xmlns:a16="http://schemas.microsoft.com/office/drawing/2014/main" id="{1F654EB4-15D9-4242-B357-BDBFD1C36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3262" y="2014984"/>
            <a:ext cx="3748738" cy="3071921"/>
          </a:xfrm>
          <a:prstGeom prst="rect">
            <a:avLst/>
          </a:prstGeom>
        </p:spPr>
      </p:pic>
    </p:spTree>
    <p:extLst>
      <p:ext uri="{BB962C8B-B14F-4D97-AF65-F5344CB8AC3E}">
        <p14:creationId xmlns:p14="http://schemas.microsoft.com/office/powerpoint/2010/main" val="130949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9C22-F918-4353-80A2-7C6BFC546DF0}"/>
              </a:ext>
            </a:extLst>
          </p:cNvPr>
          <p:cNvSpPr>
            <a:spLocks noGrp="1"/>
          </p:cNvSpPr>
          <p:nvPr>
            <p:ph type="title"/>
          </p:nvPr>
        </p:nvSpPr>
        <p:spPr>
          <a:xfrm>
            <a:off x="677334" y="609600"/>
            <a:ext cx="8596668" cy="908482"/>
          </a:xfrm>
        </p:spPr>
        <p:txBody>
          <a:bodyPr>
            <a:normAutofit fontScale="90000"/>
          </a:bodyPr>
          <a:lstStyle/>
          <a:p>
            <a:r>
              <a:rPr lang="en-US" dirty="0"/>
              <a:t>ANALYSING CORRELATION AMONG CONTINOUS CONTINUOS VARIABLES.</a:t>
            </a:r>
            <a:endParaRPr lang="en-IN" dirty="0"/>
          </a:p>
        </p:txBody>
      </p:sp>
      <p:sp>
        <p:nvSpPr>
          <p:cNvPr id="3" name="Content Placeholder 2">
            <a:extLst>
              <a:ext uri="{FF2B5EF4-FFF2-40B4-BE49-F238E27FC236}">
                <a16:creationId xmlns:a16="http://schemas.microsoft.com/office/drawing/2014/main" id="{242F2529-C25B-4F68-8BB1-32F2F0F2BBE5}"/>
              </a:ext>
            </a:extLst>
          </p:cNvPr>
          <p:cNvSpPr>
            <a:spLocks noGrp="1"/>
          </p:cNvSpPr>
          <p:nvPr>
            <p:ph idx="1"/>
          </p:nvPr>
        </p:nvSpPr>
        <p:spPr>
          <a:xfrm>
            <a:off x="677334" y="1615736"/>
            <a:ext cx="8596668" cy="5242263"/>
          </a:xfrm>
        </p:spPr>
        <p:txBody>
          <a:bodyPr/>
          <a:lstStyle/>
          <a:p>
            <a:r>
              <a:rPr lang="en-US" dirty="0"/>
              <a:t>Tenure and total charge having correlation more than ‘0’</a:t>
            </a:r>
          </a:p>
          <a:p>
            <a:r>
              <a:rPr lang="en-US" dirty="0"/>
              <a:t>Monthly charges having correlation equal to ‘0’.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FIG 10</a:t>
            </a:r>
          </a:p>
          <a:p>
            <a:endParaRPr lang="en-US" dirty="0"/>
          </a:p>
          <a:p>
            <a:endParaRPr lang="en-IN" dirty="0"/>
          </a:p>
        </p:txBody>
      </p:sp>
      <p:pic>
        <p:nvPicPr>
          <p:cNvPr id="5" name="Picture 4">
            <a:extLst>
              <a:ext uri="{FF2B5EF4-FFF2-40B4-BE49-F238E27FC236}">
                <a16:creationId xmlns:a16="http://schemas.microsoft.com/office/drawing/2014/main" id="{EE6FFA84-AB79-4E30-B84C-E1FAB7EBE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87" y="2478617"/>
            <a:ext cx="6233700" cy="3416156"/>
          </a:xfrm>
          <a:prstGeom prst="rect">
            <a:avLst/>
          </a:prstGeom>
        </p:spPr>
      </p:pic>
    </p:spTree>
    <p:extLst>
      <p:ext uri="{BB962C8B-B14F-4D97-AF65-F5344CB8AC3E}">
        <p14:creationId xmlns:p14="http://schemas.microsoft.com/office/powerpoint/2010/main" val="292497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5D7EA-E233-4685-8936-20556ACC82AC}"/>
              </a:ext>
            </a:extLst>
          </p:cNvPr>
          <p:cNvSpPr>
            <a:spLocks noGrp="1"/>
          </p:cNvSpPr>
          <p:nvPr>
            <p:ph idx="1"/>
          </p:nvPr>
        </p:nvSpPr>
        <p:spPr>
          <a:xfrm>
            <a:off x="677334" y="124287"/>
            <a:ext cx="11103334" cy="6578354"/>
          </a:xfrm>
        </p:spPr>
        <p:txBody>
          <a:bodyPr/>
          <a:lstStyle/>
          <a:p>
            <a:r>
              <a:rPr lang="en-US" dirty="0"/>
              <a:t>It is looking like no value is behind the whiskers line while </a:t>
            </a:r>
            <a:r>
              <a:rPr lang="en-US" dirty="0" err="1"/>
              <a:t>analysing</a:t>
            </a:r>
            <a:r>
              <a:rPr lang="en-US" dirty="0"/>
              <a:t> for outliers in </a:t>
            </a:r>
            <a:r>
              <a:rPr lang="en-US" dirty="0" err="1"/>
              <a:t>continuos</a:t>
            </a:r>
            <a:r>
              <a:rPr lang="en-US" dirty="0"/>
              <a:t> attributes.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             FIG 11                                               FIG 12                                               FIG 13</a:t>
            </a:r>
          </a:p>
          <a:p>
            <a:pPr marL="0" indent="0">
              <a:buNone/>
            </a:pPr>
            <a:endParaRPr lang="en-US" dirty="0"/>
          </a:p>
          <a:p>
            <a:endParaRPr lang="en-IN" dirty="0"/>
          </a:p>
        </p:txBody>
      </p:sp>
      <p:pic>
        <p:nvPicPr>
          <p:cNvPr id="5" name="Picture 4">
            <a:extLst>
              <a:ext uri="{FF2B5EF4-FFF2-40B4-BE49-F238E27FC236}">
                <a16:creationId xmlns:a16="http://schemas.microsoft.com/office/drawing/2014/main" id="{00D20671-DABA-4E62-BA57-426FCEC3A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49" y="720995"/>
            <a:ext cx="3741325" cy="3581710"/>
          </a:xfrm>
          <a:prstGeom prst="rect">
            <a:avLst/>
          </a:prstGeom>
        </p:spPr>
      </p:pic>
      <p:pic>
        <p:nvPicPr>
          <p:cNvPr id="7" name="Picture 6">
            <a:extLst>
              <a:ext uri="{FF2B5EF4-FFF2-40B4-BE49-F238E27FC236}">
                <a16:creationId xmlns:a16="http://schemas.microsoft.com/office/drawing/2014/main" id="{EFC59F59-D3BA-4DF5-9A07-9C08487DE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196" y="649974"/>
            <a:ext cx="3741325" cy="3871295"/>
          </a:xfrm>
          <a:prstGeom prst="rect">
            <a:avLst/>
          </a:prstGeom>
        </p:spPr>
      </p:pic>
      <p:pic>
        <p:nvPicPr>
          <p:cNvPr id="9" name="Picture 8">
            <a:extLst>
              <a:ext uri="{FF2B5EF4-FFF2-40B4-BE49-F238E27FC236}">
                <a16:creationId xmlns:a16="http://schemas.microsoft.com/office/drawing/2014/main" id="{A0FA6D6F-1DE1-40FA-B561-69A4C3C6A5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828" y="954825"/>
            <a:ext cx="3344225" cy="3261591"/>
          </a:xfrm>
          <a:prstGeom prst="rect">
            <a:avLst/>
          </a:prstGeom>
        </p:spPr>
      </p:pic>
    </p:spTree>
    <p:extLst>
      <p:ext uri="{BB962C8B-B14F-4D97-AF65-F5344CB8AC3E}">
        <p14:creationId xmlns:p14="http://schemas.microsoft.com/office/powerpoint/2010/main" val="38908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0AFC-BE56-4D56-AB23-EDD75F101BF6}"/>
              </a:ext>
            </a:extLst>
          </p:cNvPr>
          <p:cNvSpPr>
            <a:spLocks noGrp="1"/>
          </p:cNvSpPr>
          <p:nvPr>
            <p:ph type="title"/>
          </p:nvPr>
        </p:nvSpPr>
        <p:spPr/>
        <p:txBody>
          <a:bodyPr/>
          <a:lstStyle/>
          <a:p>
            <a:r>
              <a:rPr lang="en-US" dirty="0"/>
              <a:t>DATA PREPROCESSING</a:t>
            </a:r>
            <a:br>
              <a:rPr lang="en-US" dirty="0"/>
            </a:br>
            <a:endParaRPr lang="en-IN" dirty="0"/>
          </a:p>
        </p:txBody>
      </p:sp>
      <p:sp>
        <p:nvSpPr>
          <p:cNvPr id="3" name="Content Placeholder 2">
            <a:extLst>
              <a:ext uri="{FF2B5EF4-FFF2-40B4-BE49-F238E27FC236}">
                <a16:creationId xmlns:a16="http://schemas.microsoft.com/office/drawing/2014/main" id="{8C42656E-8ECB-4893-A898-99722D56C328}"/>
              </a:ext>
            </a:extLst>
          </p:cNvPr>
          <p:cNvSpPr>
            <a:spLocks noGrp="1"/>
          </p:cNvSpPr>
          <p:nvPr>
            <p:ph idx="1"/>
          </p:nvPr>
        </p:nvSpPr>
        <p:spPr/>
        <p:txBody>
          <a:bodyPr/>
          <a:lstStyle/>
          <a:p>
            <a:r>
              <a:rPr lang="en-US" dirty="0"/>
              <a:t>Data preprocessing involves:</a:t>
            </a:r>
          </a:p>
          <a:p>
            <a:r>
              <a:rPr lang="en-US" dirty="0"/>
              <a:t>removing categorical variables.</a:t>
            </a:r>
          </a:p>
          <a:p>
            <a:r>
              <a:rPr lang="en-US" dirty="0"/>
              <a:t>Creating standard continuous attributes.</a:t>
            </a:r>
          </a:p>
          <a:p>
            <a:r>
              <a:rPr lang="en-US" dirty="0"/>
              <a:t>Making derived attributes.</a:t>
            </a:r>
          </a:p>
          <a:p>
            <a:r>
              <a:rPr lang="en-US" dirty="0"/>
              <a:t>Making dummy attributes for factor attributes.</a:t>
            </a:r>
          </a:p>
          <a:p>
            <a:r>
              <a:rPr lang="en-US" dirty="0"/>
              <a:t>Designing end dataset.</a:t>
            </a:r>
          </a:p>
          <a:p>
            <a:r>
              <a:rPr lang="en-US" dirty="0"/>
              <a:t>Dividing the dataset into train and test dataset.</a:t>
            </a:r>
          </a:p>
          <a:p>
            <a:endParaRPr lang="en-US" dirty="0"/>
          </a:p>
          <a:p>
            <a:endParaRPr lang="en-IN" dirty="0"/>
          </a:p>
        </p:txBody>
      </p:sp>
    </p:spTree>
    <p:extLst>
      <p:ext uri="{BB962C8B-B14F-4D97-AF65-F5344CB8AC3E}">
        <p14:creationId xmlns:p14="http://schemas.microsoft.com/office/powerpoint/2010/main" val="32514198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684</TotalTime>
  <Words>1529</Words>
  <Application>Microsoft Office PowerPoint</Application>
  <PresentationFormat>Widescreen</PresentationFormat>
  <Paragraphs>234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Trebuchet MS</vt:lpstr>
      <vt:lpstr>Wingdings</vt:lpstr>
      <vt:lpstr>Wingdings 3</vt:lpstr>
      <vt:lpstr>Facet</vt:lpstr>
      <vt:lpstr>TELECOM CUSTOMER CHURN RATE </vt:lpstr>
      <vt:lpstr>Statistical analysis of the dataset using R         </vt:lpstr>
      <vt:lpstr>PowerPoint Presentation</vt:lpstr>
      <vt:lpstr>PowerPoint Presentation</vt:lpstr>
      <vt:lpstr>PowerPoint Presentation</vt:lpstr>
      <vt:lpstr>ANALYSIS OF CONTINOUS VARIABLES WITH RESPECT TO CHURN </vt:lpstr>
      <vt:lpstr>ANALYSING CORRELATION AMONG CONTINOUS CONTINUOS VARIABLES.</vt:lpstr>
      <vt:lpstr>PowerPoint Presentation</vt:lpstr>
      <vt:lpstr>DATA PREPROCESSING </vt:lpstr>
      <vt:lpstr>MAKING DERIVED FEATURES</vt:lpstr>
      <vt:lpstr>MODEL BULDING WITH LOGISTIC REGRESSION.</vt:lpstr>
      <vt:lpstr>PowerPoint Presentation</vt:lpstr>
      <vt:lpstr>EVALUATION OF MODEL USING VALIDATION DATA  </vt:lpstr>
      <vt:lpstr>COMPARING ACCURACY, SPECIFICITY AND SENSITIVITY OF THREE MODELS IN LOGISTIC REGRESSION MODEL.</vt:lpstr>
      <vt:lpstr>MODEL BUILDING 2 DECISION TREE</vt:lpstr>
      <vt:lpstr>Training the decision tree with all variables with validation data and evaluation metrics using confusion matrix </vt:lpstr>
      <vt:lpstr>PowerPoint Presentation</vt:lpstr>
      <vt:lpstr>Modelling building 3 using random forest </vt:lpstr>
      <vt:lpstr>PowerPoint Presentation</vt:lpstr>
      <vt:lpstr>VARIABLE IMPORTANCE PLOT </vt:lpstr>
      <vt:lpstr>Checking the AUC-ROC of all three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RATE</dc:title>
  <dc:creator>Kalyan Emani</dc:creator>
  <cp:lastModifiedBy>Kalyan Emani</cp:lastModifiedBy>
  <cp:revision>51</cp:revision>
  <dcterms:created xsi:type="dcterms:W3CDTF">2021-05-13T16:27:38Z</dcterms:created>
  <dcterms:modified xsi:type="dcterms:W3CDTF">2021-05-14T03:51:43Z</dcterms:modified>
</cp:coreProperties>
</file>