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Lato" panose="020F0502020204030203" pitchFamily="34" charset="0"/>
      <p:regular r:id="rId40"/>
      <p:bold r:id="rId41"/>
      <p:italic r:id="rId42"/>
      <p:boldItalic r:id="rId43"/>
    </p:embeddedFont>
    <p:embeddedFont>
      <p:font typeface="Raleway"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9220CC-5B54-462E-A383-385685B17BAF}" v="1" dt="2023-06-05T04:56:54.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ambekeyur@gmail.com" userId="aeaf73820b724340" providerId="LiveId" clId="{8D9220CC-5B54-462E-A383-385685B17BAF}"/>
    <pc:docChg chg="custSel modSld">
      <pc:chgData name="kolambekeyur@gmail.com" userId="aeaf73820b724340" providerId="LiveId" clId="{8D9220CC-5B54-462E-A383-385685B17BAF}" dt="2023-06-05T04:57:04.638" v="31" actId="1076"/>
      <pc:docMkLst>
        <pc:docMk/>
      </pc:docMkLst>
      <pc:sldChg chg="modSp mod">
        <pc:chgData name="kolambekeyur@gmail.com" userId="aeaf73820b724340" providerId="LiveId" clId="{8D9220CC-5B54-462E-A383-385685B17BAF}" dt="2023-06-05T04:56:54.653" v="5" actId="27636"/>
        <pc:sldMkLst>
          <pc:docMk/>
          <pc:sldMk cId="0" sldId="256"/>
        </pc:sldMkLst>
        <pc:spChg chg="mod">
          <ac:chgData name="kolambekeyur@gmail.com" userId="aeaf73820b724340" providerId="LiveId" clId="{8D9220CC-5B54-462E-A383-385685B17BAF}" dt="2023-06-05T04:56:54.653" v="5" actId="27636"/>
          <ac:spMkLst>
            <pc:docMk/>
            <pc:sldMk cId="0" sldId="256"/>
            <ac:spMk id="87" creationId="{00000000-0000-0000-0000-000000000000}"/>
          </ac:spMkLst>
        </pc:spChg>
      </pc:sldChg>
      <pc:sldChg chg="modSp mod">
        <pc:chgData name="kolambekeyur@gmail.com" userId="aeaf73820b724340" providerId="LiveId" clId="{8D9220CC-5B54-462E-A383-385685B17BAF}" dt="2023-06-05T04:56:54.668" v="6" actId="27636"/>
        <pc:sldMkLst>
          <pc:docMk/>
          <pc:sldMk cId="0" sldId="259"/>
        </pc:sldMkLst>
        <pc:spChg chg="mod">
          <ac:chgData name="kolambekeyur@gmail.com" userId="aeaf73820b724340" providerId="LiveId" clId="{8D9220CC-5B54-462E-A383-385685B17BAF}" dt="2023-06-05T04:56:54.668" v="6" actId="27636"/>
          <ac:spMkLst>
            <pc:docMk/>
            <pc:sldMk cId="0" sldId="259"/>
            <ac:spMk id="107" creationId="{00000000-0000-0000-0000-000000000000}"/>
          </ac:spMkLst>
        </pc:spChg>
      </pc:sldChg>
      <pc:sldChg chg="modSp mod">
        <pc:chgData name="kolambekeyur@gmail.com" userId="aeaf73820b724340" providerId="LiveId" clId="{8D9220CC-5B54-462E-A383-385685B17BAF}" dt="2023-06-05T04:56:54.700" v="9" actId="27636"/>
        <pc:sldMkLst>
          <pc:docMk/>
          <pc:sldMk cId="0" sldId="263"/>
        </pc:sldMkLst>
        <pc:spChg chg="mod">
          <ac:chgData name="kolambekeyur@gmail.com" userId="aeaf73820b724340" providerId="LiveId" clId="{8D9220CC-5B54-462E-A383-385685B17BAF}" dt="2023-06-05T04:56:54.700" v="9" actId="27636"/>
          <ac:spMkLst>
            <pc:docMk/>
            <pc:sldMk cId="0" sldId="263"/>
            <ac:spMk id="130" creationId="{00000000-0000-0000-0000-000000000000}"/>
          </ac:spMkLst>
        </pc:spChg>
        <pc:spChg chg="mod">
          <ac:chgData name="kolambekeyur@gmail.com" userId="aeaf73820b724340" providerId="LiveId" clId="{8D9220CC-5B54-462E-A383-385685B17BAF}" dt="2023-06-05T04:56:54.700" v="8" actId="27636"/>
          <ac:spMkLst>
            <pc:docMk/>
            <pc:sldMk cId="0" sldId="263"/>
            <ac:spMk id="131" creationId="{00000000-0000-0000-0000-000000000000}"/>
          </ac:spMkLst>
        </pc:spChg>
        <pc:spChg chg="mod">
          <ac:chgData name="kolambekeyur@gmail.com" userId="aeaf73820b724340" providerId="LiveId" clId="{8D9220CC-5B54-462E-A383-385685B17BAF}" dt="2023-06-05T04:56:54.684" v="7" actId="27636"/>
          <ac:spMkLst>
            <pc:docMk/>
            <pc:sldMk cId="0" sldId="263"/>
            <ac:spMk id="132" creationId="{00000000-0000-0000-0000-000000000000}"/>
          </ac:spMkLst>
        </pc:spChg>
      </pc:sldChg>
      <pc:sldChg chg="modSp mod">
        <pc:chgData name="kolambekeyur@gmail.com" userId="aeaf73820b724340" providerId="LiveId" clId="{8D9220CC-5B54-462E-A383-385685B17BAF}" dt="2023-06-05T04:56:54.731" v="12" actId="27636"/>
        <pc:sldMkLst>
          <pc:docMk/>
          <pc:sldMk cId="0" sldId="264"/>
        </pc:sldMkLst>
        <pc:spChg chg="mod">
          <ac:chgData name="kolambekeyur@gmail.com" userId="aeaf73820b724340" providerId="LiveId" clId="{8D9220CC-5B54-462E-A383-385685B17BAF}" dt="2023-06-05T04:56:54.731" v="12" actId="27636"/>
          <ac:spMkLst>
            <pc:docMk/>
            <pc:sldMk cId="0" sldId="264"/>
            <ac:spMk id="159" creationId="{00000000-0000-0000-0000-000000000000}"/>
          </ac:spMkLst>
        </pc:spChg>
        <pc:spChg chg="mod">
          <ac:chgData name="kolambekeyur@gmail.com" userId="aeaf73820b724340" providerId="LiveId" clId="{8D9220CC-5B54-462E-A383-385685B17BAF}" dt="2023-06-05T04:56:54.731" v="11" actId="27636"/>
          <ac:spMkLst>
            <pc:docMk/>
            <pc:sldMk cId="0" sldId="264"/>
            <ac:spMk id="160" creationId="{00000000-0000-0000-0000-000000000000}"/>
          </ac:spMkLst>
        </pc:spChg>
        <pc:spChg chg="mod">
          <ac:chgData name="kolambekeyur@gmail.com" userId="aeaf73820b724340" providerId="LiveId" clId="{8D9220CC-5B54-462E-A383-385685B17BAF}" dt="2023-06-05T04:56:54.715" v="10" actId="27636"/>
          <ac:spMkLst>
            <pc:docMk/>
            <pc:sldMk cId="0" sldId="264"/>
            <ac:spMk id="161" creationId="{00000000-0000-0000-0000-000000000000}"/>
          </ac:spMkLst>
        </pc:spChg>
      </pc:sldChg>
      <pc:sldChg chg="modSp mod">
        <pc:chgData name="kolambekeyur@gmail.com" userId="aeaf73820b724340" providerId="LiveId" clId="{8D9220CC-5B54-462E-A383-385685B17BAF}" dt="2023-06-05T04:56:54.763" v="15" actId="27636"/>
        <pc:sldMkLst>
          <pc:docMk/>
          <pc:sldMk cId="0" sldId="265"/>
        </pc:sldMkLst>
        <pc:spChg chg="mod">
          <ac:chgData name="kolambekeyur@gmail.com" userId="aeaf73820b724340" providerId="LiveId" clId="{8D9220CC-5B54-462E-A383-385685B17BAF}" dt="2023-06-05T04:56:54.747" v="13" actId="27636"/>
          <ac:spMkLst>
            <pc:docMk/>
            <pc:sldMk cId="0" sldId="265"/>
            <ac:spMk id="189" creationId="{00000000-0000-0000-0000-000000000000}"/>
          </ac:spMkLst>
        </pc:spChg>
        <pc:spChg chg="mod">
          <ac:chgData name="kolambekeyur@gmail.com" userId="aeaf73820b724340" providerId="LiveId" clId="{8D9220CC-5B54-462E-A383-385685B17BAF}" dt="2023-06-05T04:56:54.763" v="15" actId="27636"/>
          <ac:spMkLst>
            <pc:docMk/>
            <pc:sldMk cId="0" sldId="265"/>
            <ac:spMk id="190" creationId="{00000000-0000-0000-0000-000000000000}"/>
          </ac:spMkLst>
        </pc:spChg>
        <pc:spChg chg="mod">
          <ac:chgData name="kolambekeyur@gmail.com" userId="aeaf73820b724340" providerId="LiveId" clId="{8D9220CC-5B54-462E-A383-385685B17BAF}" dt="2023-06-05T04:56:54.763" v="14" actId="27636"/>
          <ac:spMkLst>
            <pc:docMk/>
            <pc:sldMk cId="0" sldId="265"/>
            <ac:spMk id="191" creationId="{00000000-0000-0000-0000-000000000000}"/>
          </ac:spMkLst>
        </pc:spChg>
      </pc:sldChg>
      <pc:sldChg chg="modSp mod">
        <pc:chgData name="kolambekeyur@gmail.com" userId="aeaf73820b724340" providerId="LiveId" clId="{8D9220CC-5B54-462E-A383-385685B17BAF}" dt="2023-06-05T04:56:54.794" v="18" actId="27636"/>
        <pc:sldMkLst>
          <pc:docMk/>
          <pc:sldMk cId="0" sldId="266"/>
        </pc:sldMkLst>
        <pc:spChg chg="mod">
          <ac:chgData name="kolambekeyur@gmail.com" userId="aeaf73820b724340" providerId="LiveId" clId="{8D9220CC-5B54-462E-A383-385685B17BAF}" dt="2023-06-05T04:56:54.794" v="17" actId="27636"/>
          <ac:spMkLst>
            <pc:docMk/>
            <pc:sldMk cId="0" sldId="266"/>
            <ac:spMk id="219" creationId="{00000000-0000-0000-0000-000000000000}"/>
          </ac:spMkLst>
        </pc:spChg>
        <pc:spChg chg="mod">
          <ac:chgData name="kolambekeyur@gmail.com" userId="aeaf73820b724340" providerId="LiveId" clId="{8D9220CC-5B54-462E-A383-385685B17BAF}" dt="2023-06-05T04:56:54.794" v="18" actId="27636"/>
          <ac:spMkLst>
            <pc:docMk/>
            <pc:sldMk cId="0" sldId="266"/>
            <ac:spMk id="221" creationId="{00000000-0000-0000-0000-000000000000}"/>
          </ac:spMkLst>
        </pc:spChg>
        <pc:spChg chg="mod">
          <ac:chgData name="kolambekeyur@gmail.com" userId="aeaf73820b724340" providerId="LiveId" clId="{8D9220CC-5B54-462E-A383-385685B17BAF}" dt="2023-06-05T04:56:54.794" v="16" actId="27636"/>
          <ac:spMkLst>
            <pc:docMk/>
            <pc:sldMk cId="0" sldId="266"/>
            <ac:spMk id="222" creationId="{00000000-0000-0000-0000-000000000000}"/>
          </ac:spMkLst>
        </pc:spChg>
      </pc:sldChg>
      <pc:sldChg chg="modSp mod">
        <pc:chgData name="kolambekeyur@gmail.com" userId="aeaf73820b724340" providerId="LiveId" clId="{8D9220CC-5B54-462E-A383-385685B17BAF}" dt="2023-06-05T04:56:54.826" v="21" actId="27636"/>
        <pc:sldMkLst>
          <pc:docMk/>
          <pc:sldMk cId="0" sldId="267"/>
        </pc:sldMkLst>
        <pc:spChg chg="mod">
          <ac:chgData name="kolambekeyur@gmail.com" userId="aeaf73820b724340" providerId="LiveId" clId="{8D9220CC-5B54-462E-A383-385685B17BAF}" dt="2023-06-05T04:56:54.810" v="20" actId="27636"/>
          <ac:spMkLst>
            <pc:docMk/>
            <pc:sldMk cId="0" sldId="267"/>
            <ac:spMk id="249" creationId="{00000000-0000-0000-0000-000000000000}"/>
          </ac:spMkLst>
        </pc:spChg>
        <pc:spChg chg="mod">
          <ac:chgData name="kolambekeyur@gmail.com" userId="aeaf73820b724340" providerId="LiveId" clId="{8D9220CC-5B54-462E-A383-385685B17BAF}" dt="2023-06-05T04:56:54.826" v="21" actId="27636"/>
          <ac:spMkLst>
            <pc:docMk/>
            <pc:sldMk cId="0" sldId="267"/>
            <ac:spMk id="251" creationId="{00000000-0000-0000-0000-000000000000}"/>
          </ac:spMkLst>
        </pc:spChg>
        <pc:spChg chg="mod">
          <ac:chgData name="kolambekeyur@gmail.com" userId="aeaf73820b724340" providerId="LiveId" clId="{8D9220CC-5B54-462E-A383-385685B17BAF}" dt="2023-06-05T04:56:54.810" v="19" actId="27636"/>
          <ac:spMkLst>
            <pc:docMk/>
            <pc:sldMk cId="0" sldId="267"/>
            <ac:spMk id="252" creationId="{00000000-0000-0000-0000-000000000000}"/>
          </ac:spMkLst>
        </pc:spChg>
      </pc:sldChg>
      <pc:sldChg chg="modSp mod">
        <pc:chgData name="kolambekeyur@gmail.com" userId="aeaf73820b724340" providerId="LiveId" clId="{8D9220CC-5B54-462E-A383-385685B17BAF}" dt="2023-06-05T04:56:54.846" v="23" actId="27636"/>
        <pc:sldMkLst>
          <pc:docMk/>
          <pc:sldMk cId="0" sldId="268"/>
        </pc:sldMkLst>
        <pc:spChg chg="mod">
          <ac:chgData name="kolambekeyur@gmail.com" userId="aeaf73820b724340" providerId="LiveId" clId="{8D9220CC-5B54-462E-A383-385685B17BAF}" dt="2023-06-05T04:56:54.846" v="23" actId="27636"/>
          <ac:spMkLst>
            <pc:docMk/>
            <pc:sldMk cId="0" sldId="268"/>
            <ac:spMk id="279" creationId="{00000000-0000-0000-0000-000000000000}"/>
          </ac:spMkLst>
        </pc:spChg>
        <pc:spChg chg="mod">
          <ac:chgData name="kolambekeyur@gmail.com" userId="aeaf73820b724340" providerId="LiveId" clId="{8D9220CC-5B54-462E-A383-385685B17BAF}" dt="2023-06-05T04:56:54.841" v="22" actId="27636"/>
          <ac:spMkLst>
            <pc:docMk/>
            <pc:sldMk cId="0" sldId="268"/>
            <ac:spMk id="282" creationId="{00000000-0000-0000-0000-000000000000}"/>
          </ac:spMkLst>
        </pc:spChg>
      </pc:sldChg>
      <pc:sldChg chg="modSp mod">
        <pc:chgData name="kolambekeyur@gmail.com" userId="aeaf73820b724340" providerId="LiveId" clId="{8D9220CC-5B54-462E-A383-385685B17BAF}" dt="2023-06-05T04:56:54.873" v="26" actId="27636"/>
        <pc:sldMkLst>
          <pc:docMk/>
          <pc:sldMk cId="0" sldId="269"/>
        </pc:sldMkLst>
        <pc:spChg chg="mod">
          <ac:chgData name="kolambekeyur@gmail.com" userId="aeaf73820b724340" providerId="LiveId" clId="{8D9220CC-5B54-462E-A383-385685B17BAF}" dt="2023-06-05T04:56:54.873" v="26" actId="27636"/>
          <ac:spMkLst>
            <pc:docMk/>
            <pc:sldMk cId="0" sldId="269"/>
            <ac:spMk id="309" creationId="{00000000-0000-0000-0000-000000000000}"/>
          </ac:spMkLst>
        </pc:spChg>
        <pc:spChg chg="mod">
          <ac:chgData name="kolambekeyur@gmail.com" userId="aeaf73820b724340" providerId="LiveId" clId="{8D9220CC-5B54-462E-A383-385685B17BAF}" dt="2023-06-05T04:56:54.857" v="25" actId="27636"/>
          <ac:spMkLst>
            <pc:docMk/>
            <pc:sldMk cId="0" sldId="269"/>
            <ac:spMk id="311" creationId="{00000000-0000-0000-0000-000000000000}"/>
          </ac:spMkLst>
        </pc:spChg>
        <pc:spChg chg="mod">
          <ac:chgData name="kolambekeyur@gmail.com" userId="aeaf73820b724340" providerId="LiveId" clId="{8D9220CC-5B54-462E-A383-385685B17BAF}" dt="2023-06-05T04:56:54.857" v="24" actId="27636"/>
          <ac:spMkLst>
            <pc:docMk/>
            <pc:sldMk cId="0" sldId="269"/>
            <ac:spMk id="312" creationId="{00000000-0000-0000-0000-000000000000}"/>
          </ac:spMkLst>
        </pc:spChg>
      </pc:sldChg>
      <pc:sldChg chg="modSp mod">
        <pc:chgData name="kolambekeyur@gmail.com" userId="aeaf73820b724340" providerId="LiveId" clId="{8D9220CC-5B54-462E-A383-385685B17BAF}" dt="2023-06-05T04:56:54.891" v="28" actId="27636"/>
        <pc:sldMkLst>
          <pc:docMk/>
          <pc:sldMk cId="0" sldId="270"/>
        </pc:sldMkLst>
        <pc:spChg chg="mod">
          <ac:chgData name="kolambekeyur@gmail.com" userId="aeaf73820b724340" providerId="LiveId" clId="{8D9220CC-5B54-462E-A383-385685B17BAF}" dt="2023-06-05T04:56:54.873" v="27" actId="27636"/>
          <ac:spMkLst>
            <pc:docMk/>
            <pc:sldMk cId="0" sldId="270"/>
            <ac:spMk id="339" creationId="{00000000-0000-0000-0000-000000000000}"/>
          </ac:spMkLst>
        </pc:spChg>
        <pc:spChg chg="mod">
          <ac:chgData name="kolambekeyur@gmail.com" userId="aeaf73820b724340" providerId="LiveId" clId="{8D9220CC-5B54-462E-A383-385685B17BAF}" dt="2023-06-05T04:56:54.891" v="28" actId="27636"/>
          <ac:spMkLst>
            <pc:docMk/>
            <pc:sldMk cId="0" sldId="270"/>
            <ac:spMk id="341" creationId="{00000000-0000-0000-0000-000000000000}"/>
          </ac:spMkLst>
        </pc:spChg>
      </pc:sldChg>
      <pc:sldChg chg="addSp delSp modSp mod">
        <pc:chgData name="kolambekeyur@gmail.com" userId="aeaf73820b724340" providerId="LiveId" clId="{8D9220CC-5B54-462E-A383-385685B17BAF}" dt="2023-06-05T04:57:04.638" v="31" actId="1076"/>
        <pc:sldMkLst>
          <pc:docMk/>
          <pc:sldMk cId="0" sldId="276"/>
        </pc:sldMkLst>
        <pc:picChg chg="add mod">
          <ac:chgData name="kolambekeyur@gmail.com" userId="aeaf73820b724340" providerId="LiveId" clId="{8D9220CC-5B54-462E-A383-385685B17BAF}" dt="2023-06-05T04:57:04.638" v="31" actId="1076"/>
          <ac:picMkLst>
            <pc:docMk/>
            <pc:sldMk cId="0" sldId="276"/>
            <ac:picMk id="2" creationId="{9C3FFB37-28E5-B857-CAAF-664C50266155}"/>
          </ac:picMkLst>
        </pc:picChg>
        <pc:picChg chg="del">
          <ac:chgData name="kolambekeyur@gmail.com" userId="aeaf73820b724340" providerId="LiveId" clId="{8D9220CC-5B54-462E-A383-385685B17BAF}" dt="2023-06-05T04:56:53.142" v="0" actId="478"/>
          <ac:picMkLst>
            <pc:docMk/>
            <pc:sldMk cId="0" sldId="276"/>
            <ac:picMk id="399" creationId="{00000000-0000-0000-0000-000000000000}"/>
          </ac:picMkLst>
        </pc:picChg>
      </pc:sldChg>
      <pc:sldChg chg="modSp mod">
        <pc:chgData name="kolambekeyur@gmail.com" userId="aeaf73820b724340" providerId="LiveId" clId="{8D9220CC-5B54-462E-A383-385685B17BAF}" dt="2023-06-05T04:56:54.574" v="2" actId="27636"/>
        <pc:sldMkLst>
          <pc:docMk/>
          <pc:sldMk cId="0" sldId="288"/>
        </pc:sldMkLst>
        <pc:spChg chg="mod">
          <ac:chgData name="kolambekeyur@gmail.com" userId="aeaf73820b724340" providerId="LiveId" clId="{8D9220CC-5B54-462E-A383-385685B17BAF}" dt="2023-06-05T04:56:54.574" v="2" actId="27636"/>
          <ac:spMkLst>
            <pc:docMk/>
            <pc:sldMk cId="0" sldId="288"/>
            <ac:spMk id="478" creationId="{00000000-0000-0000-0000-000000000000}"/>
          </ac:spMkLst>
        </pc:spChg>
      </pc:sldChg>
      <pc:sldChg chg="modSp mod">
        <pc:chgData name="kolambekeyur@gmail.com" userId="aeaf73820b724340" providerId="LiveId" clId="{8D9220CC-5B54-462E-A383-385685B17BAF}" dt="2023-06-05T04:56:54.590" v="3" actId="27636"/>
        <pc:sldMkLst>
          <pc:docMk/>
          <pc:sldMk cId="0" sldId="289"/>
        </pc:sldMkLst>
        <pc:spChg chg="mod">
          <ac:chgData name="kolambekeyur@gmail.com" userId="aeaf73820b724340" providerId="LiveId" clId="{8D9220CC-5B54-462E-A383-385685B17BAF}" dt="2023-06-05T04:56:54.590" v="3" actId="27636"/>
          <ac:spMkLst>
            <pc:docMk/>
            <pc:sldMk cId="0" sldId="289"/>
            <ac:spMk id="484" creationId="{00000000-0000-0000-0000-000000000000}"/>
          </ac:spMkLst>
        </pc:spChg>
      </pc:sldChg>
      <pc:sldChg chg="modSp mod">
        <pc:chgData name="kolambekeyur@gmail.com" userId="aeaf73820b724340" providerId="LiveId" clId="{8D9220CC-5B54-462E-A383-385685B17BAF}" dt="2023-06-05T04:56:54.637" v="4" actId="27636"/>
        <pc:sldMkLst>
          <pc:docMk/>
          <pc:sldMk cId="0" sldId="291"/>
        </pc:sldMkLst>
        <pc:spChg chg="mod">
          <ac:chgData name="kolambekeyur@gmail.com" userId="aeaf73820b724340" providerId="LiveId" clId="{8D9220CC-5B54-462E-A383-385685B17BAF}" dt="2023-06-05T04:56:54.637" v="4" actId="27636"/>
          <ac:spMkLst>
            <pc:docMk/>
            <pc:sldMk cId="0" sldId="291"/>
            <ac:spMk id="4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9200366bc1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9200366bc1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9200366bc1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9200366bc1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9200366bc1_1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9200366bc1_1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94849fdf2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94849fdf2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4849fd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94849fd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94849fdf2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94849fdf2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94263a4f7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94263a4f7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94263a4f7e_0_1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94263a4f7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4e54d87c8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4e54d87c8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4e54d87c8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4e54d87c8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9200366bc1_2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9200366bc1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9200366bc1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9200366bc1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9200366bc1_1_4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9200366bc1_1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94263a4f7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94263a4f7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94263a4f7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94263a4f7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94263a4f7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94263a4f7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94263a4f7e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94263a4f7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94263a4f7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94263a4f7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94263a4f7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94263a4f7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94263a4f7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94263a4f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4e54d87c8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4e54d87c8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4e9662de1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4e9662de1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e9662de1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4e9662de1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4e9662de13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4e9662de1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94849fdf2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94849fdf2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9200366bc1_2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9200366bc1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4263a4f7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4263a4f7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a3c89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a3c89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200366bc1_1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9200366bc1_1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739400"/>
            <a:ext cx="7688100" cy="113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29289"/>
              <a:buNone/>
            </a:pPr>
            <a:r>
              <a:rPr lang="en" sz="3380"/>
              <a:t>Crowdfunding Using Blockchain for StartUp Ventures</a:t>
            </a:r>
            <a:endParaRPr sz="3380"/>
          </a:p>
        </p:txBody>
      </p:sp>
      <p:sp>
        <p:nvSpPr>
          <p:cNvPr id="87" name="Google Shape;87;p13"/>
          <p:cNvSpPr txBox="1">
            <a:spLocks noGrp="1"/>
          </p:cNvSpPr>
          <p:nvPr>
            <p:ph type="subTitle" idx="1"/>
          </p:nvPr>
        </p:nvSpPr>
        <p:spPr>
          <a:xfrm>
            <a:off x="373650" y="346875"/>
            <a:ext cx="7688100" cy="97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DEPARTMENT OF COMPUTER ENGINEERING</a:t>
            </a:r>
            <a:endParaRPr/>
          </a:p>
          <a:p>
            <a:pPr marL="0" lvl="0" indent="0" algn="ctr" rtl="0">
              <a:spcBef>
                <a:spcPts val="0"/>
              </a:spcBef>
              <a:spcAft>
                <a:spcPts val="0"/>
              </a:spcAft>
              <a:buNone/>
            </a:pPr>
            <a:r>
              <a:rPr lang="en"/>
              <a:t>PCET's PIMPRI CHINCHWAD COLLEGE OF ENGINEERING</a:t>
            </a:r>
            <a:endParaRPr/>
          </a:p>
          <a:p>
            <a:pPr marL="0" lvl="0" indent="0" algn="ctr" rtl="0">
              <a:spcBef>
                <a:spcPts val="0"/>
              </a:spcBef>
              <a:spcAft>
                <a:spcPts val="0"/>
              </a:spcAft>
              <a:buNone/>
            </a:pPr>
            <a:endParaRPr/>
          </a:p>
        </p:txBody>
      </p:sp>
      <p:sp>
        <p:nvSpPr>
          <p:cNvPr id="88" name="Google Shape;88;p13"/>
          <p:cNvSpPr txBox="1"/>
          <p:nvPr/>
        </p:nvSpPr>
        <p:spPr>
          <a:xfrm>
            <a:off x="727950" y="3286725"/>
            <a:ext cx="4337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Lato"/>
                <a:ea typeface="Lato"/>
                <a:cs typeface="Lato"/>
                <a:sym typeface="Lato"/>
              </a:rPr>
              <a:t>Submitted by </a:t>
            </a:r>
            <a:endParaRPr>
              <a:solidFill>
                <a:schemeClr val="accent1"/>
              </a:solidFill>
              <a:latin typeface="Lato"/>
              <a:ea typeface="Lato"/>
              <a:cs typeface="Lato"/>
              <a:sym typeface="Lato"/>
            </a:endParaRPr>
          </a:p>
          <a:p>
            <a:pPr marL="0" lvl="0" indent="0" algn="l" rtl="0">
              <a:spcBef>
                <a:spcPts val="0"/>
              </a:spcBef>
              <a:spcAft>
                <a:spcPts val="0"/>
              </a:spcAft>
              <a:buNone/>
            </a:pPr>
            <a:r>
              <a:rPr lang="en">
                <a:solidFill>
                  <a:schemeClr val="accent1"/>
                </a:solidFill>
                <a:latin typeface="Lato"/>
                <a:ea typeface="Lato"/>
                <a:cs typeface="Lato"/>
                <a:sym typeface="Lato"/>
              </a:rPr>
              <a:t>B190334336- Kalyani Khandait </a:t>
            </a:r>
            <a:endParaRPr>
              <a:solidFill>
                <a:schemeClr val="accent1"/>
              </a:solidFill>
              <a:latin typeface="Lato"/>
              <a:ea typeface="Lato"/>
              <a:cs typeface="Lato"/>
              <a:sym typeface="Lato"/>
            </a:endParaRPr>
          </a:p>
          <a:p>
            <a:pPr marL="0" lvl="0" indent="0" algn="l" rtl="0">
              <a:spcBef>
                <a:spcPts val="0"/>
              </a:spcBef>
              <a:spcAft>
                <a:spcPts val="0"/>
              </a:spcAft>
              <a:buNone/>
            </a:pPr>
            <a:r>
              <a:rPr lang="en">
                <a:solidFill>
                  <a:schemeClr val="accent1"/>
                </a:solidFill>
                <a:latin typeface="Lato"/>
                <a:ea typeface="Lato"/>
                <a:cs typeface="Lato"/>
                <a:sym typeface="Lato"/>
              </a:rPr>
              <a:t>B190334341- Kshitij Kolage</a:t>
            </a:r>
            <a:endParaRPr>
              <a:solidFill>
                <a:schemeClr val="accent1"/>
              </a:solidFill>
              <a:latin typeface="Lato"/>
              <a:ea typeface="Lato"/>
              <a:cs typeface="Lato"/>
              <a:sym typeface="Lato"/>
            </a:endParaRPr>
          </a:p>
          <a:p>
            <a:pPr marL="0" lvl="0" indent="0" algn="l" rtl="0">
              <a:spcBef>
                <a:spcPts val="0"/>
              </a:spcBef>
              <a:spcAft>
                <a:spcPts val="0"/>
              </a:spcAft>
              <a:buNone/>
            </a:pPr>
            <a:r>
              <a:rPr lang="en">
                <a:solidFill>
                  <a:schemeClr val="accent1"/>
                </a:solidFill>
                <a:latin typeface="Lato"/>
                <a:ea typeface="Lato"/>
                <a:cs typeface="Lato"/>
                <a:sym typeface="Lato"/>
              </a:rPr>
              <a:t>B190334342- Keyur Kolambe</a:t>
            </a:r>
            <a:endParaRPr>
              <a:solidFill>
                <a:schemeClr val="accent1"/>
              </a:solidFill>
              <a:latin typeface="Lato"/>
              <a:ea typeface="Lato"/>
              <a:cs typeface="Lato"/>
              <a:sym typeface="Lato"/>
            </a:endParaRPr>
          </a:p>
          <a:p>
            <a:pPr marL="0" lvl="0" indent="0" algn="l" rtl="0">
              <a:spcBef>
                <a:spcPts val="0"/>
              </a:spcBef>
              <a:spcAft>
                <a:spcPts val="0"/>
              </a:spcAft>
              <a:buNone/>
            </a:pPr>
            <a:r>
              <a:rPr lang="en">
                <a:solidFill>
                  <a:schemeClr val="accent1"/>
                </a:solidFill>
                <a:latin typeface="Lato"/>
                <a:ea typeface="Lato"/>
                <a:cs typeface="Lato"/>
                <a:sym typeface="Lato"/>
              </a:rPr>
              <a:t>B190334395- Tanvi Nimbalkar</a:t>
            </a:r>
            <a:endParaRPr>
              <a:solidFill>
                <a:schemeClr val="accent1"/>
              </a:solidFill>
              <a:latin typeface="Lato"/>
              <a:ea typeface="Lato"/>
              <a:cs typeface="Lato"/>
              <a:sym typeface="Lato"/>
            </a:endParaRPr>
          </a:p>
          <a:p>
            <a:pPr marL="0" lvl="0" indent="0" algn="l" rtl="0">
              <a:spcBef>
                <a:spcPts val="0"/>
              </a:spcBef>
              <a:spcAft>
                <a:spcPts val="0"/>
              </a:spcAft>
              <a:buNone/>
            </a:pPr>
            <a:endParaRPr>
              <a:solidFill>
                <a:schemeClr val="accent1"/>
              </a:solidFill>
              <a:latin typeface="Lato"/>
              <a:ea typeface="Lato"/>
              <a:cs typeface="Lato"/>
              <a:sym typeface="Lato"/>
            </a:endParaRPr>
          </a:p>
          <a:p>
            <a:pPr marL="0" lvl="0" indent="0" algn="l" rtl="0">
              <a:spcBef>
                <a:spcPts val="0"/>
              </a:spcBef>
              <a:spcAft>
                <a:spcPts val="0"/>
              </a:spcAft>
              <a:buNone/>
            </a:pPr>
            <a:r>
              <a:rPr lang="en">
                <a:solidFill>
                  <a:schemeClr val="accent1"/>
                </a:solidFill>
                <a:latin typeface="Lato"/>
                <a:ea typeface="Lato"/>
                <a:cs typeface="Lato"/>
                <a:sym typeface="Lato"/>
              </a:rPr>
              <a:t>Under the guidance of -  Prof S. S. Sambare </a:t>
            </a:r>
            <a:endParaRPr>
              <a:solidFill>
                <a:schemeClr val="accent1"/>
              </a:solidFill>
              <a:latin typeface="Lato"/>
              <a:ea typeface="Lato"/>
              <a:cs typeface="Lato"/>
              <a:sym typeface="Lato"/>
            </a:endParaRPr>
          </a:p>
        </p:txBody>
      </p:sp>
      <p:pic>
        <p:nvPicPr>
          <p:cNvPr id="89" name="Google Shape;89;p13"/>
          <p:cNvPicPr preferRelativeResize="0"/>
          <p:nvPr/>
        </p:nvPicPr>
        <p:blipFill rotWithShape="1">
          <a:blip r:embed="rId3">
            <a:alphaModFix/>
          </a:blip>
          <a:srcRect/>
          <a:stretch/>
        </p:blipFill>
        <p:spPr>
          <a:xfrm>
            <a:off x="7860233" y="502350"/>
            <a:ext cx="1283767" cy="97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body" idx="4294967295"/>
          </p:nvPr>
        </p:nvSpPr>
        <p:spPr>
          <a:xfrm>
            <a:off x="1554675" y="3595325"/>
            <a:ext cx="2150700" cy="8178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sz="1600"/>
              <a:t>”Smart Contract and Blockchain for Crowdfunding Platform ”</a:t>
            </a:r>
            <a:endParaRPr sz="1600"/>
          </a:p>
        </p:txBody>
      </p:sp>
      <p:sp>
        <p:nvSpPr>
          <p:cNvPr id="190" name="Google Shape;190;p22"/>
          <p:cNvSpPr txBox="1">
            <a:spLocks noGrp="1"/>
          </p:cNvSpPr>
          <p:nvPr>
            <p:ph type="body" idx="4294967295"/>
          </p:nvPr>
        </p:nvSpPr>
        <p:spPr>
          <a:xfrm>
            <a:off x="2280200" y="342775"/>
            <a:ext cx="3136500" cy="1205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SzPts val="1018"/>
              <a:buNone/>
            </a:pPr>
            <a:r>
              <a:rPr lang="en" sz="1380"/>
              <a:t>Presented an optimized solution on different types of crowdfunding like All-or-nothing,keep-it-all,stretched-goals-scheme using smart contracts.</a:t>
            </a:r>
            <a:endParaRPr sz="1380"/>
          </a:p>
        </p:txBody>
      </p:sp>
      <p:sp>
        <p:nvSpPr>
          <p:cNvPr id="191" name="Google Shape;191;p22"/>
          <p:cNvSpPr txBox="1">
            <a:spLocks noGrp="1"/>
          </p:cNvSpPr>
          <p:nvPr>
            <p:ph type="body" idx="4294967295"/>
          </p:nvPr>
        </p:nvSpPr>
        <p:spPr>
          <a:xfrm>
            <a:off x="4319550" y="3595325"/>
            <a:ext cx="3379500" cy="9624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None/>
            </a:pPr>
            <a:r>
              <a:rPr lang="en" sz="1350"/>
              <a:t>Detailed research on 3 main types of Crowdfunding use cases and its solution with help of blockchain.</a:t>
            </a:r>
            <a:endParaRPr sz="1350"/>
          </a:p>
        </p:txBody>
      </p:sp>
      <p:sp>
        <p:nvSpPr>
          <p:cNvPr id="192" name="Google Shape;192;p22"/>
          <p:cNvSpPr txBox="1">
            <a:spLocks noGrp="1"/>
          </p:cNvSpPr>
          <p:nvPr>
            <p:ph type="body" idx="4294967295"/>
          </p:nvPr>
        </p:nvSpPr>
        <p:spPr>
          <a:xfrm>
            <a:off x="6171975" y="537725"/>
            <a:ext cx="2808000" cy="1072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50"/>
              <a:t>Implementation cost is high if the company decides to execute the whole blockchain process by themselves.</a:t>
            </a:r>
            <a:endParaRPr sz="1350"/>
          </a:p>
        </p:txBody>
      </p:sp>
      <p:sp>
        <p:nvSpPr>
          <p:cNvPr id="193" name="Google Shape;193;p22"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4" name="Google Shape;194;p22"/>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3.</a:t>
            </a:r>
            <a:endParaRPr sz="1600" b="1">
              <a:solidFill>
                <a:schemeClr val="lt1"/>
              </a:solidFill>
            </a:endParaRPr>
          </a:p>
        </p:txBody>
      </p:sp>
      <p:sp>
        <p:nvSpPr>
          <p:cNvPr id="195" name="Google Shape;195;p22"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6" name="Google Shape;196;p22"/>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2020</a:t>
            </a:r>
            <a:endParaRPr sz="1600" b="1">
              <a:solidFill>
                <a:schemeClr val="lt1"/>
              </a:solidFill>
            </a:endParaRPr>
          </a:p>
        </p:txBody>
      </p:sp>
      <p:grpSp>
        <p:nvGrpSpPr>
          <p:cNvPr id="197" name="Google Shape;197;p22"/>
          <p:cNvGrpSpPr/>
          <p:nvPr/>
        </p:nvGrpSpPr>
        <p:grpSpPr>
          <a:xfrm>
            <a:off x="2684632" y="2938958"/>
            <a:ext cx="198900" cy="593656"/>
            <a:chOff x="2223534" y="2938958"/>
            <a:chExt cx="198900" cy="593656"/>
          </a:xfrm>
        </p:grpSpPr>
        <p:cxnSp>
          <p:nvCxnSpPr>
            <p:cNvPr id="198" name="Google Shape;198;p22"/>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99" name="Google Shape;199;p22"/>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202" name="Google Shape;202;p22"/>
          <p:cNvGrpSpPr/>
          <p:nvPr/>
        </p:nvGrpSpPr>
        <p:grpSpPr>
          <a:xfrm>
            <a:off x="4319545" y="1610215"/>
            <a:ext cx="198900" cy="593656"/>
            <a:chOff x="3918084" y="1610215"/>
            <a:chExt cx="198900" cy="593656"/>
          </a:xfrm>
        </p:grpSpPr>
        <p:cxnSp>
          <p:nvCxnSpPr>
            <p:cNvPr id="203" name="Google Shape;203;p22"/>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4" name="Google Shape;204;p22"/>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22"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6" name="Google Shape;206;p22"/>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207" name="Google Shape;207;p22"/>
          <p:cNvGrpSpPr/>
          <p:nvPr/>
        </p:nvGrpSpPr>
        <p:grpSpPr>
          <a:xfrm>
            <a:off x="5973070" y="2938958"/>
            <a:ext cx="198900" cy="593656"/>
            <a:chOff x="5958946" y="2938958"/>
            <a:chExt cx="198900" cy="593656"/>
          </a:xfrm>
        </p:grpSpPr>
        <p:cxnSp>
          <p:nvCxnSpPr>
            <p:cNvPr id="208" name="Google Shape;208;p22"/>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09" name="Google Shape;209;p22"/>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2"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1" name="Google Shape;211;p22"/>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212" name="Google Shape;212;p22"/>
          <p:cNvGrpSpPr/>
          <p:nvPr/>
        </p:nvGrpSpPr>
        <p:grpSpPr>
          <a:xfrm>
            <a:off x="7669807" y="1610215"/>
            <a:ext cx="198900" cy="593656"/>
            <a:chOff x="3918084" y="1610215"/>
            <a:chExt cx="198900" cy="593656"/>
          </a:xfrm>
        </p:grpSpPr>
        <p:cxnSp>
          <p:nvCxnSpPr>
            <p:cNvPr id="213" name="Google Shape;213;p22"/>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14" name="Google Shape;214;p22"/>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body" idx="4294967295"/>
          </p:nvPr>
        </p:nvSpPr>
        <p:spPr>
          <a:xfrm>
            <a:off x="1730625" y="3638125"/>
            <a:ext cx="2106900" cy="803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sz="1600"/>
              <a:t>“Venturing Crowdfunding using Smart Contracts in Blockchain “</a:t>
            </a:r>
            <a:endParaRPr sz="1600"/>
          </a:p>
        </p:txBody>
      </p:sp>
      <p:sp>
        <p:nvSpPr>
          <p:cNvPr id="220" name="Google Shape;220;p23"/>
          <p:cNvSpPr txBox="1">
            <a:spLocks noGrp="1"/>
          </p:cNvSpPr>
          <p:nvPr>
            <p:ph type="body" idx="4294967295"/>
          </p:nvPr>
        </p:nvSpPr>
        <p:spPr>
          <a:xfrm>
            <a:off x="1867075" y="338525"/>
            <a:ext cx="3418800" cy="127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935"/>
              <a:buNone/>
            </a:pPr>
            <a:r>
              <a:rPr lang="en" sz="1360"/>
              <a:t>A blockchain based application with the user interface to handle the startup fundraisers, making a startup, adding to a startup, making solicitation, supporting a solicitation and settling a solicitation.</a:t>
            </a:r>
            <a:endParaRPr sz="1360"/>
          </a:p>
        </p:txBody>
      </p:sp>
      <p:sp>
        <p:nvSpPr>
          <p:cNvPr id="221" name="Google Shape;221;p23"/>
          <p:cNvSpPr txBox="1">
            <a:spLocks noGrp="1"/>
          </p:cNvSpPr>
          <p:nvPr>
            <p:ph type="body" idx="4294967295"/>
          </p:nvPr>
        </p:nvSpPr>
        <p:spPr>
          <a:xfrm>
            <a:off x="4319550" y="3533275"/>
            <a:ext cx="3151500" cy="1013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SzPts val="1018"/>
              <a:buNone/>
            </a:pPr>
            <a:r>
              <a:rPr lang="en" sz="1380"/>
              <a:t>Deployed on Metamask successfully with the help of bytecode obtained by compiling the smart contract</a:t>
            </a:r>
            <a:endParaRPr sz="1380"/>
          </a:p>
        </p:txBody>
      </p:sp>
      <p:sp>
        <p:nvSpPr>
          <p:cNvPr id="222" name="Google Shape;222;p23"/>
          <p:cNvSpPr txBox="1">
            <a:spLocks noGrp="1"/>
          </p:cNvSpPr>
          <p:nvPr>
            <p:ph type="body" idx="4294967295"/>
          </p:nvPr>
        </p:nvSpPr>
        <p:spPr>
          <a:xfrm>
            <a:off x="5973075" y="896075"/>
            <a:ext cx="2814300" cy="9525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ts val="1018"/>
              <a:buNone/>
            </a:pPr>
            <a:r>
              <a:rPr lang="en" sz="1380"/>
              <a:t>The idea in the starting stages of different legitimate issues should be settled.</a:t>
            </a:r>
            <a:endParaRPr sz="1380"/>
          </a:p>
        </p:txBody>
      </p:sp>
      <p:sp>
        <p:nvSpPr>
          <p:cNvPr id="223" name="Google Shape;223;p2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4" name="Google Shape;224;p23"/>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4.</a:t>
            </a:r>
            <a:endParaRPr sz="1600" b="1">
              <a:solidFill>
                <a:schemeClr val="lt1"/>
              </a:solidFill>
            </a:endParaRPr>
          </a:p>
        </p:txBody>
      </p:sp>
      <p:sp>
        <p:nvSpPr>
          <p:cNvPr id="225" name="Google Shape;225;p23"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6" name="Google Shape;226;p23"/>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2020</a:t>
            </a:r>
            <a:endParaRPr sz="1600" b="1">
              <a:solidFill>
                <a:schemeClr val="lt1"/>
              </a:solidFill>
            </a:endParaRPr>
          </a:p>
        </p:txBody>
      </p:sp>
      <p:grpSp>
        <p:nvGrpSpPr>
          <p:cNvPr id="227" name="Google Shape;227;p23"/>
          <p:cNvGrpSpPr/>
          <p:nvPr/>
        </p:nvGrpSpPr>
        <p:grpSpPr>
          <a:xfrm>
            <a:off x="2684632" y="2938958"/>
            <a:ext cx="198900" cy="593656"/>
            <a:chOff x="2223534" y="2938958"/>
            <a:chExt cx="198900" cy="593656"/>
          </a:xfrm>
        </p:grpSpPr>
        <p:cxnSp>
          <p:nvCxnSpPr>
            <p:cNvPr id="228" name="Google Shape;228;p23"/>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29" name="Google Shape;229;p23"/>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23"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1" name="Google Shape;231;p23"/>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232" name="Google Shape;232;p23"/>
          <p:cNvGrpSpPr/>
          <p:nvPr/>
        </p:nvGrpSpPr>
        <p:grpSpPr>
          <a:xfrm>
            <a:off x="4319545" y="1610215"/>
            <a:ext cx="198900" cy="593656"/>
            <a:chOff x="3918084" y="1610215"/>
            <a:chExt cx="198900" cy="593656"/>
          </a:xfrm>
        </p:grpSpPr>
        <p:cxnSp>
          <p:nvCxnSpPr>
            <p:cNvPr id="233" name="Google Shape;233;p23"/>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4" name="Google Shape;234;p23"/>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3"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6" name="Google Shape;236;p23"/>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237" name="Google Shape;237;p23"/>
          <p:cNvGrpSpPr/>
          <p:nvPr/>
        </p:nvGrpSpPr>
        <p:grpSpPr>
          <a:xfrm>
            <a:off x="5973070" y="2938958"/>
            <a:ext cx="198900" cy="593656"/>
            <a:chOff x="5958946" y="2938958"/>
            <a:chExt cx="198900" cy="593656"/>
          </a:xfrm>
        </p:grpSpPr>
        <p:cxnSp>
          <p:nvCxnSpPr>
            <p:cNvPr id="238" name="Google Shape;238;p23"/>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39" name="Google Shape;239;p23"/>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3"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1" name="Google Shape;241;p23"/>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242" name="Google Shape;242;p23"/>
          <p:cNvGrpSpPr/>
          <p:nvPr/>
        </p:nvGrpSpPr>
        <p:grpSpPr>
          <a:xfrm>
            <a:off x="7669807" y="1610215"/>
            <a:ext cx="198900" cy="593656"/>
            <a:chOff x="3918084" y="1610215"/>
            <a:chExt cx="198900" cy="593656"/>
          </a:xfrm>
        </p:grpSpPr>
        <p:cxnSp>
          <p:nvCxnSpPr>
            <p:cNvPr id="243" name="Google Shape;243;p23"/>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44" name="Google Shape;244;p23"/>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body" idx="4294967295"/>
          </p:nvPr>
        </p:nvSpPr>
        <p:spPr>
          <a:xfrm>
            <a:off x="1575525" y="3532625"/>
            <a:ext cx="2417100" cy="948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sz="1600"/>
              <a:t>“Blockchain-Based Crowdfunding in Blockchain technology for Industry “</a:t>
            </a:r>
            <a:endParaRPr sz="1600"/>
          </a:p>
        </p:txBody>
      </p:sp>
      <p:sp>
        <p:nvSpPr>
          <p:cNvPr id="250" name="Google Shape;250;p24"/>
          <p:cNvSpPr txBox="1">
            <a:spLocks noGrp="1"/>
          </p:cNvSpPr>
          <p:nvPr>
            <p:ph type="body" idx="4294967295"/>
          </p:nvPr>
        </p:nvSpPr>
        <p:spPr>
          <a:xfrm>
            <a:off x="2696900" y="368150"/>
            <a:ext cx="2719800" cy="152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852"/>
              <a:buNone/>
            </a:pPr>
            <a:r>
              <a:rPr lang="en" sz="1350"/>
              <a:t>The project venturers provide the idea to the contributors. The contributors contribute to the project and instead have some equity share for themselves in the project.</a:t>
            </a:r>
            <a:endParaRPr sz="1350"/>
          </a:p>
        </p:txBody>
      </p:sp>
      <p:sp>
        <p:nvSpPr>
          <p:cNvPr id="251" name="Google Shape;251;p24"/>
          <p:cNvSpPr txBox="1">
            <a:spLocks noGrp="1"/>
          </p:cNvSpPr>
          <p:nvPr>
            <p:ph type="body" idx="4294967295"/>
          </p:nvPr>
        </p:nvSpPr>
        <p:spPr>
          <a:xfrm>
            <a:off x="4518450" y="3532625"/>
            <a:ext cx="3415500" cy="12801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None/>
            </a:pPr>
            <a:r>
              <a:rPr lang="en" sz="1350"/>
              <a:t>Highlighted the feasibility of using the blockchain concept of decentralization to solve the current crowdfunding based problems.</a:t>
            </a:r>
            <a:endParaRPr sz="1350"/>
          </a:p>
        </p:txBody>
      </p:sp>
      <p:sp>
        <p:nvSpPr>
          <p:cNvPr id="252" name="Google Shape;252;p24"/>
          <p:cNvSpPr txBox="1">
            <a:spLocks noGrp="1"/>
          </p:cNvSpPr>
          <p:nvPr>
            <p:ph type="body" idx="4294967295"/>
          </p:nvPr>
        </p:nvSpPr>
        <p:spPr>
          <a:xfrm>
            <a:off x="6171975" y="577625"/>
            <a:ext cx="2719800" cy="103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sz="1600"/>
              <a:t>Only the concepts were mentioned, no solid architectural models presented.</a:t>
            </a:r>
            <a:endParaRPr sz="1600"/>
          </a:p>
        </p:txBody>
      </p:sp>
      <p:sp>
        <p:nvSpPr>
          <p:cNvPr id="253" name="Google Shape;253;p2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4" name="Google Shape;254;p2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5.</a:t>
            </a:r>
            <a:endParaRPr sz="1600" b="1">
              <a:solidFill>
                <a:schemeClr val="lt1"/>
              </a:solidFill>
            </a:endParaRPr>
          </a:p>
        </p:txBody>
      </p:sp>
      <p:sp>
        <p:nvSpPr>
          <p:cNvPr id="255" name="Google Shape;255;p2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6" name="Google Shape;256;p2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2020</a:t>
            </a:r>
            <a:endParaRPr sz="1600" b="1">
              <a:solidFill>
                <a:schemeClr val="lt1"/>
              </a:solidFill>
            </a:endParaRPr>
          </a:p>
        </p:txBody>
      </p:sp>
      <p:grpSp>
        <p:nvGrpSpPr>
          <p:cNvPr id="257" name="Google Shape;257;p24"/>
          <p:cNvGrpSpPr/>
          <p:nvPr/>
        </p:nvGrpSpPr>
        <p:grpSpPr>
          <a:xfrm>
            <a:off x="2684632" y="2938958"/>
            <a:ext cx="198900" cy="593656"/>
            <a:chOff x="2223534" y="2938958"/>
            <a:chExt cx="198900" cy="593656"/>
          </a:xfrm>
        </p:grpSpPr>
        <p:cxnSp>
          <p:nvCxnSpPr>
            <p:cNvPr id="258" name="Google Shape;258;p2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9" name="Google Shape;259;p2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262" name="Google Shape;262;p24"/>
          <p:cNvGrpSpPr/>
          <p:nvPr/>
        </p:nvGrpSpPr>
        <p:grpSpPr>
          <a:xfrm>
            <a:off x="4319545" y="1610215"/>
            <a:ext cx="198900" cy="593656"/>
            <a:chOff x="3918084" y="1610215"/>
            <a:chExt cx="198900" cy="593656"/>
          </a:xfrm>
        </p:grpSpPr>
        <p:cxnSp>
          <p:nvCxnSpPr>
            <p:cNvPr id="263" name="Google Shape;263;p2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4" name="Google Shape;264;p2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6" name="Google Shape;266;p2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267" name="Google Shape;267;p24"/>
          <p:cNvGrpSpPr/>
          <p:nvPr/>
        </p:nvGrpSpPr>
        <p:grpSpPr>
          <a:xfrm>
            <a:off x="5973070" y="2938958"/>
            <a:ext cx="198900" cy="593656"/>
            <a:chOff x="5958946" y="2938958"/>
            <a:chExt cx="198900" cy="593656"/>
          </a:xfrm>
        </p:grpSpPr>
        <p:cxnSp>
          <p:nvCxnSpPr>
            <p:cNvPr id="268" name="Google Shape;268;p2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9" name="Google Shape;269;p2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2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272" name="Google Shape;272;p24"/>
          <p:cNvGrpSpPr/>
          <p:nvPr/>
        </p:nvGrpSpPr>
        <p:grpSpPr>
          <a:xfrm>
            <a:off x="7669807" y="1610215"/>
            <a:ext cx="198900" cy="593656"/>
            <a:chOff x="3918084" y="1610215"/>
            <a:chExt cx="198900" cy="593656"/>
          </a:xfrm>
        </p:grpSpPr>
        <p:cxnSp>
          <p:nvCxnSpPr>
            <p:cNvPr id="273" name="Google Shape;273;p2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2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body" idx="4294967295"/>
          </p:nvPr>
        </p:nvSpPr>
        <p:spPr>
          <a:xfrm>
            <a:off x="2096650" y="3532625"/>
            <a:ext cx="1491900" cy="803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600"/>
              <a:t>“CrowdFunding using Blockchain” </a:t>
            </a:r>
            <a:endParaRPr sz="1600"/>
          </a:p>
        </p:txBody>
      </p:sp>
      <p:sp>
        <p:nvSpPr>
          <p:cNvPr id="280" name="Google Shape;280;p25"/>
          <p:cNvSpPr txBox="1">
            <a:spLocks noGrp="1"/>
          </p:cNvSpPr>
          <p:nvPr>
            <p:ph type="body" idx="4294967295"/>
          </p:nvPr>
        </p:nvSpPr>
        <p:spPr>
          <a:xfrm>
            <a:off x="2096650" y="88075"/>
            <a:ext cx="2719800" cy="152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852"/>
              <a:buNone/>
            </a:pPr>
            <a:r>
              <a:rPr lang="en" sz="1350"/>
              <a:t>An application that provides interactive forms for creating, donating, and requesting approval of campaigns, facilitating the creation and funding of campaigns for both campaign creators and donors</a:t>
            </a:r>
            <a:endParaRPr sz="1350"/>
          </a:p>
        </p:txBody>
      </p:sp>
      <p:sp>
        <p:nvSpPr>
          <p:cNvPr id="281" name="Google Shape;281;p25"/>
          <p:cNvSpPr txBox="1">
            <a:spLocks noGrp="1"/>
          </p:cNvSpPr>
          <p:nvPr>
            <p:ph type="body" idx="4294967295"/>
          </p:nvPr>
        </p:nvSpPr>
        <p:spPr>
          <a:xfrm>
            <a:off x="4518450" y="3532625"/>
            <a:ext cx="3415500" cy="1280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350"/>
              <a:t>Bytecode is provided in blockchain where abi is in JSON form and  interacts with the frontend.</a:t>
            </a:r>
            <a:endParaRPr sz="1350"/>
          </a:p>
        </p:txBody>
      </p:sp>
      <p:sp>
        <p:nvSpPr>
          <p:cNvPr id="282" name="Google Shape;282;p25"/>
          <p:cNvSpPr txBox="1">
            <a:spLocks noGrp="1"/>
          </p:cNvSpPr>
          <p:nvPr>
            <p:ph type="body" idx="4294967295"/>
          </p:nvPr>
        </p:nvSpPr>
        <p:spPr>
          <a:xfrm>
            <a:off x="6171975" y="577625"/>
            <a:ext cx="2719800" cy="1032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600"/>
              <a:t>Request Approval module is used by donors to give complete control over their invested money.</a:t>
            </a:r>
            <a:endParaRPr sz="1600"/>
          </a:p>
        </p:txBody>
      </p:sp>
      <p:sp>
        <p:nvSpPr>
          <p:cNvPr id="283" name="Google Shape;283;p2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4" name="Google Shape;284;p2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6.</a:t>
            </a:r>
            <a:endParaRPr sz="1600" b="1">
              <a:solidFill>
                <a:schemeClr val="lt1"/>
              </a:solidFill>
            </a:endParaRPr>
          </a:p>
        </p:txBody>
      </p:sp>
      <p:sp>
        <p:nvSpPr>
          <p:cNvPr id="285" name="Google Shape;285;p2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6" name="Google Shape;286;p2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2019</a:t>
            </a:r>
            <a:endParaRPr sz="1600" b="1">
              <a:solidFill>
                <a:schemeClr val="lt1"/>
              </a:solidFill>
            </a:endParaRPr>
          </a:p>
        </p:txBody>
      </p:sp>
      <p:grpSp>
        <p:nvGrpSpPr>
          <p:cNvPr id="287" name="Google Shape;287;p25"/>
          <p:cNvGrpSpPr/>
          <p:nvPr/>
        </p:nvGrpSpPr>
        <p:grpSpPr>
          <a:xfrm>
            <a:off x="2684632" y="2938958"/>
            <a:ext cx="198900" cy="593656"/>
            <a:chOff x="2223534" y="2938958"/>
            <a:chExt cx="198900" cy="593656"/>
          </a:xfrm>
        </p:grpSpPr>
        <p:cxnSp>
          <p:nvCxnSpPr>
            <p:cNvPr id="288" name="Google Shape;288;p2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89" name="Google Shape;289;p2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1" name="Google Shape;291;p25"/>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292" name="Google Shape;292;p25"/>
          <p:cNvGrpSpPr/>
          <p:nvPr/>
        </p:nvGrpSpPr>
        <p:grpSpPr>
          <a:xfrm>
            <a:off x="4319545" y="1610215"/>
            <a:ext cx="198900" cy="593656"/>
            <a:chOff x="3918084" y="1610215"/>
            <a:chExt cx="198900" cy="593656"/>
          </a:xfrm>
        </p:grpSpPr>
        <p:cxnSp>
          <p:nvCxnSpPr>
            <p:cNvPr id="293" name="Google Shape;293;p2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4" name="Google Shape;294;p2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6" name="Google Shape;296;p2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297" name="Google Shape;297;p25"/>
          <p:cNvGrpSpPr/>
          <p:nvPr/>
        </p:nvGrpSpPr>
        <p:grpSpPr>
          <a:xfrm>
            <a:off x="5973070" y="2938958"/>
            <a:ext cx="198900" cy="593656"/>
            <a:chOff x="5958946" y="2938958"/>
            <a:chExt cx="198900" cy="593656"/>
          </a:xfrm>
        </p:grpSpPr>
        <p:cxnSp>
          <p:nvCxnSpPr>
            <p:cNvPr id="298" name="Google Shape;298;p2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9" name="Google Shape;299;p2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2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1" name="Google Shape;301;p2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302" name="Google Shape;302;p25"/>
          <p:cNvGrpSpPr/>
          <p:nvPr/>
        </p:nvGrpSpPr>
        <p:grpSpPr>
          <a:xfrm>
            <a:off x="7669807" y="1610215"/>
            <a:ext cx="198900" cy="593656"/>
            <a:chOff x="3918084" y="1610215"/>
            <a:chExt cx="198900" cy="593656"/>
          </a:xfrm>
        </p:grpSpPr>
        <p:cxnSp>
          <p:nvCxnSpPr>
            <p:cNvPr id="303" name="Google Shape;303;p2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4" name="Google Shape;304;p2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6"/>
          <p:cNvSpPr txBox="1">
            <a:spLocks noGrp="1"/>
          </p:cNvSpPr>
          <p:nvPr>
            <p:ph type="body" idx="4294967295"/>
          </p:nvPr>
        </p:nvSpPr>
        <p:spPr>
          <a:xfrm>
            <a:off x="1970325" y="3532625"/>
            <a:ext cx="1627500" cy="8178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sz="1600"/>
              <a:t>”Blockchain based crowdfunding systems”</a:t>
            </a:r>
            <a:endParaRPr sz="1600"/>
          </a:p>
        </p:txBody>
      </p:sp>
      <p:sp>
        <p:nvSpPr>
          <p:cNvPr id="310" name="Google Shape;310;p26"/>
          <p:cNvSpPr txBox="1">
            <a:spLocks noGrp="1"/>
          </p:cNvSpPr>
          <p:nvPr>
            <p:ph type="body" idx="4294967295"/>
          </p:nvPr>
        </p:nvSpPr>
        <p:spPr>
          <a:xfrm>
            <a:off x="2956175" y="577625"/>
            <a:ext cx="2719800" cy="152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50"/>
              <a:t>Blockchain based crowdfunding stage was provided which connects system to ethereum through infura infrastructure.</a:t>
            </a:r>
            <a:endParaRPr sz="1350"/>
          </a:p>
        </p:txBody>
      </p:sp>
      <p:sp>
        <p:nvSpPr>
          <p:cNvPr id="311" name="Google Shape;311;p26"/>
          <p:cNvSpPr txBox="1">
            <a:spLocks noGrp="1"/>
          </p:cNvSpPr>
          <p:nvPr>
            <p:ph type="body" idx="4294967295"/>
          </p:nvPr>
        </p:nvSpPr>
        <p:spPr>
          <a:xfrm>
            <a:off x="4518450" y="3532625"/>
            <a:ext cx="3415500" cy="12801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None/>
            </a:pPr>
            <a:r>
              <a:rPr lang="en" sz="1350"/>
              <a:t>Increased contributor’s confidentiality, All clients can see the records of every exchange which should be visible to utilizing Etherscan API</a:t>
            </a:r>
            <a:endParaRPr sz="1350"/>
          </a:p>
        </p:txBody>
      </p:sp>
      <p:sp>
        <p:nvSpPr>
          <p:cNvPr id="312" name="Google Shape;312;p26"/>
          <p:cNvSpPr txBox="1">
            <a:spLocks noGrp="1"/>
          </p:cNvSpPr>
          <p:nvPr>
            <p:ph type="body" idx="4294967295"/>
          </p:nvPr>
        </p:nvSpPr>
        <p:spPr>
          <a:xfrm>
            <a:off x="6171975" y="577625"/>
            <a:ext cx="2719800" cy="1032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600"/>
              <a:t>ERC-223 tokens not implemented into smart contracts which can have more benefits</a:t>
            </a:r>
            <a:endParaRPr sz="1600"/>
          </a:p>
        </p:txBody>
      </p:sp>
      <p:sp>
        <p:nvSpPr>
          <p:cNvPr id="313" name="Google Shape;313;p26"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14" name="Google Shape;314;p26"/>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7.</a:t>
            </a:r>
            <a:endParaRPr sz="1600" b="1">
              <a:solidFill>
                <a:schemeClr val="lt1"/>
              </a:solidFill>
            </a:endParaRPr>
          </a:p>
        </p:txBody>
      </p:sp>
      <p:sp>
        <p:nvSpPr>
          <p:cNvPr id="315" name="Google Shape;315;p26"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16" name="Google Shape;316;p26"/>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2019</a:t>
            </a:r>
            <a:endParaRPr sz="1600" b="1">
              <a:solidFill>
                <a:schemeClr val="lt1"/>
              </a:solidFill>
            </a:endParaRPr>
          </a:p>
        </p:txBody>
      </p:sp>
      <p:grpSp>
        <p:nvGrpSpPr>
          <p:cNvPr id="317" name="Google Shape;317;p26"/>
          <p:cNvGrpSpPr/>
          <p:nvPr/>
        </p:nvGrpSpPr>
        <p:grpSpPr>
          <a:xfrm>
            <a:off x="2684632" y="2938958"/>
            <a:ext cx="198900" cy="593656"/>
            <a:chOff x="2223534" y="2938958"/>
            <a:chExt cx="198900" cy="593656"/>
          </a:xfrm>
        </p:grpSpPr>
        <p:cxnSp>
          <p:nvCxnSpPr>
            <p:cNvPr id="318" name="Google Shape;318;p2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319" name="Google Shape;319;p2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6"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21" name="Google Shape;321;p26"/>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322" name="Google Shape;322;p26"/>
          <p:cNvGrpSpPr/>
          <p:nvPr/>
        </p:nvGrpSpPr>
        <p:grpSpPr>
          <a:xfrm>
            <a:off x="4319545" y="1610215"/>
            <a:ext cx="198900" cy="593656"/>
            <a:chOff x="3918084" y="1610215"/>
            <a:chExt cx="198900" cy="593656"/>
          </a:xfrm>
        </p:grpSpPr>
        <p:cxnSp>
          <p:nvCxnSpPr>
            <p:cNvPr id="323" name="Google Shape;323;p2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24" name="Google Shape;324;p2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26"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26" name="Google Shape;326;p26"/>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327" name="Google Shape;327;p26"/>
          <p:cNvGrpSpPr/>
          <p:nvPr/>
        </p:nvGrpSpPr>
        <p:grpSpPr>
          <a:xfrm>
            <a:off x="5973070" y="2938958"/>
            <a:ext cx="198900" cy="593656"/>
            <a:chOff x="5958946" y="2938958"/>
            <a:chExt cx="198900" cy="593656"/>
          </a:xfrm>
        </p:grpSpPr>
        <p:cxnSp>
          <p:nvCxnSpPr>
            <p:cNvPr id="328" name="Google Shape;328;p2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29" name="Google Shape;329;p2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26"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31" name="Google Shape;331;p26"/>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332" name="Google Shape;332;p26"/>
          <p:cNvGrpSpPr/>
          <p:nvPr/>
        </p:nvGrpSpPr>
        <p:grpSpPr>
          <a:xfrm>
            <a:off x="7669807" y="1610215"/>
            <a:ext cx="198900" cy="593656"/>
            <a:chOff x="3918084" y="1610215"/>
            <a:chExt cx="198900" cy="593656"/>
          </a:xfrm>
        </p:grpSpPr>
        <p:cxnSp>
          <p:nvCxnSpPr>
            <p:cNvPr id="333" name="Google Shape;333;p2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34" name="Google Shape;334;p2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body" idx="4294967295"/>
          </p:nvPr>
        </p:nvSpPr>
        <p:spPr>
          <a:xfrm>
            <a:off x="1716650" y="3532625"/>
            <a:ext cx="2051100" cy="977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600"/>
              <a:t>”The Applications of Blockchain Technology in Crowdfunding Contract”</a:t>
            </a:r>
            <a:endParaRPr sz="1600"/>
          </a:p>
        </p:txBody>
      </p:sp>
      <p:sp>
        <p:nvSpPr>
          <p:cNvPr id="340" name="Google Shape;340;p27"/>
          <p:cNvSpPr txBox="1">
            <a:spLocks noGrp="1"/>
          </p:cNvSpPr>
          <p:nvPr>
            <p:ph type="body" idx="4294967295"/>
          </p:nvPr>
        </p:nvSpPr>
        <p:spPr>
          <a:xfrm>
            <a:off x="2696900" y="624775"/>
            <a:ext cx="2719800" cy="126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50"/>
              <a:t>how blockchain can really and safely handle the connection between pledge drives,stages and the financial backers.</a:t>
            </a:r>
            <a:endParaRPr sz="1350"/>
          </a:p>
          <a:p>
            <a:pPr marL="0" lvl="0" indent="0" algn="l" rtl="0">
              <a:lnSpc>
                <a:spcPct val="115000"/>
              </a:lnSpc>
              <a:spcBef>
                <a:spcPts val="1200"/>
              </a:spcBef>
              <a:spcAft>
                <a:spcPts val="0"/>
              </a:spcAft>
              <a:buNone/>
            </a:pPr>
            <a:endParaRPr sz="1350"/>
          </a:p>
          <a:p>
            <a:pPr marL="0" lvl="0" indent="0" algn="l" rtl="0">
              <a:lnSpc>
                <a:spcPct val="115000"/>
              </a:lnSpc>
              <a:spcBef>
                <a:spcPts val="1200"/>
              </a:spcBef>
              <a:spcAft>
                <a:spcPts val="1200"/>
              </a:spcAft>
              <a:buSzPts val="852"/>
              <a:buNone/>
            </a:pPr>
            <a:endParaRPr sz="1350"/>
          </a:p>
        </p:txBody>
      </p:sp>
      <p:sp>
        <p:nvSpPr>
          <p:cNvPr id="341" name="Google Shape;341;p27"/>
          <p:cNvSpPr txBox="1">
            <a:spLocks noGrp="1"/>
          </p:cNvSpPr>
          <p:nvPr>
            <p:ph type="body" idx="4294967295"/>
          </p:nvPr>
        </p:nvSpPr>
        <p:spPr>
          <a:xfrm>
            <a:off x="4518450" y="3532625"/>
            <a:ext cx="3415500" cy="6738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None/>
            </a:pPr>
            <a:r>
              <a:rPr lang="en" sz="1350"/>
              <a:t>settling the vast majority of the issues related to people regarding the trust.</a:t>
            </a:r>
            <a:endParaRPr sz="1350"/>
          </a:p>
        </p:txBody>
      </p:sp>
      <p:sp>
        <p:nvSpPr>
          <p:cNvPr id="342" name="Google Shape;342;p27"/>
          <p:cNvSpPr txBox="1">
            <a:spLocks noGrp="1"/>
          </p:cNvSpPr>
          <p:nvPr>
            <p:ph type="body" idx="4294967295"/>
          </p:nvPr>
        </p:nvSpPr>
        <p:spPr>
          <a:xfrm>
            <a:off x="5588050" y="368150"/>
            <a:ext cx="2719800" cy="155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50"/>
              <a:t>Figuring out a less expensive approach to addressing the constraints concerning the powerful use and registering assets by the  distributed system utilized by the blockchain.</a:t>
            </a:r>
            <a:endParaRPr sz="1350"/>
          </a:p>
        </p:txBody>
      </p:sp>
      <p:sp>
        <p:nvSpPr>
          <p:cNvPr id="343" name="Google Shape;343;p27"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44" name="Google Shape;344;p27"/>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8.</a:t>
            </a:r>
            <a:endParaRPr sz="1600" b="1">
              <a:solidFill>
                <a:schemeClr val="lt1"/>
              </a:solidFill>
            </a:endParaRPr>
          </a:p>
        </p:txBody>
      </p:sp>
      <p:sp>
        <p:nvSpPr>
          <p:cNvPr id="345" name="Google Shape;345;p27"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46" name="Google Shape;346;p27"/>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2018</a:t>
            </a:r>
            <a:endParaRPr sz="1600" b="1">
              <a:solidFill>
                <a:schemeClr val="lt1"/>
              </a:solidFill>
            </a:endParaRPr>
          </a:p>
        </p:txBody>
      </p:sp>
      <p:grpSp>
        <p:nvGrpSpPr>
          <p:cNvPr id="347" name="Google Shape;347;p27"/>
          <p:cNvGrpSpPr/>
          <p:nvPr/>
        </p:nvGrpSpPr>
        <p:grpSpPr>
          <a:xfrm>
            <a:off x="2684632" y="2938958"/>
            <a:ext cx="198900" cy="593656"/>
            <a:chOff x="2223534" y="2938958"/>
            <a:chExt cx="198900" cy="593656"/>
          </a:xfrm>
        </p:grpSpPr>
        <p:cxnSp>
          <p:nvCxnSpPr>
            <p:cNvPr id="348" name="Google Shape;348;p2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349" name="Google Shape;349;p2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7"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51" name="Google Shape;351;p27"/>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352" name="Google Shape;352;p27"/>
          <p:cNvGrpSpPr/>
          <p:nvPr/>
        </p:nvGrpSpPr>
        <p:grpSpPr>
          <a:xfrm>
            <a:off x="4319545" y="1610215"/>
            <a:ext cx="198900" cy="593656"/>
            <a:chOff x="3918084" y="1610215"/>
            <a:chExt cx="198900" cy="593656"/>
          </a:xfrm>
        </p:grpSpPr>
        <p:cxnSp>
          <p:nvCxnSpPr>
            <p:cNvPr id="353" name="Google Shape;353;p2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54" name="Google Shape;354;p2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7"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56" name="Google Shape;356;p27"/>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357" name="Google Shape;357;p27"/>
          <p:cNvGrpSpPr/>
          <p:nvPr/>
        </p:nvGrpSpPr>
        <p:grpSpPr>
          <a:xfrm>
            <a:off x="5973070" y="2938958"/>
            <a:ext cx="198900" cy="593656"/>
            <a:chOff x="5958946" y="2938958"/>
            <a:chExt cx="198900" cy="593656"/>
          </a:xfrm>
        </p:grpSpPr>
        <p:cxnSp>
          <p:nvCxnSpPr>
            <p:cNvPr id="358" name="Google Shape;358;p2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59" name="Google Shape;359;p2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61" name="Google Shape;361;p27"/>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362" name="Google Shape;362;p27"/>
          <p:cNvGrpSpPr/>
          <p:nvPr/>
        </p:nvGrpSpPr>
        <p:grpSpPr>
          <a:xfrm>
            <a:off x="7669807" y="1610215"/>
            <a:ext cx="198900" cy="593656"/>
            <a:chOff x="3918084" y="1610215"/>
            <a:chExt cx="198900" cy="593656"/>
          </a:xfrm>
        </p:grpSpPr>
        <p:cxnSp>
          <p:nvCxnSpPr>
            <p:cNvPr id="363" name="Google Shape;363;p2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64" name="Google Shape;364;p2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available research paper</a:t>
            </a:r>
            <a:endParaRPr/>
          </a:p>
        </p:txBody>
      </p:sp>
      <p:sp>
        <p:nvSpPr>
          <p:cNvPr id="370" name="Google Shape;370;p28"/>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Crowdfunding platform where transactions through Cryptocurrency are proposed.</a:t>
            </a:r>
            <a:endParaRPr sz="1600"/>
          </a:p>
          <a:p>
            <a:pPr marL="457200" lvl="0" indent="-330200" algn="l" rtl="0">
              <a:lnSpc>
                <a:spcPct val="150000"/>
              </a:lnSpc>
              <a:spcBef>
                <a:spcPts val="0"/>
              </a:spcBef>
              <a:spcAft>
                <a:spcPts val="0"/>
              </a:spcAft>
              <a:buSzPts val="1600"/>
              <a:buChar char="●"/>
            </a:pPr>
            <a:r>
              <a:rPr lang="en" sz="1600"/>
              <a:t>Transaction with the help of Ether is not so feasible.</a:t>
            </a:r>
            <a:endParaRPr sz="1600"/>
          </a:p>
          <a:p>
            <a:pPr marL="457200" lvl="0" indent="-330200" algn="l" rtl="0">
              <a:lnSpc>
                <a:spcPct val="150000"/>
              </a:lnSpc>
              <a:spcBef>
                <a:spcPts val="0"/>
              </a:spcBef>
              <a:spcAft>
                <a:spcPts val="0"/>
              </a:spcAft>
              <a:buSzPts val="1600"/>
              <a:buChar char="●"/>
            </a:pPr>
            <a:r>
              <a:rPr lang="en" sz="1600"/>
              <a:t>Only the solutions have been proposed no proper system is yet developed completely.</a:t>
            </a:r>
            <a:endParaRPr sz="1600"/>
          </a:p>
          <a:p>
            <a:pPr marL="457200" lvl="0" indent="-330200" algn="l" rtl="0">
              <a:lnSpc>
                <a:spcPct val="150000"/>
              </a:lnSpc>
              <a:spcBef>
                <a:spcPts val="0"/>
              </a:spcBef>
              <a:spcAft>
                <a:spcPts val="0"/>
              </a:spcAft>
              <a:buSzPts val="1600"/>
              <a:buChar char="●"/>
            </a:pPr>
            <a:r>
              <a:rPr lang="en" sz="1600"/>
              <a:t>We have implemented a solution where we leverage ERC 220 token to perform the transactions with the help of blockchain </a:t>
            </a:r>
            <a:endParaRPr sz="1600"/>
          </a:p>
          <a:p>
            <a:pPr marL="457200" lvl="0" indent="-330200" algn="l" rtl="0">
              <a:lnSpc>
                <a:spcPct val="150000"/>
              </a:lnSpc>
              <a:spcBef>
                <a:spcPts val="0"/>
              </a:spcBef>
              <a:spcAft>
                <a:spcPts val="0"/>
              </a:spcAft>
              <a:buSzPts val="1600"/>
              <a:buChar char="●"/>
            </a:pPr>
            <a:r>
              <a:rPr lang="en" sz="1600"/>
              <a:t>MONGODB cloud atlas to store the blockchain database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title"/>
          </p:nvPr>
        </p:nvSpPr>
        <p:spPr>
          <a:xfrm>
            <a:off x="729450" y="1322450"/>
            <a:ext cx="7688400" cy="79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a:spLocks noGrp="1"/>
          </p:cNvSpPr>
          <p:nvPr>
            <p:ph type="title"/>
          </p:nvPr>
        </p:nvSpPr>
        <p:spPr>
          <a:xfrm>
            <a:off x="577500" y="6640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Plan</a:t>
            </a:r>
            <a:endParaRPr/>
          </a:p>
        </p:txBody>
      </p:sp>
      <p:sp>
        <p:nvSpPr>
          <p:cNvPr id="381" name="Google Shape;381;p30"/>
          <p:cNvSpPr txBox="1"/>
          <p:nvPr/>
        </p:nvSpPr>
        <p:spPr>
          <a:xfrm>
            <a:off x="486200" y="1523925"/>
            <a:ext cx="8024700" cy="29862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July-Aug 2022: Finalizing the problem statement and performing literature survey</a:t>
            </a:r>
            <a:endParaRPr>
              <a:solidFill>
                <a:schemeClr val="accent1"/>
              </a:solidFill>
              <a:latin typeface="Lato"/>
              <a:ea typeface="Lato"/>
              <a:cs typeface="Lato"/>
              <a:sym typeface="Lato"/>
            </a:endParaRPr>
          </a:p>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Sept-Oct 2022: Requirement analysis </a:t>
            </a:r>
            <a:endParaRPr>
              <a:solidFill>
                <a:schemeClr val="accent1"/>
              </a:solidFill>
              <a:latin typeface="Lato"/>
              <a:ea typeface="Lato"/>
              <a:cs typeface="Lato"/>
              <a:sym typeface="Lato"/>
            </a:endParaRPr>
          </a:p>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Nov-Dec 2022: Finalizing the Design of the project</a:t>
            </a:r>
            <a:endParaRPr>
              <a:solidFill>
                <a:schemeClr val="accent1"/>
              </a:solidFill>
              <a:latin typeface="Lato"/>
              <a:ea typeface="Lato"/>
              <a:cs typeface="Lato"/>
              <a:sym typeface="Lato"/>
            </a:endParaRPr>
          </a:p>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Jan 2023: Creating Figma designs for UI and Finalizing the end-points for backend </a:t>
            </a:r>
            <a:endParaRPr>
              <a:solidFill>
                <a:schemeClr val="accent1"/>
              </a:solidFill>
              <a:latin typeface="Lato"/>
              <a:ea typeface="Lato"/>
              <a:cs typeface="Lato"/>
              <a:sym typeface="Lato"/>
            </a:endParaRPr>
          </a:p>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Feb 2023: Building UI and Backend in parallel</a:t>
            </a:r>
            <a:endParaRPr>
              <a:solidFill>
                <a:schemeClr val="accent1"/>
              </a:solidFill>
              <a:latin typeface="Lato"/>
              <a:ea typeface="Lato"/>
              <a:cs typeface="Lato"/>
              <a:sym typeface="Lato"/>
            </a:endParaRPr>
          </a:p>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March 2023: Integrating UI and Backend through REST API</a:t>
            </a:r>
            <a:endParaRPr>
              <a:solidFill>
                <a:schemeClr val="accent1"/>
              </a:solidFill>
              <a:latin typeface="Lato"/>
              <a:ea typeface="Lato"/>
              <a:cs typeface="Lato"/>
              <a:sym typeface="Lato"/>
            </a:endParaRPr>
          </a:p>
          <a:p>
            <a:pPr marL="457200" lvl="0" indent="-317500" algn="l" rtl="0">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April 2023: System Testing and Documentation</a:t>
            </a:r>
            <a:endParaRPr>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1"/>
          <p:cNvSpPr txBox="1">
            <a:spLocks noGrp="1"/>
          </p:cNvSpPr>
          <p:nvPr>
            <p:ph type="title"/>
          </p:nvPr>
        </p:nvSpPr>
        <p:spPr>
          <a:xfrm>
            <a:off x="577500" y="6640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Level System Design</a:t>
            </a:r>
            <a:endParaRPr/>
          </a:p>
        </p:txBody>
      </p:sp>
      <p:pic>
        <p:nvPicPr>
          <p:cNvPr id="387" name="Google Shape;387;p31"/>
          <p:cNvPicPr preferRelativeResize="0"/>
          <p:nvPr/>
        </p:nvPicPr>
        <p:blipFill>
          <a:blip r:embed="rId3">
            <a:alphaModFix/>
          </a:blip>
          <a:stretch>
            <a:fillRect/>
          </a:stretch>
        </p:blipFill>
        <p:spPr>
          <a:xfrm>
            <a:off x="1426575" y="1363300"/>
            <a:ext cx="6469381" cy="363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Contents</a:t>
            </a:r>
            <a:endParaRPr/>
          </a:p>
        </p:txBody>
      </p:sp>
      <p:sp>
        <p:nvSpPr>
          <p:cNvPr id="95" name="Google Shape;95;p14"/>
          <p:cNvSpPr txBox="1">
            <a:spLocks noGrp="1"/>
          </p:cNvSpPr>
          <p:nvPr>
            <p:ph type="body" idx="2"/>
          </p:nvPr>
        </p:nvSpPr>
        <p:spPr>
          <a:xfrm>
            <a:off x="4782175" y="712800"/>
            <a:ext cx="3815700" cy="37179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Introduction</a:t>
            </a:r>
            <a:endParaRPr sz="1400"/>
          </a:p>
          <a:p>
            <a:pPr marL="457200" lvl="0" indent="-317500" algn="l" rtl="0">
              <a:lnSpc>
                <a:spcPct val="115000"/>
              </a:lnSpc>
              <a:spcBef>
                <a:spcPts val="0"/>
              </a:spcBef>
              <a:spcAft>
                <a:spcPts val="0"/>
              </a:spcAft>
              <a:buSzPts val="1400"/>
              <a:buChar char="●"/>
            </a:pPr>
            <a:r>
              <a:rPr lang="en" sz="1400"/>
              <a:t>Problem Definition</a:t>
            </a:r>
            <a:endParaRPr sz="1400"/>
          </a:p>
          <a:p>
            <a:pPr marL="457200" lvl="0" indent="-317500" algn="l" rtl="0">
              <a:lnSpc>
                <a:spcPct val="115000"/>
              </a:lnSpc>
              <a:spcBef>
                <a:spcPts val="0"/>
              </a:spcBef>
              <a:spcAft>
                <a:spcPts val="0"/>
              </a:spcAft>
              <a:buSzPts val="1400"/>
              <a:buChar char="●"/>
            </a:pPr>
            <a:r>
              <a:rPr lang="en" sz="1400"/>
              <a:t>Limitations </a:t>
            </a:r>
            <a:endParaRPr sz="1400"/>
          </a:p>
          <a:p>
            <a:pPr marL="457200" lvl="0" indent="-317500" algn="l" rtl="0">
              <a:lnSpc>
                <a:spcPct val="115000"/>
              </a:lnSpc>
              <a:spcBef>
                <a:spcPts val="0"/>
              </a:spcBef>
              <a:spcAft>
                <a:spcPts val="0"/>
              </a:spcAft>
              <a:buSzPts val="1400"/>
              <a:buChar char="●"/>
            </a:pPr>
            <a:r>
              <a:rPr lang="en" sz="1400"/>
              <a:t>Scope</a:t>
            </a:r>
            <a:endParaRPr sz="1400"/>
          </a:p>
          <a:p>
            <a:pPr marL="457200" lvl="0" indent="-317500" algn="l" rtl="0">
              <a:lnSpc>
                <a:spcPct val="115000"/>
              </a:lnSpc>
              <a:spcBef>
                <a:spcPts val="0"/>
              </a:spcBef>
              <a:spcAft>
                <a:spcPts val="0"/>
              </a:spcAft>
              <a:buSzPts val="1400"/>
              <a:buChar char="●"/>
            </a:pPr>
            <a:r>
              <a:rPr lang="en" sz="1400"/>
              <a:t>Literature Review</a:t>
            </a:r>
            <a:endParaRPr sz="1400"/>
          </a:p>
          <a:p>
            <a:pPr marL="457200" lvl="0" indent="-317500" algn="l" rtl="0">
              <a:lnSpc>
                <a:spcPct val="115000"/>
              </a:lnSpc>
              <a:spcBef>
                <a:spcPts val="0"/>
              </a:spcBef>
              <a:spcAft>
                <a:spcPts val="0"/>
              </a:spcAft>
              <a:buSzPts val="1400"/>
              <a:buChar char="●"/>
            </a:pPr>
            <a:r>
              <a:rPr lang="en" sz="1400"/>
              <a:t>Proposed system</a:t>
            </a:r>
            <a:endParaRPr sz="1400"/>
          </a:p>
          <a:p>
            <a:pPr marL="457200" lvl="0" indent="-317500" algn="l" rtl="0">
              <a:lnSpc>
                <a:spcPct val="115000"/>
              </a:lnSpc>
              <a:spcBef>
                <a:spcPts val="0"/>
              </a:spcBef>
              <a:spcAft>
                <a:spcPts val="0"/>
              </a:spcAft>
              <a:buSzPts val="1400"/>
              <a:buChar char="●"/>
            </a:pPr>
            <a:r>
              <a:rPr lang="en" sz="1400"/>
              <a:t>UML Diagrams</a:t>
            </a:r>
            <a:endParaRPr sz="1400"/>
          </a:p>
          <a:p>
            <a:pPr marL="457200" lvl="0" indent="-317500" algn="l" rtl="0">
              <a:lnSpc>
                <a:spcPct val="115000"/>
              </a:lnSpc>
              <a:spcBef>
                <a:spcPts val="0"/>
              </a:spcBef>
              <a:spcAft>
                <a:spcPts val="0"/>
              </a:spcAft>
              <a:buSzPts val="1400"/>
              <a:buChar char="●"/>
            </a:pPr>
            <a:r>
              <a:rPr lang="en" sz="1400"/>
              <a:t>Algorithmic Details </a:t>
            </a:r>
            <a:endParaRPr sz="1400"/>
          </a:p>
          <a:p>
            <a:pPr marL="457200" lvl="0" indent="-317500" algn="l" rtl="0">
              <a:lnSpc>
                <a:spcPct val="115000"/>
              </a:lnSpc>
              <a:spcBef>
                <a:spcPts val="0"/>
              </a:spcBef>
              <a:spcAft>
                <a:spcPts val="0"/>
              </a:spcAft>
              <a:buSzPts val="1400"/>
              <a:buChar char="●"/>
            </a:pPr>
            <a:r>
              <a:rPr lang="en" sz="1400"/>
              <a:t>Software Specifications</a:t>
            </a:r>
            <a:endParaRPr sz="1400"/>
          </a:p>
          <a:p>
            <a:pPr marL="457200" lvl="0" indent="-317500" algn="l" rtl="0">
              <a:lnSpc>
                <a:spcPct val="115000"/>
              </a:lnSpc>
              <a:spcBef>
                <a:spcPts val="0"/>
              </a:spcBef>
              <a:spcAft>
                <a:spcPts val="0"/>
              </a:spcAft>
              <a:buSzPts val="1400"/>
              <a:buChar char="●"/>
            </a:pPr>
            <a:r>
              <a:rPr lang="en" sz="1400"/>
              <a:t>Modules and functionalities</a:t>
            </a:r>
            <a:endParaRPr sz="1400"/>
          </a:p>
          <a:p>
            <a:pPr marL="457200" lvl="0" indent="-317500" algn="l" rtl="0">
              <a:lnSpc>
                <a:spcPct val="115000"/>
              </a:lnSpc>
              <a:spcBef>
                <a:spcPts val="0"/>
              </a:spcBef>
              <a:spcAft>
                <a:spcPts val="0"/>
              </a:spcAft>
              <a:buSzPts val="1400"/>
              <a:buChar char="●"/>
            </a:pPr>
            <a:r>
              <a:rPr lang="en" sz="1400"/>
              <a:t>Result and Testing </a:t>
            </a:r>
            <a:endParaRPr sz="1400"/>
          </a:p>
          <a:p>
            <a:pPr marL="457200" lvl="0" indent="-317500" algn="l" rtl="0">
              <a:lnSpc>
                <a:spcPct val="115000"/>
              </a:lnSpc>
              <a:spcBef>
                <a:spcPts val="0"/>
              </a:spcBef>
              <a:spcAft>
                <a:spcPts val="0"/>
              </a:spcAft>
              <a:buSzPts val="1400"/>
              <a:buChar char="●"/>
            </a:pPr>
            <a:r>
              <a:rPr lang="en" sz="1400"/>
              <a:t>Conclusion</a:t>
            </a:r>
            <a:endParaRPr sz="1400"/>
          </a:p>
          <a:p>
            <a:pPr marL="457200" lvl="0" indent="-317500" algn="l" rtl="0">
              <a:lnSpc>
                <a:spcPct val="115000"/>
              </a:lnSpc>
              <a:spcBef>
                <a:spcPts val="0"/>
              </a:spcBef>
              <a:spcAft>
                <a:spcPts val="0"/>
              </a:spcAft>
              <a:buSzPts val="1400"/>
              <a:buChar char="●"/>
            </a:pPr>
            <a:r>
              <a:rPr lang="en" sz="1400"/>
              <a:t>Paper published details</a:t>
            </a:r>
            <a:endParaRPr sz="1400"/>
          </a:p>
          <a:p>
            <a:pPr marL="457200" lvl="0" indent="-317500" algn="l" rtl="0">
              <a:lnSpc>
                <a:spcPct val="115000"/>
              </a:lnSpc>
              <a:spcBef>
                <a:spcPts val="0"/>
              </a:spcBef>
              <a:spcAft>
                <a:spcPts val="0"/>
              </a:spcAft>
              <a:buSzPts val="1400"/>
              <a:buChar char="●"/>
            </a:pPr>
            <a:r>
              <a:rPr lang="en" sz="1400"/>
              <a:t>References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p:nvPr/>
        </p:nvSpPr>
        <p:spPr>
          <a:xfrm>
            <a:off x="708300" y="533975"/>
            <a:ext cx="8205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2"/>
                </a:solidFill>
                <a:latin typeface="Raleway"/>
                <a:ea typeface="Raleway"/>
                <a:cs typeface="Raleway"/>
                <a:sym typeface="Raleway"/>
              </a:rPr>
              <a:t>Collecting Investments</a:t>
            </a:r>
            <a:endParaRPr/>
          </a:p>
        </p:txBody>
      </p:sp>
      <p:pic>
        <p:nvPicPr>
          <p:cNvPr id="393" name="Google Shape;393;p32"/>
          <p:cNvPicPr preferRelativeResize="0"/>
          <p:nvPr/>
        </p:nvPicPr>
        <p:blipFill>
          <a:blip r:embed="rId3">
            <a:alphaModFix/>
          </a:blip>
          <a:stretch>
            <a:fillRect/>
          </a:stretch>
        </p:blipFill>
        <p:spPr>
          <a:xfrm>
            <a:off x="1356450" y="1353225"/>
            <a:ext cx="6612030" cy="371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3"/>
          <p:cNvSpPr txBox="1"/>
          <p:nvPr/>
        </p:nvSpPr>
        <p:spPr>
          <a:xfrm>
            <a:off x="708300" y="533975"/>
            <a:ext cx="8205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2"/>
                </a:solidFill>
                <a:latin typeface="Raleway"/>
                <a:ea typeface="Raleway"/>
                <a:cs typeface="Raleway"/>
                <a:sym typeface="Raleway"/>
              </a:rPr>
              <a:t>The Collaboration System</a:t>
            </a:r>
            <a:endParaRPr/>
          </a:p>
        </p:txBody>
      </p:sp>
      <p:pic>
        <p:nvPicPr>
          <p:cNvPr id="2" name="Picture 1">
            <a:extLst>
              <a:ext uri="{FF2B5EF4-FFF2-40B4-BE49-F238E27FC236}">
                <a16:creationId xmlns:a16="http://schemas.microsoft.com/office/drawing/2014/main" id="{9C3FFB37-28E5-B857-CAAF-664C502661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5914" y="1414287"/>
            <a:ext cx="6372171" cy="35848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4"/>
          <p:cNvSpPr txBox="1">
            <a:spLocks noGrp="1"/>
          </p:cNvSpPr>
          <p:nvPr>
            <p:ph type="title"/>
          </p:nvPr>
        </p:nvSpPr>
        <p:spPr>
          <a:xfrm>
            <a:off x="729450" y="1322450"/>
            <a:ext cx="7688400" cy="79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UML Diagrams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5"/>
          <p:cNvSpPr txBox="1">
            <a:spLocks noGrp="1"/>
          </p:cNvSpPr>
          <p:nvPr>
            <p:ph type="title"/>
          </p:nvPr>
        </p:nvSpPr>
        <p:spPr>
          <a:xfrm>
            <a:off x="527550" y="596025"/>
            <a:ext cx="82716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Camp Creator/Investor Registration Use Case Diagram</a:t>
            </a:r>
            <a:endParaRPr/>
          </a:p>
        </p:txBody>
      </p:sp>
      <p:pic>
        <p:nvPicPr>
          <p:cNvPr id="410" name="Google Shape;410;p35"/>
          <p:cNvPicPr preferRelativeResize="0"/>
          <p:nvPr/>
        </p:nvPicPr>
        <p:blipFill>
          <a:blip r:embed="rId3">
            <a:alphaModFix/>
          </a:blip>
          <a:stretch>
            <a:fillRect/>
          </a:stretch>
        </p:blipFill>
        <p:spPr>
          <a:xfrm>
            <a:off x="2084425" y="1283625"/>
            <a:ext cx="4975152" cy="3707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6"/>
          <p:cNvSpPr txBox="1">
            <a:spLocks noGrp="1"/>
          </p:cNvSpPr>
          <p:nvPr>
            <p:ph type="title"/>
          </p:nvPr>
        </p:nvSpPr>
        <p:spPr>
          <a:xfrm>
            <a:off x="431900" y="638500"/>
            <a:ext cx="8537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Camp Creator/ Investor Login Page Use case Diagram</a:t>
            </a:r>
            <a:endParaRPr/>
          </a:p>
        </p:txBody>
      </p:sp>
      <p:pic>
        <p:nvPicPr>
          <p:cNvPr id="416" name="Google Shape;416;p36"/>
          <p:cNvPicPr preferRelativeResize="0"/>
          <p:nvPr/>
        </p:nvPicPr>
        <p:blipFill>
          <a:blip r:embed="rId3">
            <a:alphaModFix/>
          </a:blip>
          <a:stretch>
            <a:fillRect/>
          </a:stretch>
        </p:blipFill>
        <p:spPr>
          <a:xfrm>
            <a:off x="1964863" y="1326100"/>
            <a:ext cx="5214274" cy="3664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516925" y="574775"/>
            <a:ext cx="8909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Buy ERC 220 Token Use Case       Camp Creation Use Case</a:t>
            </a:r>
            <a:endParaRPr/>
          </a:p>
        </p:txBody>
      </p:sp>
      <p:pic>
        <p:nvPicPr>
          <p:cNvPr id="422" name="Google Shape;422;p37"/>
          <p:cNvPicPr preferRelativeResize="0"/>
          <p:nvPr/>
        </p:nvPicPr>
        <p:blipFill>
          <a:blip r:embed="rId3">
            <a:alphaModFix/>
          </a:blip>
          <a:stretch>
            <a:fillRect/>
          </a:stretch>
        </p:blipFill>
        <p:spPr>
          <a:xfrm>
            <a:off x="283324" y="1283625"/>
            <a:ext cx="4496550" cy="3702500"/>
          </a:xfrm>
          <a:prstGeom prst="rect">
            <a:avLst/>
          </a:prstGeom>
          <a:noFill/>
          <a:ln>
            <a:noFill/>
          </a:ln>
        </p:spPr>
      </p:pic>
      <p:pic>
        <p:nvPicPr>
          <p:cNvPr id="423" name="Google Shape;423;p37"/>
          <p:cNvPicPr preferRelativeResize="0"/>
          <p:nvPr/>
        </p:nvPicPr>
        <p:blipFill>
          <a:blip r:embed="rId4">
            <a:alphaModFix/>
          </a:blip>
          <a:stretch>
            <a:fillRect/>
          </a:stretch>
        </p:blipFill>
        <p:spPr>
          <a:xfrm>
            <a:off x="4932275" y="1262375"/>
            <a:ext cx="4059326" cy="32401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8"/>
          <p:cNvSpPr txBox="1">
            <a:spLocks noGrp="1"/>
          </p:cNvSpPr>
          <p:nvPr>
            <p:ph type="title"/>
          </p:nvPr>
        </p:nvSpPr>
        <p:spPr>
          <a:xfrm>
            <a:off x="474400" y="5428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Invest In campaign Use Case</a:t>
            </a:r>
            <a:endParaRPr/>
          </a:p>
        </p:txBody>
      </p:sp>
      <p:pic>
        <p:nvPicPr>
          <p:cNvPr id="429" name="Google Shape;429;p38"/>
          <p:cNvPicPr preferRelativeResize="0"/>
          <p:nvPr/>
        </p:nvPicPr>
        <p:blipFill>
          <a:blip r:embed="rId3">
            <a:alphaModFix/>
          </a:blip>
          <a:stretch>
            <a:fillRect/>
          </a:stretch>
        </p:blipFill>
        <p:spPr>
          <a:xfrm>
            <a:off x="1296500" y="1264625"/>
            <a:ext cx="6323099" cy="38788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9"/>
          <p:cNvSpPr txBox="1">
            <a:spLocks noGrp="1"/>
          </p:cNvSpPr>
          <p:nvPr>
            <p:ph type="title"/>
          </p:nvPr>
        </p:nvSpPr>
        <p:spPr>
          <a:xfrm>
            <a:off x="152400" y="611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Activity Diagram</a:t>
            </a:r>
            <a:endParaRPr/>
          </a:p>
        </p:txBody>
      </p:sp>
      <p:pic>
        <p:nvPicPr>
          <p:cNvPr id="435" name="Google Shape;435;p39"/>
          <p:cNvPicPr preferRelativeResize="0"/>
          <p:nvPr/>
        </p:nvPicPr>
        <p:blipFill>
          <a:blip r:embed="rId3">
            <a:alphaModFix/>
          </a:blip>
          <a:stretch>
            <a:fillRect/>
          </a:stretch>
        </p:blipFill>
        <p:spPr>
          <a:xfrm>
            <a:off x="197725" y="596300"/>
            <a:ext cx="7744125" cy="4445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580675" y="6385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Specifications</a:t>
            </a:r>
            <a:endParaRPr/>
          </a:p>
        </p:txBody>
      </p:sp>
      <p:sp>
        <p:nvSpPr>
          <p:cNvPr id="441" name="Google Shape;441;p40"/>
          <p:cNvSpPr txBox="1"/>
          <p:nvPr/>
        </p:nvSpPr>
        <p:spPr>
          <a:xfrm>
            <a:off x="453175" y="1424275"/>
            <a:ext cx="7641000" cy="3755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NodeJS</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Ethereum</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Infura API</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Flutter</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Solidity</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Mocha </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Gpay API</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600">
                <a:solidFill>
                  <a:schemeClr val="accent1"/>
                </a:solidFill>
                <a:latin typeface="Lato"/>
                <a:ea typeface="Lato"/>
                <a:cs typeface="Lato"/>
                <a:sym typeface="Lato"/>
              </a:rPr>
              <a:t>•	MONGODB Cloud Atlas.</a:t>
            </a:r>
            <a:endParaRPr sz="1600">
              <a:solidFill>
                <a:schemeClr val="accent1"/>
              </a:solidFill>
              <a:latin typeface="Lato"/>
              <a:ea typeface="Lato"/>
              <a:cs typeface="Lato"/>
              <a:sym typeface="Lato"/>
            </a:endParaRPr>
          </a:p>
          <a:p>
            <a:pPr marL="0" lvl="0" indent="0" algn="l" rtl="0">
              <a:lnSpc>
                <a:spcPct val="150000"/>
              </a:lnSpc>
              <a:spcBef>
                <a:spcPts val="0"/>
              </a:spcBef>
              <a:spcAft>
                <a:spcPts val="0"/>
              </a:spcAft>
              <a:buNone/>
            </a:pPr>
            <a:endParaRPr sz="1600">
              <a:solidFill>
                <a:schemeClr val="accent1"/>
              </a:solidFill>
              <a:latin typeface="Lato"/>
              <a:ea typeface="Lato"/>
              <a:cs typeface="Lato"/>
              <a:sym typeface="Lato"/>
            </a:endParaRPr>
          </a:p>
          <a:p>
            <a:pPr marL="457200" lvl="0" indent="0" algn="l" rtl="0">
              <a:lnSpc>
                <a:spcPct val="150000"/>
              </a:lnSpc>
              <a:spcBef>
                <a:spcPts val="0"/>
              </a:spcBef>
              <a:spcAft>
                <a:spcPts val="0"/>
              </a:spcAft>
              <a:buNone/>
            </a:pPr>
            <a:endParaRPr sz="1600">
              <a:solidFill>
                <a:schemeClr val="accent1"/>
              </a:solidFill>
              <a:latin typeface="Lato"/>
              <a:ea typeface="Lato"/>
              <a:cs typeface="Lato"/>
              <a:sym typeface="Lato"/>
            </a:endParaRPr>
          </a:p>
        </p:txBody>
      </p:sp>
      <p:pic>
        <p:nvPicPr>
          <p:cNvPr id="442" name="Google Shape;442;p40"/>
          <p:cNvPicPr preferRelativeResize="0"/>
          <p:nvPr/>
        </p:nvPicPr>
        <p:blipFill>
          <a:blip r:embed="rId3">
            <a:alphaModFix/>
          </a:blip>
          <a:stretch>
            <a:fillRect/>
          </a:stretch>
        </p:blipFill>
        <p:spPr>
          <a:xfrm>
            <a:off x="6880810" y="638525"/>
            <a:ext cx="2217515" cy="1352125"/>
          </a:xfrm>
          <a:prstGeom prst="rect">
            <a:avLst/>
          </a:prstGeom>
          <a:noFill/>
          <a:ln>
            <a:noFill/>
          </a:ln>
        </p:spPr>
      </p:pic>
      <p:pic>
        <p:nvPicPr>
          <p:cNvPr id="443" name="Google Shape;443;p40"/>
          <p:cNvPicPr preferRelativeResize="0"/>
          <p:nvPr/>
        </p:nvPicPr>
        <p:blipFill>
          <a:blip r:embed="rId4">
            <a:alphaModFix/>
          </a:blip>
          <a:stretch>
            <a:fillRect/>
          </a:stretch>
        </p:blipFill>
        <p:spPr>
          <a:xfrm>
            <a:off x="7146104" y="3791375"/>
            <a:ext cx="1952222" cy="1299125"/>
          </a:xfrm>
          <a:prstGeom prst="rect">
            <a:avLst/>
          </a:prstGeom>
          <a:noFill/>
          <a:ln>
            <a:noFill/>
          </a:ln>
        </p:spPr>
      </p:pic>
      <p:pic>
        <p:nvPicPr>
          <p:cNvPr id="444" name="Google Shape;444;p40"/>
          <p:cNvPicPr preferRelativeResize="0"/>
          <p:nvPr/>
        </p:nvPicPr>
        <p:blipFill>
          <a:blip r:embed="rId5">
            <a:alphaModFix/>
          </a:blip>
          <a:stretch>
            <a:fillRect/>
          </a:stretch>
        </p:blipFill>
        <p:spPr>
          <a:xfrm>
            <a:off x="4008125" y="3791375"/>
            <a:ext cx="2862300" cy="1352125"/>
          </a:xfrm>
          <a:prstGeom prst="rect">
            <a:avLst/>
          </a:prstGeom>
          <a:noFill/>
          <a:ln>
            <a:noFill/>
          </a:ln>
        </p:spPr>
      </p:pic>
      <p:pic>
        <p:nvPicPr>
          <p:cNvPr id="445" name="Google Shape;445;p40"/>
          <p:cNvPicPr preferRelativeResize="0"/>
          <p:nvPr/>
        </p:nvPicPr>
        <p:blipFill>
          <a:blip r:embed="rId6">
            <a:alphaModFix/>
          </a:blip>
          <a:stretch>
            <a:fillRect/>
          </a:stretch>
        </p:blipFill>
        <p:spPr>
          <a:xfrm>
            <a:off x="7526175" y="2072225"/>
            <a:ext cx="1572150" cy="157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txBox="1">
            <a:spLocks noGrp="1"/>
          </p:cNvSpPr>
          <p:nvPr>
            <p:ph type="title"/>
          </p:nvPr>
        </p:nvSpPr>
        <p:spPr>
          <a:xfrm>
            <a:off x="580675" y="6172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details</a:t>
            </a:r>
            <a:endParaRPr/>
          </a:p>
        </p:txBody>
      </p:sp>
      <p:sp>
        <p:nvSpPr>
          <p:cNvPr id="451" name="Google Shape;451;p41"/>
          <p:cNvSpPr txBox="1"/>
          <p:nvPr/>
        </p:nvSpPr>
        <p:spPr>
          <a:xfrm>
            <a:off x="1182250" y="1515200"/>
            <a:ext cx="5795700" cy="1539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Blowfish encryption</a:t>
            </a:r>
            <a:endParaRPr sz="1700">
              <a:solidFill>
                <a:schemeClr val="accent1"/>
              </a:solidFill>
              <a:latin typeface="Lato"/>
              <a:ea typeface="Lato"/>
              <a:cs typeface="Lato"/>
              <a:sym typeface="Lato"/>
            </a:endParaRPr>
          </a:p>
          <a:p>
            <a:pPr marL="457200" lvl="0" indent="0" algn="l" rtl="0">
              <a:spcBef>
                <a:spcPts val="0"/>
              </a:spcBef>
              <a:spcAft>
                <a:spcPts val="0"/>
              </a:spcAft>
              <a:buNone/>
            </a:pPr>
            <a:endParaRPr sz="1700">
              <a:solidFill>
                <a:schemeClr val="accent1"/>
              </a:solidFill>
              <a:latin typeface="Lato"/>
              <a:ea typeface="Lato"/>
              <a:cs typeface="Lato"/>
              <a:sym typeface="Lato"/>
            </a:endParaRPr>
          </a:p>
          <a:p>
            <a:pPr marL="457200" lvl="0" indent="-336550" algn="l" rtl="0">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ECDSA  (</a:t>
            </a:r>
            <a:r>
              <a:rPr lang="en" sz="1800">
                <a:solidFill>
                  <a:schemeClr val="accent1"/>
                </a:solidFill>
                <a:latin typeface="Lato"/>
                <a:ea typeface="Lato"/>
                <a:cs typeface="Lato"/>
                <a:sym typeface="Lato"/>
              </a:rPr>
              <a:t>Elliptic Curve Digital Signature Algorithm)</a:t>
            </a:r>
            <a:endParaRPr sz="1800">
              <a:solidFill>
                <a:schemeClr val="accent1"/>
              </a:solidFill>
              <a:latin typeface="Lato"/>
              <a:ea typeface="Lato"/>
              <a:cs typeface="Lato"/>
              <a:sym typeface="Lato"/>
            </a:endParaRPr>
          </a:p>
          <a:p>
            <a:pPr marL="457200" lvl="0" indent="0" algn="l" rtl="0">
              <a:spcBef>
                <a:spcPts val="0"/>
              </a:spcBef>
              <a:spcAft>
                <a:spcPts val="0"/>
              </a:spcAft>
              <a:buNone/>
            </a:pPr>
            <a:endParaRPr sz="1800">
              <a:solidFill>
                <a:schemeClr val="accent1"/>
              </a:solidFill>
              <a:latin typeface="Lato"/>
              <a:ea typeface="Lato"/>
              <a:cs typeface="Lato"/>
              <a:sym typeface="Lato"/>
            </a:endParaRPr>
          </a:p>
          <a:p>
            <a:pPr marL="457200" lvl="0" indent="-336550" algn="l" rtl="0">
              <a:spcBef>
                <a:spcPts val="0"/>
              </a:spcBef>
              <a:spcAft>
                <a:spcPts val="0"/>
              </a:spcAft>
              <a:buClr>
                <a:schemeClr val="accent1"/>
              </a:buClr>
              <a:buSzPts val="1700"/>
              <a:buFont typeface="Lato"/>
              <a:buChar char="●"/>
            </a:pPr>
            <a:r>
              <a:rPr lang="en" sz="1800">
                <a:solidFill>
                  <a:schemeClr val="accent1"/>
                </a:solidFill>
                <a:latin typeface="Lato"/>
                <a:ea typeface="Lato"/>
                <a:cs typeface="Lato"/>
                <a:sym typeface="Lato"/>
              </a:rPr>
              <a:t>RSA algorithm (Rivest- Shamir- Adleman)</a:t>
            </a:r>
            <a:endParaRPr sz="1800">
              <a:solidFill>
                <a:schemeClr val="accent1"/>
              </a:solidFill>
              <a:latin typeface="Lato"/>
              <a:ea typeface="Lato"/>
              <a:cs typeface="Lato"/>
              <a:sym typeface="Lato"/>
            </a:endParaRPr>
          </a:p>
        </p:txBody>
      </p:sp>
      <p:pic>
        <p:nvPicPr>
          <p:cNvPr id="452" name="Google Shape;452;p41"/>
          <p:cNvPicPr preferRelativeResize="0"/>
          <p:nvPr/>
        </p:nvPicPr>
        <p:blipFill>
          <a:blip r:embed="rId3">
            <a:alphaModFix/>
          </a:blip>
          <a:stretch>
            <a:fillRect/>
          </a:stretch>
        </p:blipFill>
        <p:spPr>
          <a:xfrm>
            <a:off x="152400" y="3206900"/>
            <a:ext cx="2438400" cy="1543050"/>
          </a:xfrm>
          <a:prstGeom prst="rect">
            <a:avLst/>
          </a:prstGeom>
          <a:noFill/>
          <a:ln>
            <a:noFill/>
          </a:ln>
        </p:spPr>
      </p:pic>
      <p:pic>
        <p:nvPicPr>
          <p:cNvPr id="453" name="Google Shape;453;p41"/>
          <p:cNvPicPr preferRelativeResize="0"/>
          <p:nvPr/>
        </p:nvPicPr>
        <p:blipFill>
          <a:blip r:embed="rId4">
            <a:alphaModFix/>
          </a:blip>
          <a:stretch>
            <a:fillRect/>
          </a:stretch>
        </p:blipFill>
        <p:spPr>
          <a:xfrm>
            <a:off x="2743200" y="3206900"/>
            <a:ext cx="3170807" cy="178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295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rPr>
              <a:t>What is crowdfunding?</a:t>
            </a:r>
            <a:endParaRPr>
              <a:solidFill>
                <a:schemeClr val="dk1"/>
              </a:solidFill>
            </a:endParaRPr>
          </a:p>
        </p:txBody>
      </p:sp>
      <p:sp>
        <p:nvSpPr>
          <p:cNvPr id="101" name="Google Shape;101;p15"/>
          <p:cNvSpPr txBox="1"/>
          <p:nvPr/>
        </p:nvSpPr>
        <p:spPr>
          <a:xfrm>
            <a:off x="729450" y="1944775"/>
            <a:ext cx="7688700" cy="28014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60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Crowdfunding is  way of raising money from multiple individuals.</a:t>
            </a:r>
            <a:endParaRPr sz="1700" dirty="0">
              <a:solidFill>
                <a:schemeClr val="accent1"/>
              </a:solidFill>
              <a:latin typeface="Lato"/>
              <a:ea typeface="Lato"/>
              <a:cs typeface="Lato"/>
              <a:sym typeface="Lato"/>
            </a:endParaRPr>
          </a:p>
          <a:p>
            <a:pPr marL="457200" lvl="0" indent="-336550" algn="l" rtl="0">
              <a:lnSpc>
                <a:spcPct val="150000"/>
              </a:lnSpc>
              <a:spcBef>
                <a:spcPts val="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Often used by startup companies or growing businesses as a way of accessing alternative funds. </a:t>
            </a:r>
            <a:endParaRPr sz="1700" dirty="0">
              <a:solidFill>
                <a:schemeClr val="accent1"/>
              </a:solidFill>
              <a:latin typeface="Lato"/>
              <a:ea typeface="Lato"/>
              <a:cs typeface="Lato"/>
              <a:sym typeface="Lato"/>
            </a:endParaRPr>
          </a:p>
          <a:p>
            <a:pPr marL="457200" lvl="0" indent="-336550" algn="l" rtl="0">
              <a:lnSpc>
                <a:spcPct val="150000"/>
              </a:lnSpc>
              <a:spcBef>
                <a:spcPts val="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It is an innovative way of sourcing funding for new projects, businesses or ideas.</a:t>
            </a:r>
            <a:endParaRPr sz="1700" dirty="0">
              <a:solidFill>
                <a:schemeClr val="accent1"/>
              </a:solidFill>
              <a:latin typeface="Lato"/>
              <a:ea typeface="Lato"/>
              <a:cs typeface="Lato"/>
              <a:sym typeface="Lato"/>
            </a:endParaRPr>
          </a:p>
          <a:p>
            <a:pPr marL="457200" lvl="0" indent="-336550" algn="l" rtl="0">
              <a:lnSpc>
                <a:spcPct val="150000"/>
              </a:lnSpc>
              <a:spcBef>
                <a:spcPts val="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The blockchain provides an interface to create transparent, traceable, auditable and secure system.</a:t>
            </a:r>
            <a:endParaRPr sz="1700" dirty="0">
              <a:solidFill>
                <a:schemeClr val="accen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p:nvPr>
        </p:nvSpPr>
        <p:spPr>
          <a:xfrm>
            <a:off x="495650" y="5854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 and Functionality</a:t>
            </a:r>
            <a:endParaRPr/>
          </a:p>
        </p:txBody>
      </p:sp>
      <p:sp>
        <p:nvSpPr>
          <p:cNvPr id="459" name="Google Shape;459;p42"/>
          <p:cNvSpPr txBox="1"/>
          <p:nvPr/>
        </p:nvSpPr>
        <p:spPr>
          <a:xfrm>
            <a:off x="495650" y="1366550"/>
            <a:ext cx="6115200" cy="28860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User Registration and Authentication</a:t>
            </a:r>
            <a:endParaRPr sz="1700">
              <a:solidFill>
                <a:schemeClr val="accent1"/>
              </a:solidFill>
              <a:latin typeface="Lato"/>
              <a:ea typeface="Lato"/>
              <a:cs typeface="Lato"/>
              <a:sym typeface="Lato"/>
            </a:endParaRPr>
          </a:p>
          <a:p>
            <a:pPr marL="457200" lvl="0" indent="-336550" algn="l" rtl="0">
              <a:lnSpc>
                <a:spcPct val="150000"/>
              </a:lnSpc>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Add money to your Account</a:t>
            </a:r>
            <a:endParaRPr sz="1700">
              <a:solidFill>
                <a:schemeClr val="accent1"/>
              </a:solidFill>
              <a:latin typeface="Lato"/>
              <a:ea typeface="Lato"/>
              <a:cs typeface="Lato"/>
              <a:sym typeface="Lato"/>
            </a:endParaRPr>
          </a:p>
          <a:p>
            <a:pPr marL="457200" lvl="0" indent="-336550" algn="l" rtl="0">
              <a:lnSpc>
                <a:spcPct val="150000"/>
              </a:lnSpc>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Create Campaign</a:t>
            </a:r>
            <a:endParaRPr sz="180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View Campaign</a:t>
            </a:r>
            <a:endParaRPr sz="180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Search and Discovery</a:t>
            </a:r>
            <a:endParaRPr sz="180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Contributing to the campaign</a:t>
            </a:r>
            <a:endParaRPr sz="180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The collaboration system</a:t>
            </a:r>
            <a:endParaRPr sz="1800">
              <a:solidFill>
                <a:schemeClr val="accent1"/>
              </a:solidFill>
              <a:latin typeface="Lato"/>
              <a:ea typeface="Lato"/>
              <a:cs typeface="Lato"/>
              <a:sym typeface="Lato"/>
            </a:endParaRPr>
          </a:p>
        </p:txBody>
      </p:sp>
      <p:pic>
        <p:nvPicPr>
          <p:cNvPr id="460" name="Google Shape;460;p42"/>
          <p:cNvPicPr preferRelativeResize="0"/>
          <p:nvPr/>
        </p:nvPicPr>
        <p:blipFill rotWithShape="1">
          <a:blip r:embed="rId3">
            <a:alphaModFix/>
          </a:blip>
          <a:srcRect t="3426" b="8723"/>
          <a:stretch/>
        </p:blipFill>
        <p:spPr>
          <a:xfrm>
            <a:off x="6505675" y="550350"/>
            <a:ext cx="2502400" cy="45184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3"/>
          <p:cNvSpPr txBox="1">
            <a:spLocks noGrp="1"/>
          </p:cNvSpPr>
          <p:nvPr>
            <p:ph type="title"/>
          </p:nvPr>
        </p:nvSpPr>
        <p:spPr>
          <a:xfrm>
            <a:off x="495650" y="5854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Testing</a:t>
            </a:r>
            <a:endParaRPr/>
          </a:p>
        </p:txBody>
      </p:sp>
      <p:sp>
        <p:nvSpPr>
          <p:cNvPr id="466" name="Google Shape;466;p43"/>
          <p:cNvSpPr txBox="1"/>
          <p:nvPr/>
        </p:nvSpPr>
        <p:spPr>
          <a:xfrm>
            <a:off x="672675" y="1522000"/>
            <a:ext cx="7899900" cy="241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accent1"/>
                </a:solidFill>
                <a:latin typeface="Lato"/>
                <a:ea typeface="Lato"/>
                <a:cs typeface="Lato"/>
                <a:sym typeface="Lato"/>
              </a:rPr>
              <a:t>The proposed system has been successfully implemented and all defined functionalities are running smoothly. The system has been thoroughly tested and all identified bugs have been resolved. </a:t>
            </a:r>
            <a:endParaRPr sz="16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60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600">
                <a:solidFill>
                  <a:schemeClr val="accent1"/>
                </a:solidFill>
                <a:latin typeface="Lato"/>
                <a:ea typeface="Lato"/>
                <a:cs typeface="Lato"/>
                <a:sym typeface="Lato"/>
              </a:rPr>
              <a:t>In addition to fulfilling all defined requirements, the system has been designed with scalability in mind, allowing for easy future updates and expansion. The development team has also provided thorough documentation and training to ensure that users are able to fully utilize the system's capabilities.</a:t>
            </a:r>
            <a:endParaRPr sz="1600">
              <a:solidFill>
                <a:schemeClr val="accen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4"/>
          <p:cNvSpPr txBox="1">
            <a:spLocks noGrp="1"/>
          </p:cNvSpPr>
          <p:nvPr>
            <p:ph type="title"/>
          </p:nvPr>
        </p:nvSpPr>
        <p:spPr>
          <a:xfrm>
            <a:off x="495650" y="5854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Testing</a:t>
            </a:r>
            <a:endParaRPr/>
          </a:p>
        </p:txBody>
      </p:sp>
      <p:pic>
        <p:nvPicPr>
          <p:cNvPr id="472" name="Google Shape;472;p44"/>
          <p:cNvPicPr preferRelativeResize="0"/>
          <p:nvPr/>
        </p:nvPicPr>
        <p:blipFill>
          <a:blip r:embed="rId3">
            <a:alphaModFix/>
          </a:blip>
          <a:stretch>
            <a:fillRect/>
          </a:stretch>
        </p:blipFill>
        <p:spPr>
          <a:xfrm>
            <a:off x="1674375" y="1273000"/>
            <a:ext cx="5900604" cy="37180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5"/>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Conclusion And Future Work</a:t>
            </a:r>
            <a:endParaRPr/>
          </a:p>
        </p:txBody>
      </p:sp>
      <p:sp>
        <p:nvSpPr>
          <p:cNvPr id="478" name="Google Shape;478;p45"/>
          <p:cNvSpPr txBox="1">
            <a:spLocks noGrp="1"/>
          </p:cNvSpPr>
          <p:nvPr>
            <p:ph type="body" idx="2"/>
          </p:nvPr>
        </p:nvSpPr>
        <p:spPr>
          <a:xfrm>
            <a:off x="4977625" y="1112450"/>
            <a:ext cx="3723600" cy="3025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Blockfund is an online equity crowdfunding platform powered by Ethereum smart contracts.The platform allows start-ups and projects to raise funds in exchange for equity.</a:t>
            </a:r>
            <a:endParaRPr/>
          </a:p>
          <a:p>
            <a:pPr marL="0" lvl="0" indent="0" algn="l" rtl="0">
              <a:spcBef>
                <a:spcPts val="1200"/>
              </a:spcBef>
              <a:spcAft>
                <a:spcPts val="0"/>
              </a:spcAft>
              <a:buNone/>
            </a:pPr>
            <a:r>
              <a:rPr lang="en"/>
              <a:t>What distinguishes BlockFund is its decentralized and autonomous approach to crowdfunding, which employs smart contracts deployed on the Ethereum blockchain and a mobile app built with Google's Flutter that can be used on both Android and iOS.</a:t>
            </a:r>
            <a:endParaRPr/>
          </a:p>
          <a:p>
            <a:pPr marL="0" lvl="0" indent="0" algn="l" rtl="0">
              <a:spcBef>
                <a:spcPts val="1200"/>
              </a:spcBef>
              <a:spcAft>
                <a:spcPts val="1200"/>
              </a:spcAft>
              <a:buNone/>
            </a:pPr>
            <a:r>
              <a:rPr lang="en"/>
              <a:t>In future we can host the backend and store the startup ventures images on a cloud based system also we can add features like sharing campaign on social media and providing campaign analytics.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6"/>
          <p:cNvSpPr txBox="1">
            <a:spLocks noGrp="1"/>
          </p:cNvSpPr>
          <p:nvPr>
            <p:ph type="title"/>
          </p:nvPr>
        </p:nvSpPr>
        <p:spPr>
          <a:xfrm>
            <a:off x="727650" y="544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Paper Published Details</a:t>
            </a:r>
            <a:endParaRPr/>
          </a:p>
        </p:txBody>
      </p:sp>
      <p:sp>
        <p:nvSpPr>
          <p:cNvPr id="484" name="Google Shape;484;p46"/>
          <p:cNvSpPr txBox="1">
            <a:spLocks noGrp="1"/>
          </p:cNvSpPr>
          <p:nvPr>
            <p:ph type="body" idx="1"/>
          </p:nvPr>
        </p:nvSpPr>
        <p:spPr>
          <a:xfrm>
            <a:off x="727650" y="1317900"/>
            <a:ext cx="3926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2100" b="1">
                <a:solidFill>
                  <a:schemeClr val="dk1"/>
                </a:solidFill>
              </a:rPr>
              <a:t>Review paper submitted to international journal of computer Applications, May 2023 Editions.</a:t>
            </a:r>
            <a:endParaRPr sz="2100" b="1">
              <a:solidFill>
                <a:schemeClr val="dk1"/>
              </a:solidFill>
            </a:endParaRPr>
          </a:p>
          <a:p>
            <a:pPr marL="0" lvl="0" indent="0" algn="l" rtl="0">
              <a:spcBef>
                <a:spcPts val="0"/>
              </a:spcBef>
              <a:spcAft>
                <a:spcPts val="0"/>
              </a:spcAft>
              <a:buNone/>
            </a:pPr>
            <a:endParaRPr sz="2100" b="1">
              <a:solidFill>
                <a:schemeClr val="dk1"/>
              </a:solidFill>
            </a:endParaRPr>
          </a:p>
          <a:p>
            <a:pPr marL="0" lvl="0" indent="0" algn="l" rtl="0">
              <a:spcBef>
                <a:spcPts val="0"/>
              </a:spcBef>
              <a:spcAft>
                <a:spcPts val="0"/>
              </a:spcAft>
              <a:buNone/>
            </a:pPr>
            <a:r>
              <a:rPr lang="en" sz="2100" b="1">
                <a:solidFill>
                  <a:schemeClr val="dk1"/>
                </a:solidFill>
              </a:rPr>
              <a:t>Paper Status: Accepted</a:t>
            </a:r>
            <a:endParaRPr sz="2100" b="1">
              <a:solidFill>
                <a:schemeClr val="dk1"/>
              </a:solidFill>
            </a:endParaRPr>
          </a:p>
          <a:p>
            <a:pPr marL="0" lvl="0" indent="0" algn="l" rtl="0">
              <a:spcBef>
                <a:spcPts val="0"/>
              </a:spcBef>
              <a:spcAft>
                <a:spcPts val="0"/>
              </a:spcAft>
              <a:buNone/>
            </a:pPr>
            <a:endParaRPr sz="2100" b="1">
              <a:solidFill>
                <a:schemeClr val="dk1"/>
              </a:solidFill>
            </a:endParaRPr>
          </a:p>
          <a:p>
            <a:pPr marL="0" lvl="0" indent="0" algn="l" rtl="0">
              <a:spcBef>
                <a:spcPts val="0"/>
              </a:spcBef>
              <a:spcAft>
                <a:spcPts val="0"/>
              </a:spcAft>
              <a:buNone/>
            </a:pPr>
            <a:r>
              <a:rPr lang="en" sz="2100" b="1">
                <a:solidFill>
                  <a:schemeClr val="dk1"/>
                </a:solidFill>
              </a:rPr>
              <a:t>Venue: Online</a:t>
            </a:r>
            <a:endParaRPr sz="2100" b="1">
              <a:solidFill>
                <a:schemeClr val="dk1"/>
              </a:solidFill>
            </a:endParaRPr>
          </a:p>
          <a:p>
            <a:pPr marL="0" lvl="0" indent="0" algn="l" rtl="0">
              <a:spcBef>
                <a:spcPts val="0"/>
              </a:spcBef>
              <a:spcAft>
                <a:spcPts val="0"/>
              </a:spcAft>
              <a:buNone/>
            </a:pPr>
            <a:endParaRPr sz="2400"/>
          </a:p>
          <a:p>
            <a:pPr marL="0" lvl="0" indent="0" algn="l" rtl="0">
              <a:spcBef>
                <a:spcPts val="1200"/>
              </a:spcBef>
              <a:spcAft>
                <a:spcPts val="1200"/>
              </a:spcAft>
              <a:buNone/>
            </a:pPr>
            <a:endParaRPr sz="2400"/>
          </a:p>
        </p:txBody>
      </p:sp>
      <p:sp>
        <p:nvSpPr>
          <p:cNvPr id="485" name="Google Shape;485;p46"/>
          <p:cNvSpPr txBox="1"/>
          <p:nvPr/>
        </p:nvSpPr>
        <p:spPr>
          <a:xfrm>
            <a:off x="4654350" y="1317900"/>
            <a:ext cx="4097100" cy="199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latin typeface="Lato"/>
                <a:ea typeface="Lato"/>
                <a:cs typeface="Lato"/>
                <a:sym typeface="Lato"/>
              </a:rPr>
              <a:t>Research  paper submitted to 7th International Conference on Computing, </a:t>
            </a:r>
            <a:endParaRPr sz="1300" b="1">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sz="1300" b="1">
                <a:solidFill>
                  <a:schemeClr val="dk1"/>
                </a:solidFill>
                <a:latin typeface="Lato"/>
                <a:ea typeface="Lato"/>
                <a:cs typeface="Lato"/>
                <a:sym typeface="Lato"/>
              </a:rPr>
              <a:t>Communication, Control and Automation (ICCUBEA-2023)</a:t>
            </a:r>
            <a:endParaRPr sz="1300" b="1">
              <a:solidFill>
                <a:schemeClr val="dk1"/>
              </a:solidFill>
              <a:latin typeface="Lato"/>
              <a:ea typeface="Lato"/>
              <a:cs typeface="Lato"/>
              <a:sym typeface="Lato"/>
            </a:endParaRPr>
          </a:p>
          <a:p>
            <a:pPr marL="0" lvl="0" indent="0" algn="l" rtl="0">
              <a:lnSpc>
                <a:spcPct val="115000"/>
              </a:lnSpc>
              <a:spcBef>
                <a:spcPts val="0"/>
              </a:spcBef>
              <a:spcAft>
                <a:spcPts val="0"/>
              </a:spcAft>
              <a:buNone/>
            </a:pPr>
            <a:endParaRPr sz="1300" b="1">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sz="1300" b="1">
                <a:solidFill>
                  <a:schemeClr val="dk1"/>
                </a:solidFill>
                <a:latin typeface="Lato"/>
                <a:ea typeface="Lato"/>
                <a:cs typeface="Lato"/>
                <a:sym typeface="Lato"/>
              </a:rPr>
              <a:t>Paper Status: Not Yet Declared</a:t>
            </a:r>
            <a:endParaRPr sz="1300" b="1">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sz="1300" b="1">
                <a:solidFill>
                  <a:schemeClr val="dk1"/>
                </a:solidFill>
                <a:latin typeface="Lato"/>
                <a:ea typeface="Lato"/>
                <a:cs typeface="Lato"/>
                <a:sym typeface="Lato"/>
              </a:rPr>
              <a:t> </a:t>
            </a:r>
            <a:endParaRPr sz="1300" b="1">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sz="1300" b="1">
                <a:solidFill>
                  <a:schemeClr val="dk1"/>
                </a:solidFill>
                <a:latin typeface="Lato"/>
                <a:ea typeface="Lato"/>
                <a:cs typeface="Lato"/>
                <a:sym typeface="Lato"/>
              </a:rPr>
              <a:t>Venue: Online</a:t>
            </a:r>
            <a:endParaRPr sz="1300" b="1">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7"/>
          <p:cNvSpPr txBox="1">
            <a:spLocks noGrp="1"/>
          </p:cNvSpPr>
          <p:nvPr>
            <p:ph type="title"/>
          </p:nvPr>
        </p:nvSpPr>
        <p:spPr>
          <a:xfrm>
            <a:off x="727650" y="544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Paper Published Details</a:t>
            </a:r>
            <a:endParaRPr/>
          </a:p>
        </p:txBody>
      </p:sp>
      <p:pic>
        <p:nvPicPr>
          <p:cNvPr id="491" name="Google Shape;491;p47"/>
          <p:cNvPicPr preferRelativeResize="0"/>
          <p:nvPr/>
        </p:nvPicPr>
        <p:blipFill>
          <a:blip r:embed="rId3">
            <a:alphaModFix/>
          </a:blip>
          <a:stretch>
            <a:fillRect/>
          </a:stretch>
        </p:blipFill>
        <p:spPr>
          <a:xfrm>
            <a:off x="845450" y="1357670"/>
            <a:ext cx="7185749" cy="3486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497" name="Google Shape;497;p48"/>
          <p:cNvSpPr txBox="1">
            <a:spLocks noGrp="1"/>
          </p:cNvSpPr>
          <p:nvPr>
            <p:ph type="body" idx="1"/>
          </p:nvPr>
        </p:nvSpPr>
        <p:spPr>
          <a:xfrm>
            <a:off x="729450" y="1853850"/>
            <a:ext cx="7688700" cy="3017100"/>
          </a:xfrm>
          <a:prstGeom prst="rect">
            <a:avLst/>
          </a:prstGeom>
        </p:spPr>
        <p:txBody>
          <a:bodyPr spcFirstLastPara="1" wrap="square" lIns="91425" tIns="91425" rIns="91425" bIns="91425" anchor="t" anchorCtr="0">
            <a:normAutofit fontScale="85000" lnSpcReduction="10000"/>
          </a:bodyPr>
          <a:lstStyle/>
          <a:p>
            <a:pPr marL="457200" lvl="0" indent="-314960" algn="l" rtl="0">
              <a:spcBef>
                <a:spcPts val="0"/>
              </a:spcBef>
              <a:spcAft>
                <a:spcPts val="0"/>
              </a:spcAft>
              <a:buSzPct val="100000"/>
              <a:buAutoNum type="arabicPeriod"/>
            </a:pPr>
            <a:r>
              <a:rPr lang="en" sz="1600"/>
              <a:t>H.L. Gururaj,V. Janhavi, Abhishek M. Holla, Ashwin A. Kumar and R. Bhumika, “Decentralized application for crowdfunding using blockchain technology”,Int. J. Blockchains and Cryptocurrencies, Vol. 2, No. 1, 2021</a:t>
            </a:r>
            <a:endParaRPr sz="1600"/>
          </a:p>
          <a:p>
            <a:pPr marL="457200" lvl="0" indent="-314960" algn="l" rtl="0">
              <a:spcBef>
                <a:spcPts val="0"/>
              </a:spcBef>
              <a:spcAft>
                <a:spcPts val="0"/>
              </a:spcAft>
              <a:buSzPct val="100000"/>
              <a:buAutoNum type="arabicPeriod"/>
            </a:pPr>
            <a:r>
              <a:rPr lang="en" sz="1600"/>
              <a:t>Viren Patil,Vasvi Gupta,Rohini Sarode,”Blockchain Based crowdfunding Application” in IEEE 2021</a:t>
            </a:r>
            <a:endParaRPr sz="1600"/>
          </a:p>
          <a:p>
            <a:pPr marL="457200" lvl="0" indent="-314960" algn="l" rtl="0">
              <a:spcBef>
                <a:spcPts val="0"/>
              </a:spcBef>
              <a:spcAft>
                <a:spcPts val="0"/>
              </a:spcAft>
              <a:buSzPct val="100000"/>
              <a:buAutoNum type="arabicPeriod"/>
            </a:pPr>
            <a:r>
              <a:rPr lang="en" sz="1600"/>
              <a:t>Firmansyah Ashari, Tetuko Catonsukmoro, Wilyu Mahendra Bad, Sfenranto, Gunawan Wangu,”Smart Contract and Blockchain for Crowdfunding Platform ”, published in InInternational Journal of Advanced Trends in Computer Science and Engineering, on June 2020.</a:t>
            </a:r>
            <a:endParaRPr sz="1600"/>
          </a:p>
          <a:p>
            <a:pPr marL="457200" lvl="0" indent="-314960" algn="l" rtl="0">
              <a:spcBef>
                <a:spcPts val="0"/>
              </a:spcBef>
              <a:spcAft>
                <a:spcPts val="0"/>
              </a:spcAft>
              <a:buSzPct val="100000"/>
              <a:buAutoNum type="arabicPeriod"/>
            </a:pPr>
            <a:r>
              <a:rPr lang="en" sz="1600"/>
              <a:t>Nikhil Yadav Sarasvathi V, Venturing Crowdfunding using Smart Contracts in Blockchain Proceedings of the Third International Conference on Smart Systems and Inventive Technology (ICSSIT 2020)  IEEE</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503" name="Google Shape;503;p49"/>
          <p:cNvSpPr txBox="1">
            <a:spLocks noGrp="1"/>
          </p:cNvSpPr>
          <p:nvPr>
            <p:ph type="body" idx="1"/>
          </p:nvPr>
        </p:nvSpPr>
        <p:spPr>
          <a:xfrm>
            <a:off x="729450" y="1853850"/>
            <a:ext cx="7688700" cy="3017100"/>
          </a:xfrm>
          <a:prstGeom prst="rect">
            <a:avLst/>
          </a:prstGeom>
        </p:spPr>
        <p:txBody>
          <a:bodyPr spcFirstLastPara="1" wrap="square" lIns="91425" tIns="91425" rIns="91425" bIns="91425" anchor="t" anchorCtr="0">
            <a:normAutofit/>
          </a:bodyPr>
          <a:lstStyle/>
          <a:p>
            <a:pPr marL="457200" lvl="0" indent="-316230" algn="l" rtl="0">
              <a:lnSpc>
                <a:spcPct val="115000"/>
              </a:lnSpc>
              <a:spcBef>
                <a:spcPts val="0"/>
              </a:spcBef>
              <a:spcAft>
                <a:spcPts val="0"/>
              </a:spcAft>
              <a:buSzPts val="1380"/>
              <a:buAutoNum type="arabicPeriod" startAt="5"/>
            </a:pPr>
            <a:r>
              <a:rPr lang="en" sz="1380"/>
              <a:t>Hasnan Baber,Blockchain-Based Crowdfunding in Blockchain technology for Industry 4.0 Secure, Decentralized, Distributed and Trusted Industry Environment,2020 Springer. </a:t>
            </a:r>
            <a:endParaRPr sz="1380"/>
          </a:p>
          <a:p>
            <a:pPr marL="457200" lvl="0" indent="-316230" algn="l" rtl="0">
              <a:lnSpc>
                <a:spcPct val="115000"/>
              </a:lnSpc>
              <a:spcBef>
                <a:spcPts val="0"/>
              </a:spcBef>
              <a:spcAft>
                <a:spcPts val="0"/>
              </a:spcAft>
              <a:buSzPts val="1380"/>
              <a:buAutoNum type="arabicPeriod" startAt="5"/>
            </a:pPr>
            <a:r>
              <a:rPr lang="en" sz="1380"/>
              <a:t>Md Nazmus Saadat, Syed Abdul Halim, Husna Osman, Rasheed Mohammad Nassr,”Blockchain based crowdfunding systems”,Indonesian Journal of Electrical Engineering and Computer Science Vol. 15, No. 1, July 2019, pp. 409~413 ISSN: 2502-4752, DOI: 10.11591/ijeecs.v15.i1.pp409-413</a:t>
            </a:r>
            <a:endParaRPr sz="1380"/>
          </a:p>
          <a:p>
            <a:pPr marL="457200" lvl="0" indent="-316230" algn="l" rtl="0">
              <a:lnSpc>
                <a:spcPct val="115000"/>
              </a:lnSpc>
              <a:spcBef>
                <a:spcPts val="0"/>
              </a:spcBef>
              <a:spcAft>
                <a:spcPts val="0"/>
              </a:spcAft>
              <a:buSzPts val="1380"/>
              <a:buAutoNum type="arabicPeriod" startAt="5"/>
            </a:pPr>
            <a:r>
              <a:rPr lang="en" sz="1380"/>
              <a:t>Ms. S. Benila,V. Ajay,K. Hrishikesh,R. Karthick “CrowdFunding using Blockchain” published  in Global Research and Development Journal for Engineering published in March 2019.</a:t>
            </a:r>
            <a:endParaRPr sz="1380"/>
          </a:p>
          <a:p>
            <a:pPr marL="457200" lvl="0" indent="-316230" algn="l" rtl="0">
              <a:lnSpc>
                <a:spcPct val="115000"/>
              </a:lnSpc>
              <a:spcBef>
                <a:spcPts val="0"/>
              </a:spcBef>
              <a:spcAft>
                <a:spcPts val="0"/>
              </a:spcAft>
              <a:buSzPts val="1380"/>
              <a:buAutoNum type="arabicPeriod" startAt="5"/>
            </a:pPr>
            <a:r>
              <a:rPr lang="en" sz="1380"/>
              <a:t>Zhao Hongjiang1 Cephas P.K Coffie,”The Applications of Blockchain Technology in Crowdfunding Contract”,SSRN Electronic Journal,January 2018.</a:t>
            </a:r>
            <a:endParaRPr sz="138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rPr>
              <a:t>Limitations of current crowdfunding platforms / Motivation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7" name="Google Shape;107;p16"/>
          <p:cNvSpPr txBox="1">
            <a:spLocks noGrp="1"/>
          </p:cNvSpPr>
          <p:nvPr>
            <p:ph type="body" idx="1"/>
          </p:nvPr>
        </p:nvSpPr>
        <p:spPr>
          <a:xfrm>
            <a:off x="729450" y="2318625"/>
            <a:ext cx="5591100" cy="2261100"/>
          </a:xfrm>
          <a:prstGeom prst="rect">
            <a:avLst/>
          </a:prstGeom>
        </p:spPr>
        <p:txBody>
          <a:bodyPr spcFirstLastPara="1" wrap="square" lIns="91425" tIns="91425" rIns="91425" bIns="91425" anchor="t" anchorCtr="0">
            <a:normAutofit/>
          </a:bodyPr>
          <a:lstStyle/>
          <a:p>
            <a:pPr marL="457200" lvl="0" indent="-349250" algn="l" rtl="0">
              <a:lnSpc>
                <a:spcPct val="200000"/>
              </a:lnSpc>
              <a:spcBef>
                <a:spcPts val="0"/>
              </a:spcBef>
              <a:spcAft>
                <a:spcPts val="0"/>
              </a:spcAft>
              <a:buSzPts val="1900"/>
              <a:buChar char="●"/>
            </a:pPr>
            <a:r>
              <a:rPr lang="en" sz="1900"/>
              <a:t>Illegal Transactions</a:t>
            </a:r>
            <a:endParaRPr sz="1900"/>
          </a:p>
          <a:p>
            <a:pPr marL="457200" lvl="0" indent="-349250" algn="l" rtl="0">
              <a:lnSpc>
                <a:spcPct val="200000"/>
              </a:lnSpc>
              <a:spcBef>
                <a:spcPts val="0"/>
              </a:spcBef>
              <a:spcAft>
                <a:spcPts val="0"/>
              </a:spcAft>
              <a:buSzPts val="1900"/>
              <a:buChar char="●"/>
            </a:pPr>
            <a:r>
              <a:rPr lang="en" sz="1900"/>
              <a:t>Security</a:t>
            </a:r>
            <a:endParaRPr sz="1900"/>
          </a:p>
          <a:p>
            <a:pPr marL="457200" lvl="0" indent="-349250" algn="l" rtl="0">
              <a:lnSpc>
                <a:spcPct val="200000"/>
              </a:lnSpc>
              <a:spcBef>
                <a:spcPts val="0"/>
              </a:spcBef>
              <a:spcAft>
                <a:spcPts val="0"/>
              </a:spcAft>
              <a:buSzPts val="1900"/>
              <a:buChar char="●"/>
            </a:pPr>
            <a:r>
              <a:rPr lang="en" sz="1900"/>
              <a:t>Transparency and Anti-Fraud</a:t>
            </a:r>
            <a:endParaRPr sz="1900"/>
          </a:p>
          <a:p>
            <a:pPr marL="457200" lvl="0" indent="0" algn="l" rtl="0">
              <a:lnSpc>
                <a:spcPct val="200000"/>
              </a:lnSpc>
              <a:spcBef>
                <a:spcPts val="1200"/>
              </a:spcBef>
              <a:spcAft>
                <a:spcPts val="1200"/>
              </a:spcAft>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rPr>
              <a:t>Our Problem Definition</a:t>
            </a:r>
            <a:endParaRPr>
              <a:solidFill>
                <a:schemeClr val="dk1"/>
              </a:solidFill>
            </a:endParaRPr>
          </a:p>
        </p:txBody>
      </p:sp>
      <p:sp>
        <p:nvSpPr>
          <p:cNvPr id="113" name="Google Shape;113;p17"/>
          <p:cNvSpPr txBox="1">
            <a:spLocks noGrp="1"/>
          </p:cNvSpPr>
          <p:nvPr>
            <p:ph type="body" idx="1"/>
          </p:nvPr>
        </p:nvSpPr>
        <p:spPr>
          <a:xfrm>
            <a:off x="606625" y="2175200"/>
            <a:ext cx="7581600" cy="1909500"/>
          </a:xfrm>
          <a:prstGeom prst="rect">
            <a:avLst/>
          </a:prstGeom>
        </p:spPr>
        <p:txBody>
          <a:bodyPr spcFirstLastPara="1" wrap="square" lIns="91425" tIns="91425" rIns="91425" bIns="91425" anchor="t" anchorCtr="0">
            <a:noAutofit/>
          </a:bodyPr>
          <a:lstStyle/>
          <a:p>
            <a:pPr marL="457200" lvl="0" indent="-327660" algn="l" rtl="0">
              <a:lnSpc>
                <a:spcPct val="200000"/>
              </a:lnSpc>
              <a:spcBef>
                <a:spcPts val="0"/>
              </a:spcBef>
              <a:spcAft>
                <a:spcPts val="0"/>
              </a:spcAft>
              <a:buSzPts val="1560"/>
              <a:buChar char="●"/>
            </a:pPr>
            <a:r>
              <a:rPr lang="en" sz="1560"/>
              <a:t>A decentralized crowdfunding application built using blockchain that overcomes the limitations of current crowdfunding platform.</a:t>
            </a:r>
            <a:endParaRPr sz="1560"/>
          </a:p>
          <a:p>
            <a:pPr marL="457200" lvl="0" indent="-327660" algn="l" rtl="0">
              <a:lnSpc>
                <a:spcPct val="200000"/>
              </a:lnSpc>
              <a:spcBef>
                <a:spcPts val="0"/>
              </a:spcBef>
              <a:spcAft>
                <a:spcPts val="0"/>
              </a:spcAft>
              <a:buSzPts val="1560"/>
              <a:buChar char="●"/>
            </a:pPr>
            <a:r>
              <a:rPr lang="en" sz="1560"/>
              <a:t>As the blockchain is immutable and the public ledger of the transaction is available with all the involved entities it solves the issue of transparency and security from the current blockchain.</a:t>
            </a:r>
            <a:endParaRPr sz="156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1000"/>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rPr>
              <a:t>Scope</a:t>
            </a:r>
            <a:endParaRPr>
              <a:solidFill>
                <a:schemeClr val="dk1"/>
              </a:solidFill>
            </a:endParaRPr>
          </a:p>
        </p:txBody>
      </p:sp>
      <p:sp>
        <p:nvSpPr>
          <p:cNvPr id="119" name="Google Shape;119;p18"/>
          <p:cNvSpPr txBox="1">
            <a:spLocks noGrp="1"/>
          </p:cNvSpPr>
          <p:nvPr>
            <p:ph type="body" idx="1"/>
          </p:nvPr>
        </p:nvSpPr>
        <p:spPr>
          <a:xfrm>
            <a:off x="729450" y="1908850"/>
            <a:ext cx="7688700" cy="2261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A crowdfunding application where all the details regarding the campaign are stored on blockchain database</a:t>
            </a:r>
            <a:endParaRPr sz="1500"/>
          </a:p>
          <a:p>
            <a:pPr marL="457200" lvl="0" indent="-323850" algn="l" rtl="0">
              <a:lnSpc>
                <a:spcPct val="115000"/>
              </a:lnSpc>
              <a:spcBef>
                <a:spcPts val="0"/>
              </a:spcBef>
              <a:spcAft>
                <a:spcPts val="0"/>
              </a:spcAft>
              <a:buSzPts val="1500"/>
              <a:buChar char="●"/>
            </a:pPr>
            <a:r>
              <a:rPr lang="en" sz="1500"/>
              <a:t>All the transactions in certain campaign are visible to all the investors</a:t>
            </a:r>
            <a:endParaRPr sz="1500"/>
          </a:p>
          <a:p>
            <a:pPr marL="457200" lvl="0" indent="-323850" algn="l" rtl="0">
              <a:lnSpc>
                <a:spcPct val="115000"/>
              </a:lnSpc>
              <a:spcBef>
                <a:spcPts val="0"/>
              </a:spcBef>
              <a:spcAft>
                <a:spcPts val="0"/>
              </a:spcAft>
              <a:buSzPts val="1500"/>
              <a:buChar char="●"/>
            </a:pPr>
            <a:r>
              <a:rPr lang="en" sz="1500"/>
              <a:t>Collaboration into the project can be done</a:t>
            </a:r>
            <a:endParaRPr sz="1500"/>
          </a:p>
          <a:p>
            <a:pPr marL="457200" lvl="0" indent="-323850" algn="l" rtl="0">
              <a:lnSpc>
                <a:spcPct val="115000"/>
              </a:lnSpc>
              <a:spcBef>
                <a:spcPts val="0"/>
              </a:spcBef>
              <a:spcAft>
                <a:spcPts val="0"/>
              </a:spcAft>
              <a:buSzPts val="1500"/>
              <a:buChar char="●"/>
            </a:pPr>
            <a:r>
              <a:rPr lang="en" sz="1500"/>
              <a:t>Funding the project through Indian currency using GPay, only the transactions details are stored on blockchain </a:t>
            </a:r>
            <a:endParaRPr sz="1500"/>
          </a:p>
          <a:p>
            <a:pPr marL="457200" lvl="0" indent="-323850" algn="l" rtl="0">
              <a:lnSpc>
                <a:spcPct val="115000"/>
              </a:lnSpc>
              <a:spcBef>
                <a:spcPts val="0"/>
              </a:spcBef>
              <a:spcAft>
                <a:spcPts val="0"/>
              </a:spcAft>
              <a:buSzPts val="1500"/>
              <a:buChar char="●"/>
            </a:pPr>
            <a:r>
              <a:rPr lang="en" sz="1500"/>
              <a:t>Use of ERC220 Tokens. </a:t>
            </a:r>
            <a:endParaRPr sz="1500"/>
          </a:p>
          <a:p>
            <a:pPr marL="457200" lvl="0" indent="-323850" algn="l" rtl="0">
              <a:lnSpc>
                <a:spcPct val="115000"/>
              </a:lnSpc>
              <a:spcBef>
                <a:spcPts val="0"/>
              </a:spcBef>
              <a:spcAft>
                <a:spcPts val="0"/>
              </a:spcAft>
              <a:buSzPts val="1500"/>
              <a:buChar char="●"/>
            </a:pPr>
            <a:r>
              <a:rPr lang="en" sz="1500" b="1"/>
              <a:t>We have assumed that the campaign creator has already listed their project on Stock Exchange</a:t>
            </a:r>
            <a:endParaRPr sz="15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22450"/>
            <a:ext cx="7688400" cy="79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4294967295"/>
          </p:nvPr>
        </p:nvSpPr>
        <p:spPr>
          <a:xfrm>
            <a:off x="1443675" y="3532625"/>
            <a:ext cx="2680800" cy="788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50"/>
              <a:t>“Decentralized application for crowdfunding using blockchain technology”</a:t>
            </a:r>
            <a:endParaRPr sz="1350"/>
          </a:p>
        </p:txBody>
      </p:sp>
      <p:sp>
        <p:nvSpPr>
          <p:cNvPr id="130" name="Google Shape;130;p20"/>
          <p:cNvSpPr txBox="1">
            <a:spLocks noGrp="1"/>
          </p:cNvSpPr>
          <p:nvPr>
            <p:ph type="body" idx="4294967295"/>
          </p:nvPr>
        </p:nvSpPr>
        <p:spPr>
          <a:xfrm>
            <a:off x="2386575" y="262425"/>
            <a:ext cx="3136500" cy="1470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SzPts val="1018"/>
              <a:buNone/>
            </a:pPr>
            <a:r>
              <a:rPr lang="en" sz="1380"/>
              <a:t>Provided a decentralized approach to the current crowdfunding system by removing any involvement of middle man and created an easy to use platform for both parties.</a:t>
            </a:r>
            <a:endParaRPr sz="1380"/>
          </a:p>
        </p:txBody>
      </p:sp>
      <p:sp>
        <p:nvSpPr>
          <p:cNvPr id="131" name="Google Shape;131;p20"/>
          <p:cNvSpPr txBox="1">
            <a:spLocks noGrp="1"/>
          </p:cNvSpPr>
          <p:nvPr>
            <p:ph type="body" idx="4294967295"/>
          </p:nvPr>
        </p:nvSpPr>
        <p:spPr>
          <a:xfrm>
            <a:off x="4319550" y="3532625"/>
            <a:ext cx="3379500" cy="962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sz="1350"/>
              <a:t>Establishes a P2P i.e. peer-to-peer connection between the project holder and the investor</a:t>
            </a:r>
            <a:endParaRPr sz="1350"/>
          </a:p>
        </p:txBody>
      </p:sp>
      <p:sp>
        <p:nvSpPr>
          <p:cNvPr id="132" name="Google Shape;132;p20"/>
          <p:cNvSpPr txBox="1">
            <a:spLocks noGrp="1"/>
          </p:cNvSpPr>
          <p:nvPr>
            <p:ph type="body" idx="4294967295"/>
          </p:nvPr>
        </p:nvSpPr>
        <p:spPr>
          <a:xfrm>
            <a:off x="6171975" y="797275"/>
            <a:ext cx="2808000" cy="8766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018"/>
              <a:buNone/>
            </a:pPr>
            <a:r>
              <a:rPr lang="en" sz="1380"/>
              <a:t>Chances of money laundering and fraud as there is no formal banking system</a:t>
            </a:r>
            <a:endParaRPr sz="1380"/>
          </a:p>
        </p:txBody>
      </p:sp>
      <p:sp>
        <p:nvSpPr>
          <p:cNvPr id="133" name="Google Shape;133;p20"/>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1.</a:t>
            </a:r>
            <a:endParaRPr sz="1600" b="1">
              <a:solidFill>
                <a:schemeClr val="lt1"/>
              </a:solidFill>
            </a:endParaRPr>
          </a:p>
        </p:txBody>
      </p:sp>
      <p:sp>
        <p:nvSpPr>
          <p:cNvPr id="134" name="Google Shape;134;p20"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spcBef>
                <a:spcPts val="0"/>
              </a:spcBef>
              <a:spcAft>
                <a:spcPts val="0"/>
              </a:spcAft>
              <a:buNone/>
            </a:pPr>
            <a:r>
              <a:rPr lang="en" sz="1600" b="1">
                <a:solidFill>
                  <a:schemeClr val="lt1"/>
                </a:solidFill>
                <a:latin typeface="Lato"/>
                <a:ea typeface="Lato"/>
                <a:cs typeface="Lato"/>
                <a:sym typeface="Lato"/>
              </a:rPr>
              <a:t>1.</a:t>
            </a:r>
            <a:endParaRPr/>
          </a:p>
        </p:txBody>
      </p:sp>
      <p:sp>
        <p:nvSpPr>
          <p:cNvPr id="135" name="Google Shape;135;p20"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6" name="Google Shape;136;p20"/>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2021</a:t>
            </a:r>
            <a:endParaRPr sz="1600" b="1">
              <a:solidFill>
                <a:schemeClr val="lt1"/>
              </a:solidFill>
            </a:endParaRPr>
          </a:p>
        </p:txBody>
      </p:sp>
      <p:grpSp>
        <p:nvGrpSpPr>
          <p:cNvPr id="137" name="Google Shape;137;p20"/>
          <p:cNvGrpSpPr/>
          <p:nvPr/>
        </p:nvGrpSpPr>
        <p:grpSpPr>
          <a:xfrm>
            <a:off x="2684632" y="2938958"/>
            <a:ext cx="198900" cy="593656"/>
            <a:chOff x="2223534" y="2938958"/>
            <a:chExt cx="198900" cy="593656"/>
          </a:xfrm>
        </p:grpSpPr>
        <p:cxnSp>
          <p:nvCxnSpPr>
            <p:cNvPr id="138" name="Google Shape;138;p20"/>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9" name="Google Shape;139;p20"/>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20"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1" name="Google Shape;141;p20"/>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142" name="Google Shape;142;p20"/>
          <p:cNvGrpSpPr/>
          <p:nvPr/>
        </p:nvGrpSpPr>
        <p:grpSpPr>
          <a:xfrm>
            <a:off x="4319545" y="1610215"/>
            <a:ext cx="198900" cy="593656"/>
            <a:chOff x="3918084" y="1610215"/>
            <a:chExt cx="198900" cy="593656"/>
          </a:xfrm>
        </p:grpSpPr>
        <p:cxnSp>
          <p:nvCxnSpPr>
            <p:cNvPr id="143" name="Google Shape;143;p2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4" name="Google Shape;144;p2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0"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147" name="Google Shape;147;p20"/>
          <p:cNvGrpSpPr/>
          <p:nvPr/>
        </p:nvGrpSpPr>
        <p:grpSpPr>
          <a:xfrm>
            <a:off x="5973070" y="2938958"/>
            <a:ext cx="198900" cy="593656"/>
            <a:chOff x="5958946" y="2938958"/>
            <a:chExt cx="198900" cy="593656"/>
          </a:xfrm>
        </p:grpSpPr>
        <p:cxnSp>
          <p:nvCxnSpPr>
            <p:cNvPr id="148" name="Google Shape;148;p20"/>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9" name="Google Shape;149;p20"/>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0"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1" name="Google Shape;151;p20"/>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152" name="Google Shape;152;p20"/>
          <p:cNvGrpSpPr/>
          <p:nvPr/>
        </p:nvGrpSpPr>
        <p:grpSpPr>
          <a:xfrm>
            <a:off x="7669807" y="1610215"/>
            <a:ext cx="198900" cy="593656"/>
            <a:chOff x="3918084" y="1610215"/>
            <a:chExt cx="198900" cy="593656"/>
          </a:xfrm>
        </p:grpSpPr>
        <p:cxnSp>
          <p:nvCxnSpPr>
            <p:cNvPr id="153" name="Google Shape;153;p2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4" name="Google Shape;154;p2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body" idx="4294967295"/>
          </p:nvPr>
        </p:nvSpPr>
        <p:spPr>
          <a:xfrm>
            <a:off x="1765375" y="3567225"/>
            <a:ext cx="2237400" cy="716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600"/>
              <a:t>”Blockchain Based crowdfunding Application”</a:t>
            </a:r>
            <a:endParaRPr sz="1600"/>
          </a:p>
        </p:txBody>
      </p:sp>
      <p:sp>
        <p:nvSpPr>
          <p:cNvPr id="160" name="Google Shape;160;p21"/>
          <p:cNvSpPr txBox="1">
            <a:spLocks noGrp="1"/>
          </p:cNvSpPr>
          <p:nvPr>
            <p:ph type="body" idx="4294967295"/>
          </p:nvPr>
        </p:nvSpPr>
        <p:spPr>
          <a:xfrm>
            <a:off x="2386575" y="314550"/>
            <a:ext cx="3136500" cy="1470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350"/>
              <a:t>A multi-user web application that provides a reliable, secure and transparent decentralized solution.The application also creates transparency between funders and start-ups.</a:t>
            </a:r>
            <a:endParaRPr sz="1350"/>
          </a:p>
        </p:txBody>
      </p:sp>
      <p:sp>
        <p:nvSpPr>
          <p:cNvPr id="161" name="Google Shape;161;p21"/>
          <p:cNvSpPr txBox="1">
            <a:spLocks noGrp="1"/>
          </p:cNvSpPr>
          <p:nvPr>
            <p:ph type="body" idx="4294967295"/>
          </p:nvPr>
        </p:nvSpPr>
        <p:spPr>
          <a:xfrm>
            <a:off x="4572000" y="3567225"/>
            <a:ext cx="2928000" cy="962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sz="1350"/>
              <a:t>If the project is canceled prematurely, the funds will be returned to the backers.</a:t>
            </a:r>
            <a:endParaRPr sz="1350"/>
          </a:p>
        </p:txBody>
      </p:sp>
      <p:sp>
        <p:nvSpPr>
          <p:cNvPr id="162" name="Google Shape;162;p21"/>
          <p:cNvSpPr txBox="1">
            <a:spLocks noGrp="1"/>
          </p:cNvSpPr>
          <p:nvPr>
            <p:ph type="body" idx="4294967295"/>
          </p:nvPr>
        </p:nvSpPr>
        <p:spPr>
          <a:xfrm>
            <a:off x="5973075" y="538350"/>
            <a:ext cx="2808000" cy="1023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50"/>
              <a:t>Mainly focused on startups.Startups can track the status of their projects approval and funds raised in real time.</a:t>
            </a:r>
            <a:endParaRPr sz="1350"/>
          </a:p>
        </p:txBody>
      </p:sp>
      <p:sp>
        <p:nvSpPr>
          <p:cNvPr id="163" name="Google Shape;163;p21"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4" name="Google Shape;164;p21"/>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a:t>
            </a:r>
            <a:endParaRPr sz="1600" b="1">
              <a:solidFill>
                <a:schemeClr val="lt1"/>
              </a:solidFill>
            </a:endParaRPr>
          </a:p>
        </p:txBody>
      </p:sp>
      <p:sp>
        <p:nvSpPr>
          <p:cNvPr id="165" name="Google Shape;165;p21"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6" name="Google Shape;166;p21"/>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2021</a:t>
            </a:r>
            <a:endParaRPr sz="1600" b="1">
              <a:solidFill>
                <a:schemeClr val="lt1"/>
              </a:solidFill>
            </a:endParaRPr>
          </a:p>
        </p:txBody>
      </p:sp>
      <p:grpSp>
        <p:nvGrpSpPr>
          <p:cNvPr id="167" name="Google Shape;167;p21"/>
          <p:cNvGrpSpPr/>
          <p:nvPr/>
        </p:nvGrpSpPr>
        <p:grpSpPr>
          <a:xfrm>
            <a:off x="2684632" y="2938958"/>
            <a:ext cx="198900" cy="593656"/>
            <a:chOff x="2223534" y="2938958"/>
            <a:chExt cx="198900" cy="593656"/>
          </a:xfrm>
        </p:grpSpPr>
        <p:cxnSp>
          <p:nvCxnSpPr>
            <p:cNvPr id="168" name="Google Shape;168;p21"/>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21"/>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1"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1" name="Google Shape;171;p21"/>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Outcomes</a:t>
            </a:r>
            <a:endParaRPr sz="1600" b="1">
              <a:solidFill>
                <a:schemeClr val="lt1"/>
              </a:solidFill>
            </a:endParaRPr>
          </a:p>
        </p:txBody>
      </p:sp>
      <p:grpSp>
        <p:nvGrpSpPr>
          <p:cNvPr id="172" name="Google Shape;172;p21"/>
          <p:cNvGrpSpPr/>
          <p:nvPr/>
        </p:nvGrpSpPr>
        <p:grpSpPr>
          <a:xfrm>
            <a:off x="4319545" y="1610215"/>
            <a:ext cx="198900" cy="593656"/>
            <a:chOff x="3918084" y="1610215"/>
            <a:chExt cx="198900" cy="593656"/>
          </a:xfrm>
        </p:grpSpPr>
        <p:cxnSp>
          <p:nvCxnSpPr>
            <p:cNvPr id="173" name="Google Shape;173;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4" name="Google Shape;174;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6" name="Google Shape;176;p21"/>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Merits </a:t>
            </a:r>
            <a:endParaRPr sz="1600" b="1">
              <a:solidFill>
                <a:schemeClr val="lt1"/>
              </a:solidFill>
            </a:endParaRPr>
          </a:p>
        </p:txBody>
      </p:sp>
      <p:grpSp>
        <p:nvGrpSpPr>
          <p:cNvPr id="177" name="Google Shape;177;p21"/>
          <p:cNvGrpSpPr/>
          <p:nvPr/>
        </p:nvGrpSpPr>
        <p:grpSpPr>
          <a:xfrm>
            <a:off x="5973070" y="2938958"/>
            <a:ext cx="198900" cy="593656"/>
            <a:chOff x="5958946" y="2938958"/>
            <a:chExt cx="198900" cy="593656"/>
          </a:xfrm>
        </p:grpSpPr>
        <p:cxnSp>
          <p:nvCxnSpPr>
            <p:cNvPr id="178" name="Google Shape;178;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9" name="Google Shape;179;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21"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1" name="Google Shape;181;p21"/>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b="1">
                <a:solidFill>
                  <a:schemeClr val="lt1"/>
                </a:solidFill>
              </a:rPr>
              <a:t>Limitations</a:t>
            </a:r>
            <a:endParaRPr sz="1600" b="1">
              <a:solidFill>
                <a:schemeClr val="lt1"/>
              </a:solidFill>
            </a:endParaRPr>
          </a:p>
        </p:txBody>
      </p:sp>
      <p:grpSp>
        <p:nvGrpSpPr>
          <p:cNvPr id="182" name="Google Shape;182;p21"/>
          <p:cNvGrpSpPr/>
          <p:nvPr/>
        </p:nvGrpSpPr>
        <p:grpSpPr>
          <a:xfrm>
            <a:off x="7669807" y="1610215"/>
            <a:ext cx="198900" cy="593656"/>
            <a:chOff x="3918084" y="1610215"/>
            <a:chExt cx="198900" cy="593656"/>
          </a:xfrm>
        </p:grpSpPr>
        <p:cxnSp>
          <p:nvCxnSpPr>
            <p:cNvPr id="183" name="Google Shape;183;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4" name="Google Shape;184;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1624</Words>
  <Application>Microsoft Office PowerPoint</Application>
  <PresentationFormat>On-screen Show (16:9)</PresentationFormat>
  <Paragraphs>198</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Lato</vt:lpstr>
      <vt:lpstr>Raleway</vt:lpstr>
      <vt:lpstr>Streamline</vt:lpstr>
      <vt:lpstr>Crowdfunding Using Blockchain for StartUp Ventures</vt:lpstr>
      <vt:lpstr>Contents</vt:lpstr>
      <vt:lpstr>What is crowdfunding?</vt:lpstr>
      <vt:lpstr>Limitations of current crowdfunding platforms / Motivation  </vt:lpstr>
      <vt:lpstr>Our Problem Definition</vt:lpstr>
      <vt:lpstr>Scope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available research paper</vt:lpstr>
      <vt:lpstr>Proposed System</vt:lpstr>
      <vt:lpstr>Project Plan</vt:lpstr>
      <vt:lpstr>High Level System Design</vt:lpstr>
      <vt:lpstr>PowerPoint Presentation</vt:lpstr>
      <vt:lpstr>PowerPoint Presentation</vt:lpstr>
      <vt:lpstr>UML Diagrams</vt:lpstr>
      <vt:lpstr>Camp Creator/Investor Registration Use Case Diagram</vt:lpstr>
      <vt:lpstr>Camp Creator/ Investor Login Page Use case Diagram</vt:lpstr>
      <vt:lpstr>Buy ERC 220 Token Use Case       Camp Creation Use Case</vt:lpstr>
      <vt:lpstr>Invest In campaign Use Case</vt:lpstr>
      <vt:lpstr>Activity Diagram</vt:lpstr>
      <vt:lpstr>Software Specifications</vt:lpstr>
      <vt:lpstr>Algorithmic details</vt:lpstr>
      <vt:lpstr>Modules and Functionality</vt:lpstr>
      <vt:lpstr>Results and Testing</vt:lpstr>
      <vt:lpstr>Results and Testing</vt:lpstr>
      <vt:lpstr>Conclusion And Future Work</vt:lpstr>
      <vt:lpstr>Paper Published Details</vt:lpstr>
      <vt:lpstr>Paper Published Details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Crowdfunding Using Blockchain for StartUp Ventures</dc:title>
  <cp:lastModifiedBy>kolambekeyur@gmail.com</cp:lastModifiedBy>
  <cp:revision>1</cp:revision>
  <dcterms:modified xsi:type="dcterms:W3CDTF">2023-06-05T04:57:14Z</dcterms:modified>
</cp:coreProperties>
</file>