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4" r:id="rId4"/>
    <p:sldId id="275" r:id="rId5"/>
    <p:sldId id="267" r:id="rId6"/>
    <p:sldId id="259" r:id="rId7"/>
    <p:sldId id="260" r:id="rId8"/>
    <p:sldId id="261" r:id="rId9"/>
    <p:sldId id="262" r:id="rId10"/>
    <p:sldId id="263" r:id="rId11"/>
    <p:sldId id="258" r:id="rId12"/>
    <p:sldId id="268" r:id="rId13"/>
    <p:sldId id="276" r:id="rId14"/>
    <p:sldId id="277" r:id="rId15"/>
    <p:sldId id="278" r:id="rId16"/>
    <p:sldId id="28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4FE2262-120C-4D96-99C9-29F65005D2D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49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6C504-2BD8-47DD-8A4B-7FEA9E44BBE9}"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270449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2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8675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124036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203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3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894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47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59608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8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6C504-2BD8-47DD-8A4B-7FEA9E44BBE9}"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316660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6C504-2BD8-47DD-8A4B-7FEA9E44BBE9}" type="datetimeFigureOut">
              <a:rPr lang="en-US" smtClean="0"/>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E2262-120C-4D96-99C9-29F65005D2D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76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6C504-2BD8-47DD-8A4B-7FEA9E44BBE9}"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E2262-120C-4D96-99C9-29F65005D2D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2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6C504-2BD8-47DD-8A4B-7FEA9E44BBE9}" type="datetimeFigureOut">
              <a:rPr lang="en-US" smtClean="0"/>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198688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6C504-2BD8-47DD-8A4B-7FEA9E44BBE9}"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05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6C504-2BD8-47DD-8A4B-7FEA9E44BBE9}"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409086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96C504-2BD8-47DD-8A4B-7FEA9E44BBE9}" type="datetimeFigureOut">
              <a:rPr lang="en-US" smtClean="0"/>
              <a:t>2/12/2025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FE2262-120C-4D96-99C9-29F65005D2D2}" type="slidenum">
              <a:rPr lang="en-US" smtClean="0"/>
              <a:t>‹#›</a:t>
            </a:fld>
            <a:endParaRPr lang="en-US"/>
          </a:p>
        </p:txBody>
      </p:sp>
    </p:spTree>
    <p:extLst>
      <p:ext uri="{BB962C8B-B14F-4D97-AF65-F5344CB8AC3E}">
        <p14:creationId xmlns:p14="http://schemas.microsoft.com/office/powerpoint/2010/main" val="28995612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mayankzach/spotify-music-recommendation/noteb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08CFD-FA02-D75C-2994-09E80344CFD2}"/>
              </a:ext>
            </a:extLst>
          </p:cNvPr>
          <p:cNvSpPr>
            <a:spLocks noGrp="1"/>
          </p:cNvSpPr>
          <p:nvPr>
            <p:ph type="ctrTitle"/>
          </p:nvPr>
        </p:nvSpPr>
        <p:spPr>
          <a:xfrm>
            <a:off x="2692398" y="1871131"/>
            <a:ext cx="6815669" cy="1420709"/>
          </a:xfrm>
        </p:spPr>
        <p:txBody>
          <a:bodyPr/>
          <a:lstStyle/>
          <a:p>
            <a:r>
              <a:rPr lang="en-US" sz="4800" dirty="0">
                <a:latin typeface="Times New Roman" pitchFamily="18" charset="0"/>
                <a:cs typeface="Times New Roman" pitchFamily="18" charset="0"/>
              </a:rPr>
              <a:t>Music Recommendation System</a:t>
            </a:r>
          </a:p>
        </p:txBody>
      </p:sp>
      <p:sp>
        <p:nvSpPr>
          <p:cNvPr id="3" name="Subtitle 2">
            <a:extLst>
              <a:ext uri="{FF2B5EF4-FFF2-40B4-BE49-F238E27FC236}">
                <a16:creationId xmlns="" xmlns:a16="http://schemas.microsoft.com/office/drawing/2014/main" id="{ADFA38E4-177B-F004-0745-3875484FBF25}"/>
              </a:ext>
            </a:extLst>
          </p:cNvPr>
          <p:cNvSpPr>
            <a:spLocks noGrp="1"/>
          </p:cNvSpPr>
          <p:nvPr>
            <p:ph type="subTitle" idx="1"/>
          </p:nvPr>
        </p:nvSpPr>
        <p:spPr>
          <a:xfrm>
            <a:off x="2540000" y="3555996"/>
            <a:ext cx="7142480" cy="1645924"/>
          </a:xfrm>
        </p:spPr>
        <p:txBody>
          <a:bodyPr>
            <a:normAutofit/>
          </a:bodyPr>
          <a:lstStyle/>
          <a:p>
            <a:r>
              <a:rPr lang="en-US" dirty="0">
                <a:latin typeface="Times New Roman" pitchFamily="18" charset="0"/>
                <a:cs typeface="Times New Roman" pitchFamily="18" charset="0"/>
              </a:rPr>
              <a:t>Name: Kalyani Bang (248520)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Sharayu</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Dange (248546)</a:t>
            </a:r>
          </a:p>
        </p:txBody>
      </p:sp>
      <p:sp>
        <p:nvSpPr>
          <p:cNvPr id="5" name="TextBox 4">
            <a:extLst>
              <a:ext uri="{FF2B5EF4-FFF2-40B4-BE49-F238E27FC236}">
                <a16:creationId xmlns="" xmlns:a16="http://schemas.microsoft.com/office/drawing/2014/main" id="{B73FBB29-C0C7-6B06-50AF-F4847C68420E}"/>
              </a:ext>
            </a:extLst>
          </p:cNvPr>
          <p:cNvSpPr txBox="1"/>
          <p:nvPr/>
        </p:nvSpPr>
        <p:spPr>
          <a:xfrm>
            <a:off x="6262793" y="4934188"/>
            <a:ext cx="3419687" cy="338554"/>
          </a:xfrm>
          <a:prstGeom prst="rect">
            <a:avLst/>
          </a:prstGeom>
          <a:noFill/>
        </p:spPr>
        <p:txBody>
          <a:bodyPr wrap="square" rtlCol="0">
            <a:spAutoFit/>
          </a:bodyPr>
          <a:lstStyle/>
          <a:p>
            <a:r>
              <a:rPr lang="en-US" sz="1600" b="1" dirty="0">
                <a:latin typeface="Times New Roman" pitchFamily="18" charset="0"/>
                <a:cs typeface="Times New Roman" pitchFamily="18" charset="0"/>
              </a:rPr>
              <a:t>Guided by: Dr . Shantanu Pathak </a:t>
            </a:r>
          </a:p>
        </p:txBody>
      </p:sp>
      <p:sp>
        <p:nvSpPr>
          <p:cNvPr id="4" name="TextBox 3"/>
          <p:cNvSpPr txBox="1"/>
          <p:nvPr/>
        </p:nvSpPr>
        <p:spPr>
          <a:xfrm>
            <a:off x="4460240" y="4511040"/>
            <a:ext cx="2540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Group No : 6</a:t>
            </a: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060" y="355282"/>
            <a:ext cx="2026920" cy="7772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96202"/>
            <a:ext cx="1524000" cy="1524000"/>
          </a:xfrm>
          <a:prstGeom prst="rect">
            <a:avLst/>
          </a:prstGeom>
        </p:spPr>
      </p:pic>
    </p:spTree>
    <p:extLst>
      <p:ext uri="{BB962C8B-B14F-4D97-AF65-F5344CB8AC3E}">
        <p14:creationId xmlns:p14="http://schemas.microsoft.com/office/powerpoint/2010/main" val="347554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6BC4AA-461C-8C26-ED86-4B0557F58DB0}"/>
              </a:ext>
            </a:extLst>
          </p:cNvPr>
          <p:cNvSpPr>
            <a:spLocks noGrp="1"/>
          </p:cNvSpPr>
          <p:nvPr>
            <p:ph type="title"/>
          </p:nvPr>
        </p:nvSpPr>
        <p:spPr/>
        <p:txBody>
          <a:bodyPr/>
          <a:lstStyle/>
          <a:p>
            <a:r>
              <a:rPr lang="en-US" dirty="0">
                <a:latin typeface="Times New Roman" pitchFamily="18" charset="0"/>
                <a:cs typeface="Times New Roman" pitchFamily="18" charset="0"/>
              </a:rPr>
              <a:t>Analyzed key sound features</a:t>
            </a:r>
          </a:p>
        </p:txBody>
      </p:sp>
      <p:pic>
        <p:nvPicPr>
          <p:cNvPr id="5" name="Content Placeholder 4">
            <a:extLst>
              <a:ext uri="{FF2B5EF4-FFF2-40B4-BE49-F238E27FC236}">
                <a16:creationId xmlns="" xmlns:a16="http://schemas.microsoft.com/office/drawing/2014/main" id="{A34BC438-B67E-85FF-A116-74146566323B}"/>
              </a:ext>
            </a:extLst>
          </p:cNvPr>
          <p:cNvPicPr>
            <a:picLocks noGrp="1" noChangeAspect="1"/>
          </p:cNvPicPr>
          <p:nvPr>
            <p:ph idx="1"/>
          </p:nvPr>
        </p:nvPicPr>
        <p:blipFill>
          <a:blip r:embed="rId2"/>
          <a:stretch>
            <a:fillRect/>
          </a:stretch>
        </p:blipFill>
        <p:spPr>
          <a:xfrm>
            <a:off x="4914900" y="2871509"/>
            <a:ext cx="6303818" cy="2523529"/>
          </a:xfrm>
        </p:spPr>
      </p:pic>
      <p:sp>
        <p:nvSpPr>
          <p:cNvPr id="7" name="TextBox 6">
            <a:extLst>
              <a:ext uri="{FF2B5EF4-FFF2-40B4-BE49-F238E27FC236}">
                <a16:creationId xmlns="" xmlns:a16="http://schemas.microsoft.com/office/drawing/2014/main" id="{34FF0C0F-01E2-C71F-3752-43F1CB78B0FB}"/>
              </a:ext>
            </a:extLst>
          </p:cNvPr>
          <p:cNvSpPr txBox="1"/>
          <p:nvPr/>
        </p:nvSpPr>
        <p:spPr>
          <a:xfrm>
            <a:off x="1295402" y="2548343"/>
            <a:ext cx="6115050" cy="646331"/>
          </a:xfrm>
          <a:prstGeom prst="rect">
            <a:avLst/>
          </a:prstGeom>
          <a:noFill/>
        </p:spPr>
        <p:txBody>
          <a:bodyPr wrap="square">
            <a:spAutoFit/>
          </a:bodyPr>
          <a:lstStyle/>
          <a:p>
            <a:r>
              <a:rPr lang="en-US" dirty="0">
                <a:latin typeface="Times New Roman" pitchFamily="18" charset="0"/>
                <a:cs typeface="Times New Roman" pitchFamily="18" charset="0"/>
              </a:rPr>
              <a:t>Analyzed key sound features: acousticness, danceability, energy, instrumentalness, liveness, valence</a:t>
            </a:r>
          </a:p>
        </p:txBody>
      </p:sp>
    </p:spTree>
    <p:extLst>
      <p:ext uri="{BB962C8B-B14F-4D97-AF65-F5344CB8AC3E}">
        <p14:creationId xmlns:p14="http://schemas.microsoft.com/office/powerpoint/2010/main" val="1014456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61E64-8BE4-96AE-4C1D-68AB493B7D79}"/>
              </a:ext>
            </a:extLst>
          </p:cNvPr>
          <p:cNvSpPr>
            <a:spLocks noGrp="1"/>
          </p:cNvSpPr>
          <p:nvPr>
            <p:ph type="title"/>
          </p:nvPr>
        </p:nvSpPr>
        <p:spPr/>
        <p:txBody>
          <a:bodyPr/>
          <a:lstStyle/>
          <a:p>
            <a:r>
              <a:rPr lang="en-US" dirty="0">
                <a:latin typeface="Times New Roman" pitchFamily="18" charset="0"/>
                <a:cs typeface="Times New Roman" pitchFamily="18" charset="0"/>
              </a:rPr>
              <a:t>Content-Based Filtering</a:t>
            </a:r>
          </a:p>
        </p:txBody>
      </p:sp>
      <p:sp>
        <p:nvSpPr>
          <p:cNvPr id="3" name="Content Placeholder 2">
            <a:extLst>
              <a:ext uri="{FF2B5EF4-FFF2-40B4-BE49-F238E27FC236}">
                <a16:creationId xmlns="" xmlns:a16="http://schemas.microsoft.com/office/drawing/2014/main" id="{930B2A89-D47C-3A3B-2702-97341ED84E45}"/>
              </a:ext>
            </a:extLst>
          </p:cNvPr>
          <p:cNvSpPr>
            <a:spLocks noGrp="1"/>
          </p:cNvSpPr>
          <p:nvPr>
            <p:ph idx="1"/>
          </p:nvPr>
        </p:nvSpPr>
        <p:spPr/>
        <p:txBody>
          <a:bodyPr>
            <a:normAutofit lnSpcReduction="10000"/>
          </a:bodyPr>
          <a:lstStyle/>
          <a:p>
            <a:r>
              <a:rPr lang="en-US" dirty="0">
                <a:latin typeface="Times New Roman" pitchFamily="18" charset="0"/>
                <a:cs typeface="Times New Roman" pitchFamily="18" charset="0"/>
              </a:rPr>
              <a:t>Content-based filtering focuses on the characteristics of the songs themselves, such as genre, tempo, and instrumentation. By analyzing these features, systems can recommend similar songs that align with a user's taste, making the listening experience more personalized and enjoyable.</a:t>
            </a:r>
          </a:p>
          <a:p>
            <a:pPr>
              <a:buFont typeface="Arial" panose="020B0604020202020204" pitchFamily="34" charset="0"/>
              <a:buChar char="•"/>
            </a:pPr>
            <a:r>
              <a:rPr lang="en-US" dirty="0">
                <a:latin typeface="Times New Roman" pitchFamily="18" charset="0"/>
                <a:cs typeface="Times New Roman" pitchFamily="18" charset="0"/>
              </a:rPr>
              <a:t>It compares these features with songs the user has previously liked to find similarities.</a:t>
            </a:r>
          </a:p>
          <a:p>
            <a:pPr>
              <a:buFont typeface="Arial" panose="020B0604020202020204" pitchFamily="34" charset="0"/>
              <a:buChar char="•"/>
            </a:pPr>
            <a:r>
              <a:rPr lang="en-US" dirty="0">
                <a:latin typeface="Times New Roman" pitchFamily="18" charset="0"/>
                <a:cs typeface="Times New Roman" pitchFamily="18" charset="0"/>
              </a:rPr>
              <a:t>The system calculates similarity metrics like cosine similarity to recommend the most relevant songs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46364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0E7ACF-DEF9-64C4-CBC0-ACEDB5A31E0F}"/>
              </a:ext>
            </a:extLst>
          </p:cNvPr>
          <p:cNvSpPr>
            <a:spLocks noGrp="1"/>
          </p:cNvSpPr>
          <p:nvPr>
            <p:ph type="title"/>
          </p:nvPr>
        </p:nvSpPr>
        <p:spPr/>
        <p:txBody>
          <a:bodyPr/>
          <a:lstStyle/>
          <a:p>
            <a:r>
              <a:rPr lang="en-US" dirty="0">
                <a:latin typeface="Times New Roman" pitchFamily="18" charset="0"/>
                <a:cs typeface="Times New Roman" pitchFamily="18" charset="0"/>
              </a:rPr>
              <a:t>Model Building</a:t>
            </a:r>
          </a:p>
        </p:txBody>
      </p:sp>
      <p:sp>
        <p:nvSpPr>
          <p:cNvPr id="4" name="Content Placeholder 3">
            <a:extLst>
              <a:ext uri="{FF2B5EF4-FFF2-40B4-BE49-F238E27FC236}">
                <a16:creationId xmlns="" xmlns:a16="http://schemas.microsoft.com/office/drawing/2014/main" id="{B7D41F18-6B08-E71B-3357-DDE9CB274778}"/>
              </a:ext>
            </a:extLst>
          </p:cNvPr>
          <p:cNvSpPr>
            <a:spLocks noGrp="1"/>
          </p:cNvSpPr>
          <p:nvPr>
            <p:ph idx="1"/>
          </p:nvPr>
        </p:nvSpPr>
        <p:spPr/>
        <p:txBody>
          <a:bodyPr/>
          <a:lstStyle/>
          <a:p>
            <a:r>
              <a:rPr lang="en-US" b="1" dirty="0">
                <a:latin typeface="Times New Roman" pitchFamily="18" charset="0"/>
                <a:cs typeface="Times New Roman" pitchFamily="18" charset="0"/>
              </a:rPr>
              <a:t>Clustering Using K-Means</a:t>
            </a:r>
          </a:p>
          <a:p>
            <a:pPr marL="0" indent="0">
              <a:buNone/>
            </a:pPr>
            <a:r>
              <a:rPr lang="en-US" dirty="0">
                <a:latin typeface="Times New Roman" pitchFamily="18" charset="0"/>
                <a:cs typeface="Times New Roman" pitchFamily="18" charset="0"/>
              </a:rPr>
              <a:t>•  Used K-Means clustering to group songs with similar features.</a:t>
            </a:r>
          </a:p>
          <a:p>
            <a:pPr marL="0" indent="0">
              <a:buNone/>
            </a:pPr>
            <a:r>
              <a:rPr lang="en-US" dirty="0">
                <a:latin typeface="Times New Roman" pitchFamily="18" charset="0"/>
                <a:cs typeface="Times New Roman" pitchFamily="18" charset="0"/>
              </a:rPr>
              <a:t>•  Determined the optimal number of clusters using the Elbow </a:t>
            </a:r>
            <a:r>
              <a:rPr lang="en-US" dirty="0" smtClean="0">
                <a:latin typeface="Times New Roman" pitchFamily="18" charset="0"/>
                <a:cs typeface="Times New Roman" pitchFamily="18" charset="0"/>
              </a:rPr>
              <a:t>Method.</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Assigned cluster labels to improve recommendation accuracy.</a:t>
            </a:r>
          </a:p>
          <a:p>
            <a:pPr marL="0" indent="0">
              <a:buNone/>
            </a:pPr>
            <a:endParaRPr lang="en-US"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37563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C6A1DE6-DFDE-C9CF-3C0C-B8B5458CC6DB}"/>
              </a:ext>
            </a:extLst>
          </p:cNvPr>
          <p:cNvSpPr txBox="1"/>
          <p:nvPr/>
        </p:nvSpPr>
        <p:spPr>
          <a:xfrm>
            <a:off x="1117600" y="907534"/>
            <a:ext cx="8544560" cy="523220"/>
          </a:xfrm>
          <a:prstGeom prst="rect">
            <a:avLst/>
          </a:prstGeom>
          <a:noFill/>
        </p:spPr>
        <p:txBody>
          <a:bodyPr wrap="square">
            <a:spAutoFit/>
          </a:bodyPr>
          <a:lstStyle/>
          <a:p>
            <a:pPr algn="ctr"/>
            <a:r>
              <a:rPr lang="en-US" sz="2800" b="1" dirty="0">
                <a:latin typeface="Times New Roman" pitchFamily="18" charset="0"/>
                <a:cs typeface="Times New Roman" pitchFamily="18" charset="0"/>
              </a:rPr>
              <a:t>Cosine Similarity for Recommendations</a:t>
            </a:r>
          </a:p>
        </p:txBody>
      </p:sp>
      <p:sp>
        <p:nvSpPr>
          <p:cNvPr id="5" name="TextBox 4">
            <a:extLst>
              <a:ext uri="{FF2B5EF4-FFF2-40B4-BE49-F238E27FC236}">
                <a16:creationId xmlns="" xmlns:a16="http://schemas.microsoft.com/office/drawing/2014/main" id="{02407299-7F42-1B1A-FF6F-650489422F95}"/>
              </a:ext>
            </a:extLst>
          </p:cNvPr>
          <p:cNvSpPr txBox="1"/>
          <p:nvPr/>
        </p:nvSpPr>
        <p:spPr>
          <a:xfrm>
            <a:off x="1117600" y="2042160"/>
            <a:ext cx="9895840" cy="3139321"/>
          </a:xfrm>
          <a:prstGeom prst="rect">
            <a:avLst/>
          </a:prstGeom>
          <a:noFill/>
        </p:spPr>
        <p:txBody>
          <a:bodyPr wrap="square" rtlCol="0">
            <a:spAutoFit/>
          </a:bodyPr>
          <a:lstStyle/>
          <a:p>
            <a:r>
              <a:rPr lang="en-US" sz="2400" dirty="0">
                <a:latin typeface="Times New Roman" pitchFamily="18" charset="0"/>
                <a:cs typeface="Times New Roman" pitchFamily="18" charset="0"/>
              </a:rPr>
              <a:t>•   Measured similarity between songs based on their feature vectors.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Ranked recommendations based on similarity score and popularity.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Improved personalized music recommendations.</a:t>
            </a:r>
          </a:p>
          <a:p>
            <a:pPr marL="285750" indent="-285750">
              <a:buFont typeface="Arial" panose="020B0604020202020204" pitchFamily="34" charset="0"/>
              <a:buChar char="•"/>
            </a:pPr>
            <a:endParaRPr lang="en-US" sz="2400" dirty="0">
              <a:latin typeface="Times New Roman" pitchFamily="18" charset="0"/>
              <a:cs typeface="Times New Roman" pitchFamily="18" charset="0"/>
            </a:endParaRPr>
          </a:p>
          <a:p>
            <a:pPr marL="285750" indent="-285750">
              <a:buFont typeface="Arial" panose="020B0604020202020204" pitchFamily="34" charset="0"/>
              <a:buChar char="•"/>
            </a:pPr>
            <a:endParaRPr lang="en-US" dirty="0">
              <a:latin typeface="Times New Roman" pitchFamily="18" charset="0"/>
              <a:cs typeface="Times New Roman" pitchFamily="18" charset="0"/>
            </a:endParaRPr>
          </a:p>
          <a:p>
            <a:pPr marL="285750" indent="-285750">
              <a:buFont typeface="Arial" panose="020B0604020202020204" pitchFamily="34" charset="0"/>
              <a:buChar char="•"/>
            </a:pPr>
            <a:endParaRPr lang="en-US" dirty="0">
              <a:latin typeface="Times New Roman" pitchFamily="18" charset="0"/>
              <a:cs typeface="Times New Roman" pitchFamily="18" charset="0"/>
            </a:endParaRPr>
          </a:p>
          <a:p>
            <a:pPr marL="285750" indent="-285750">
              <a:buFont typeface="Arial" panose="020B0604020202020204"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70878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B5E64-162F-A6CB-7450-9B5C9C87F270}"/>
              </a:ext>
            </a:extLst>
          </p:cNvPr>
          <p:cNvSpPr>
            <a:spLocks noGrp="1"/>
          </p:cNvSpPr>
          <p:nvPr>
            <p:ph type="title"/>
          </p:nvPr>
        </p:nvSpPr>
        <p:spPr/>
        <p:txBody>
          <a:bodyPr/>
          <a:lstStyle/>
          <a:p>
            <a:r>
              <a:rPr lang="en-US" dirty="0">
                <a:latin typeface="Times New Roman" pitchFamily="18" charset="0"/>
                <a:cs typeface="Times New Roman" pitchFamily="18" charset="0"/>
              </a:rPr>
              <a:t>Deployment</a:t>
            </a:r>
            <a:r>
              <a:rPr lang="en-US" dirty="0"/>
              <a:t> </a:t>
            </a:r>
            <a:r>
              <a:rPr lang="en-US" dirty="0">
                <a:latin typeface="Times New Roman" pitchFamily="18" charset="0"/>
                <a:cs typeface="Times New Roman" pitchFamily="18" charset="0"/>
              </a:rPr>
              <a:t>on EC2 </a:t>
            </a:r>
          </a:p>
        </p:txBody>
      </p:sp>
      <p:pic>
        <p:nvPicPr>
          <p:cNvPr id="4" name="Content Placeholder 3">
            <a:extLst>
              <a:ext uri="{FF2B5EF4-FFF2-40B4-BE49-F238E27FC236}">
                <a16:creationId xmlns="" xmlns:a16="http://schemas.microsoft.com/office/drawing/2014/main" id="{26FCA4B5-3B4A-365B-E82F-89BCEFC636E1}"/>
              </a:ext>
            </a:extLst>
          </p:cNvPr>
          <p:cNvPicPr>
            <a:picLocks noGrp="1" noChangeAspect="1"/>
          </p:cNvPicPr>
          <p:nvPr>
            <p:ph idx="1"/>
          </p:nvPr>
        </p:nvPicPr>
        <p:blipFill>
          <a:blip r:embed="rId2"/>
          <a:stretch>
            <a:fillRect/>
          </a:stretch>
        </p:blipFill>
        <p:spPr>
          <a:xfrm>
            <a:off x="1295400" y="2733040"/>
            <a:ext cx="9601200" cy="2854960"/>
          </a:xfrm>
          <a:prstGeom prst="rect">
            <a:avLst/>
          </a:prstGeom>
        </p:spPr>
      </p:pic>
    </p:spTree>
    <p:extLst>
      <p:ext uri="{BB962C8B-B14F-4D97-AF65-F5344CB8AC3E}">
        <p14:creationId xmlns:p14="http://schemas.microsoft.com/office/powerpoint/2010/main" val="1142775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B22813F-1DE1-33C0-9E20-389EA6285256}"/>
              </a:ext>
            </a:extLst>
          </p:cNvPr>
          <p:cNvPicPr>
            <a:picLocks noChangeAspect="1"/>
          </p:cNvPicPr>
          <p:nvPr/>
        </p:nvPicPr>
        <p:blipFill>
          <a:blip r:embed="rId2"/>
          <a:stretch>
            <a:fillRect/>
          </a:stretch>
        </p:blipFill>
        <p:spPr>
          <a:xfrm>
            <a:off x="680085" y="701040"/>
            <a:ext cx="5131435" cy="2237683"/>
          </a:xfrm>
          <a:prstGeom prst="rect">
            <a:avLst/>
          </a:prstGeom>
        </p:spPr>
      </p:pic>
      <p:pic>
        <p:nvPicPr>
          <p:cNvPr id="3" name="Picture 2">
            <a:extLst>
              <a:ext uri="{FF2B5EF4-FFF2-40B4-BE49-F238E27FC236}">
                <a16:creationId xmlns="" xmlns:a16="http://schemas.microsoft.com/office/drawing/2014/main" id="{54F617FD-C94F-97A5-D031-77D9D690B950}"/>
              </a:ext>
            </a:extLst>
          </p:cNvPr>
          <p:cNvPicPr>
            <a:picLocks noChangeAspect="1"/>
          </p:cNvPicPr>
          <p:nvPr/>
        </p:nvPicPr>
        <p:blipFill>
          <a:blip r:embed="rId3"/>
          <a:stretch>
            <a:fillRect/>
          </a:stretch>
        </p:blipFill>
        <p:spPr>
          <a:xfrm>
            <a:off x="5597525" y="3162300"/>
            <a:ext cx="5731510" cy="2852420"/>
          </a:xfrm>
          <a:prstGeom prst="rect">
            <a:avLst/>
          </a:prstGeom>
        </p:spPr>
      </p:pic>
      <p:sp>
        <p:nvSpPr>
          <p:cNvPr id="4" name="TextBox 3">
            <a:extLst>
              <a:ext uri="{FF2B5EF4-FFF2-40B4-BE49-F238E27FC236}">
                <a16:creationId xmlns="" xmlns:a16="http://schemas.microsoft.com/office/drawing/2014/main" id="{8EBFA11A-3E08-CB74-4BF8-D8A538B7F08E}"/>
              </a:ext>
            </a:extLst>
          </p:cNvPr>
          <p:cNvSpPr txBox="1"/>
          <p:nvPr/>
        </p:nvSpPr>
        <p:spPr>
          <a:xfrm>
            <a:off x="5923280" y="701040"/>
            <a:ext cx="153416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t>Input</a:t>
            </a:r>
          </a:p>
        </p:txBody>
      </p:sp>
      <p:sp>
        <p:nvSpPr>
          <p:cNvPr id="5" name="Rectangle 4">
            <a:extLst>
              <a:ext uri="{FF2B5EF4-FFF2-40B4-BE49-F238E27FC236}">
                <a16:creationId xmlns="" xmlns:a16="http://schemas.microsoft.com/office/drawing/2014/main" id="{2199ED46-C9E6-2091-A66C-3BED271B406F}"/>
              </a:ext>
            </a:extLst>
          </p:cNvPr>
          <p:cNvSpPr/>
          <p:nvPr/>
        </p:nvSpPr>
        <p:spPr>
          <a:xfrm>
            <a:off x="2712720" y="3429000"/>
            <a:ext cx="257048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Recommendation System</a:t>
            </a:r>
          </a:p>
        </p:txBody>
      </p:sp>
    </p:spTree>
    <p:extLst>
      <p:ext uri="{BB962C8B-B14F-4D97-AF65-F5344CB8AC3E}">
        <p14:creationId xmlns:p14="http://schemas.microsoft.com/office/powerpoint/2010/main" val="4115851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nSpc>
                <a:spcPct val="200000"/>
              </a:lnSpc>
              <a:buNone/>
            </a:pPr>
            <a:r>
              <a:rPr lang="en-US" dirty="0">
                <a:latin typeface="Times New Roman" pitchFamily="18" charset="0"/>
                <a:cs typeface="Times New Roman" pitchFamily="18" charset="0"/>
              </a:rPr>
              <a:t>• Developed a music recommendation system using content-based filtering.</a:t>
            </a:r>
          </a:p>
          <a:p>
            <a:pPr marL="0" indent="0">
              <a:lnSpc>
                <a:spcPct val="200000"/>
              </a:lnSpc>
              <a:buNone/>
            </a:pPr>
            <a:r>
              <a:rPr lang="en-US" dirty="0">
                <a:latin typeface="Times New Roman" pitchFamily="18" charset="0"/>
                <a:cs typeface="Times New Roman" pitchFamily="18" charset="0"/>
              </a:rPr>
              <a:t>• Used clustering and similarity measures for better recommendations.</a:t>
            </a:r>
          </a:p>
          <a:p>
            <a:pPr marL="0" indent="0">
              <a:lnSpc>
                <a:spcPct val="200000"/>
              </a:lnSpc>
              <a:buNone/>
            </a:pPr>
            <a:r>
              <a:rPr lang="en-US" dirty="0">
                <a:latin typeface="Times New Roman" pitchFamily="18" charset="0"/>
                <a:cs typeface="Times New Roman" pitchFamily="18" charset="0"/>
              </a:rPr>
              <a:t>• Future improvements can enhance real-time and personalized suggestions.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35453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AB1507-802C-5E28-CBD8-E129CD59B4C9}"/>
              </a:ext>
            </a:extLst>
          </p:cNvPr>
          <p:cNvSpPr>
            <a:spLocks noGrp="1"/>
          </p:cNvSpPr>
          <p:nvPr>
            <p:ph type="title"/>
          </p:nvPr>
        </p:nvSpPr>
        <p:spPr/>
        <p:txBody>
          <a:bodyPr/>
          <a:lstStyle/>
          <a:p>
            <a:r>
              <a:rPr lang="en-US"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386867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01922-A357-6422-4BF8-A584AFEE58C2}"/>
              </a:ext>
            </a:extLst>
          </p:cNvPr>
          <p:cNvSpPr>
            <a:spLocks noGrp="1"/>
          </p:cNvSpPr>
          <p:nvPr>
            <p:ph type="title"/>
          </p:nvPr>
        </p:nvSpPr>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Problem Statement</a:t>
            </a:r>
          </a:p>
        </p:txBody>
      </p:sp>
      <p:sp>
        <p:nvSpPr>
          <p:cNvPr id="3" name="Content Placeholder 2">
            <a:extLst>
              <a:ext uri="{FF2B5EF4-FFF2-40B4-BE49-F238E27FC236}">
                <a16:creationId xmlns="" xmlns:a16="http://schemas.microsoft.com/office/drawing/2014/main" id="{841C1630-FBD2-420F-B702-CC4C9FFE5584}"/>
              </a:ext>
            </a:extLst>
          </p:cNvPr>
          <p:cNvSpPr>
            <a:spLocks noGrp="1"/>
          </p:cNvSpPr>
          <p:nvPr>
            <p:ph idx="1"/>
          </p:nvPr>
        </p:nvSpPr>
        <p:spPr/>
        <p:txBody>
          <a:bodyPr>
            <a:normAutofit/>
          </a:bodyPr>
          <a:lstStyle/>
          <a:p>
            <a:pPr marL="0" indent="0">
              <a:buNone/>
            </a:pPr>
            <a:r>
              <a:rPr lang="en-US" dirty="0">
                <a:latin typeface="Times New Roman" pitchFamily="18" charset="0"/>
                <a:cs typeface="Times New Roman" pitchFamily="18" charset="0"/>
              </a:rPr>
              <a:t>In the digital era, music streaming platforms have vast libraries containing millions of songs. However, users often struggle to discover new music that aligns with their preferences. So the goal of this project is to develop a music recommendation system that predicts songs similar to the given input songs based on the song features. </a:t>
            </a:r>
          </a:p>
        </p:txBody>
      </p:sp>
    </p:spTree>
    <p:extLst>
      <p:ext uri="{BB962C8B-B14F-4D97-AF65-F5344CB8AC3E}">
        <p14:creationId xmlns:p14="http://schemas.microsoft.com/office/powerpoint/2010/main" val="168757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F7D2D6-0F3F-1A47-FF48-B1FE8B525A85}"/>
              </a:ext>
            </a:extLst>
          </p:cNvPr>
          <p:cNvSpPr>
            <a:spLocks noGrp="1"/>
          </p:cNvSpPr>
          <p:nvPr>
            <p:ph type="title"/>
          </p:nvPr>
        </p:nvSpPr>
        <p:spPr/>
        <p:txBody>
          <a:bodyPr/>
          <a:lstStyle/>
          <a:p>
            <a:r>
              <a:rPr lang="en-US" dirty="0">
                <a:latin typeface="Times New Roman" pitchFamily="18" charset="0"/>
                <a:cs typeface="Times New Roman" pitchFamily="18" charset="0"/>
              </a:rPr>
              <a:t>Objectives</a:t>
            </a:r>
          </a:p>
        </p:txBody>
      </p:sp>
      <p:sp>
        <p:nvSpPr>
          <p:cNvPr id="3" name="Content Placeholder 2">
            <a:extLst>
              <a:ext uri="{FF2B5EF4-FFF2-40B4-BE49-F238E27FC236}">
                <a16:creationId xmlns="" xmlns:a16="http://schemas.microsoft.com/office/drawing/2014/main" id="{A34AD894-0C89-9BE8-F88D-4F113FF8E151}"/>
              </a:ext>
            </a:extLst>
          </p:cNvPr>
          <p:cNvSpPr>
            <a:spLocks noGrp="1"/>
          </p:cNvSpPr>
          <p:nvPr>
            <p:ph idx="1"/>
          </p:nvPr>
        </p:nvSpPr>
        <p:spPr/>
        <p:txBody>
          <a:bodyPr/>
          <a:lstStyle/>
          <a:p>
            <a:r>
              <a:rPr lang="en-IN" dirty="0">
                <a:effectLst/>
                <a:latin typeface="Times New Roman" pitchFamily="18" charset="0"/>
                <a:ea typeface="Calibri" panose="020F0502020204030204" pitchFamily="34" charset="0"/>
                <a:cs typeface="Times New Roman" pitchFamily="18" charset="0"/>
              </a:rPr>
              <a:t>To develop a content-based filtering system for music recommendation.</a:t>
            </a:r>
          </a:p>
          <a:p>
            <a:r>
              <a:rPr lang="en-IN" kern="100" dirty="0">
                <a:effectLst/>
                <a:latin typeface="Times New Roman" pitchFamily="18" charset="0"/>
                <a:ea typeface="Calibri" panose="020F0502020204030204" pitchFamily="34" charset="0"/>
                <a:cs typeface="Times New Roman" pitchFamily="18" charset="0"/>
              </a:rPr>
              <a:t>To analyse audio features and determine their correlation with popularity.</a:t>
            </a:r>
          </a:p>
          <a:p>
            <a:r>
              <a:rPr lang="en-IN" kern="100" dirty="0">
                <a:effectLst/>
                <a:latin typeface="Times New Roman" pitchFamily="18" charset="0"/>
                <a:ea typeface="Calibri" panose="020F0502020204030204" pitchFamily="34" charset="0"/>
                <a:cs typeface="Times New Roman" pitchFamily="18" charset="0"/>
              </a:rPr>
              <a:t>To visualize the data using graphs and charts for better understanding.</a:t>
            </a:r>
            <a:endParaRPr lang="en-US" kern="100" dirty="0">
              <a:effectLst/>
              <a:latin typeface="Times New Roman" pitchFamily="18" charset="0"/>
              <a:ea typeface="Calibri" panose="020F0502020204030204" pitchFamily="34" charset="0"/>
              <a:cs typeface="Times New Roman" pitchFamily="18" charset="0"/>
            </a:endParaRPr>
          </a:p>
          <a:p>
            <a:r>
              <a:rPr lang="en-IN" kern="100" dirty="0">
                <a:effectLst/>
                <a:latin typeface="Times New Roman" pitchFamily="18" charset="0"/>
                <a:ea typeface="Calibri" panose="020F0502020204030204" pitchFamily="34" charset="0"/>
                <a:cs typeface="Times New Roman" pitchFamily="18" charset="0"/>
              </a:rPr>
              <a:t>To generate  personalized music recommendations.</a:t>
            </a:r>
            <a:endParaRPr lang="en-US" kern="100" dirty="0">
              <a:effectLst/>
              <a:latin typeface="Times New Roman" pitchFamily="18" charset="0"/>
              <a:ea typeface="Calibri" panose="020F0502020204030204" pitchFamily="34" charset="0"/>
              <a:cs typeface="Times New Roman" pitchFamily="18" charset="0"/>
            </a:endParaRPr>
          </a:p>
          <a:p>
            <a:endParaRPr lang="en-US" kern="100" dirty="0">
              <a:effectLst/>
              <a:latin typeface="Times New Roman" pitchFamily="18" charset="0"/>
              <a:ea typeface="Calibri" panose="020F0502020204030204" pitchFamily="34"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4670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7CC59-51CB-466B-C448-3327BF60B734}"/>
              </a:ext>
            </a:extLst>
          </p:cNvPr>
          <p:cNvSpPr>
            <a:spLocks noGrp="1"/>
          </p:cNvSpPr>
          <p:nvPr>
            <p:ph type="title"/>
          </p:nvPr>
        </p:nvSpPr>
        <p:spPr/>
        <p:txBody>
          <a:bodyPr/>
          <a:lstStyle/>
          <a:p>
            <a:r>
              <a:rPr lang="en-US" dirty="0">
                <a:latin typeface="Times New Roman" pitchFamily="18" charset="0"/>
                <a:cs typeface="Times New Roman" pitchFamily="18" charset="0"/>
              </a:rPr>
              <a:t>Workflow</a:t>
            </a:r>
          </a:p>
        </p:txBody>
      </p:sp>
      <p:pic>
        <p:nvPicPr>
          <p:cNvPr id="4" name="Content Placeholder 3">
            <a:extLst>
              <a:ext uri="{FF2B5EF4-FFF2-40B4-BE49-F238E27FC236}">
                <a16:creationId xmlns="" xmlns:a16="http://schemas.microsoft.com/office/drawing/2014/main" id="{4FC323E8-60C0-E41C-7AF7-192371417944}"/>
              </a:ext>
            </a:extLst>
          </p:cNvPr>
          <p:cNvPicPr>
            <a:picLocks noGrp="1" noChangeAspect="1"/>
          </p:cNvPicPr>
          <p:nvPr>
            <p:ph idx="1"/>
          </p:nvPr>
        </p:nvPicPr>
        <p:blipFill>
          <a:blip r:embed="rId2"/>
          <a:stretch>
            <a:fillRect/>
          </a:stretch>
        </p:blipFill>
        <p:spPr>
          <a:xfrm>
            <a:off x="1493520" y="2557463"/>
            <a:ext cx="9403078" cy="3317875"/>
          </a:xfrm>
          <a:prstGeom prst="rect">
            <a:avLst/>
          </a:prstGeom>
        </p:spPr>
      </p:pic>
    </p:spTree>
    <p:extLst>
      <p:ext uri="{BB962C8B-B14F-4D97-AF65-F5344CB8AC3E}">
        <p14:creationId xmlns:p14="http://schemas.microsoft.com/office/powerpoint/2010/main" val="102334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0AE334-F841-985E-C6E7-C795A014697C}"/>
              </a:ext>
            </a:extLst>
          </p:cNvPr>
          <p:cNvSpPr>
            <a:spLocks noGrp="1"/>
          </p:cNvSpPr>
          <p:nvPr>
            <p:ph type="title"/>
          </p:nvPr>
        </p:nvSpPr>
        <p:spPr/>
        <p:txBody>
          <a:bodyPr/>
          <a:lstStyle/>
          <a:p>
            <a:r>
              <a:rPr lang="en-US" dirty="0">
                <a:latin typeface="Times New Roman" pitchFamily="18" charset="0"/>
                <a:cs typeface="Times New Roman" pitchFamily="18" charset="0"/>
              </a:rPr>
              <a:t>Dataset Description</a:t>
            </a:r>
          </a:p>
        </p:txBody>
      </p:sp>
      <p:sp>
        <p:nvSpPr>
          <p:cNvPr id="3" name="Content Placeholder 2">
            <a:extLst>
              <a:ext uri="{FF2B5EF4-FFF2-40B4-BE49-F238E27FC236}">
                <a16:creationId xmlns="" xmlns:a16="http://schemas.microsoft.com/office/drawing/2014/main" id="{D1420876-7B85-7D9A-FF9B-94D8D9890A41}"/>
              </a:ext>
            </a:extLst>
          </p:cNvPr>
          <p:cNvSpPr>
            <a:spLocks noGrp="1"/>
          </p:cNvSpPr>
          <p:nvPr>
            <p:ph idx="1"/>
          </p:nvPr>
        </p:nvSpPr>
        <p:spPr/>
        <p:txBody>
          <a:bodyPr/>
          <a:lstStyle/>
          <a:p>
            <a:r>
              <a:rPr lang="en-US" kern="100" dirty="0">
                <a:effectLst/>
                <a:latin typeface="Times New Roman" pitchFamily="18" charset="0"/>
                <a:ea typeface="Calibri" panose="020F0502020204030204" pitchFamily="34" charset="0"/>
                <a:cs typeface="Times New Roman" pitchFamily="18" charset="0"/>
              </a:rPr>
              <a:t>We are using  dataset from </a:t>
            </a:r>
            <a:r>
              <a:rPr lang="en-US" u="sng" kern="100" dirty="0">
                <a:solidFill>
                  <a:srgbClr val="0070C0"/>
                </a:solidFill>
                <a:effectLst/>
                <a:latin typeface="Times New Roman" pitchFamily="18" charset="0"/>
                <a:ea typeface="Calibri" panose="020F0502020204030204" pitchFamily="34" charset="0"/>
                <a:cs typeface="Times New Roman" pitchFamily="18" charset="0"/>
              </a:rPr>
              <a:t>Kaggle  </a:t>
            </a:r>
            <a:r>
              <a:rPr lang="en-US" u="sng" kern="100" dirty="0">
                <a:solidFill>
                  <a:srgbClr val="0070C0"/>
                </a:solidFill>
                <a:effectLst/>
                <a:latin typeface="Times New Roman" pitchFamily="18" charset="0"/>
                <a:ea typeface="Calibri" panose="020F0502020204030204" pitchFamily="34" charset="0"/>
                <a:cs typeface="Times New Roman" pitchFamily="18" charset="0"/>
                <a:hlinkClick r:id="rId2">
                  <a:extLst>
                    <a:ext uri="{A12FA001-AC4F-418D-AE19-62706E023703}">
                      <ahyp:hlinkClr xmlns="" xmlns:ahyp="http://schemas.microsoft.com/office/drawing/2018/hyperlinkcolor" val="tx"/>
                    </a:ext>
                  </a:extLst>
                </a:hlinkClick>
              </a:rPr>
              <a:t>https://www.kaggle.com/code/mayankzach/spotify-music-recommendation/notebook</a:t>
            </a:r>
            <a:endParaRPr lang="en-US" kern="100" dirty="0">
              <a:solidFill>
                <a:srgbClr val="0070C0"/>
              </a:solidFill>
              <a:effectLst/>
              <a:latin typeface="Times New Roman" pitchFamily="18" charset="0"/>
              <a:ea typeface="Calibri" panose="020F0502020204030204" pitchFamily="34" charset="0"/>
              <a:cs typeface="Times New Roman" pitchFamily="18" charset="0"/>
            </a:endParaRPr>
          </a:p>
          <a:p>
            <a:r>
              <a:rPr lang="en-US" kern="0" dirty="0">
                <a:solidFill>
                  <a:srgbClr val="202124"/>
                </a:solidFill>
                <a:effectLst/>
                <a:latin typeface="Times New Roman" pitchFamily="18" charset="0"/>
                <a:ea typeface="Times New Roman" panose="02020603050405020304" pitchFamily="18" charset="0"/>
                <a:cs typeface="Times New Roman" pitchFamily="18" charset="0"/>
              </a:rPr>
              <a:t>data.csv - 170653, 19 Features</a:t>
            </a:r>
          </a:p>
          <a:p>
            <a:pPr marL="0" indent="0">
              <a:buNone/>
            </a:pPr>
            <a:endParaRPr lang="en-US" sz="1800" kern="0" dirty="0">
              <a:solidFill>
                <a:srgbClr val="202124"/>
              </a:solidFill>
              <a:effectLst/>
              <a:latin typeface="Times New Roman" pitchFamily="18" charset="0"/>
              <a:ea typeface="Times New Roman" panose="02020603050405020304"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1501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ACB729-E9A1-DDA3-F871-AB732B18A93D}"/>
              </a:ext>
            </a:extLst>
          </p:cNvPr>
          <p:cNvSpPr>
            <a:spLocks noGrp="1"/>
          </p:cNvSpPr>
          <p:nvPr>
            <p:ph type="title"/>
          </p:nvPr>
        </p:nvSpPr>
        <p:spPr/>
        <p:txBody>
          <a:bodyPr>
            <a:normAutofit fontScale="90000"/>
          </a:bodyPr>
          <a:lstStyle/>
          <a:p>
            <a:r>
              <a:rPr lang="en-US" b="1" dirty="0">
                <a:latin typeface="Times New Roman" pitchFamily="18" charset="0"/>
                <a:cs typeface="Times New Roman" pitchFamily="18" charset="0"/>
              </a:rPr>
              <a:t>Technologies &amp; Libraries Used</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6E50296-DE35-7ADD-4EA2-2F75944088A5}"/>
              </a:ext>
            </a:extLst>
          </p:cNvPr>
          <p:cNvSpPr>
            <a:spLocks noGrp="1"/>
          </p:cNvSpPr>
          <p:nvPr>
            <p:ph idx="1"/>
          </p:nvPr>
        </p:nvSpPr>
        <p:spPr/>
        <p:txBody>
          <a:bodyPr>
            <a:normAutofit/>
          </a:bodyPr>
          <a:lstStyle/>
          <a:p>
            <a:pPr marL="0" indent="0">
              <a:buNone/>
            </a:pPr>
            <a:r>
              <a:rPr lang="en-US" b="1" dirty="0">
                <a:latin typeface="Times New Roman" pitchFamily="18" charset="0"/>
                <a:cs typeface="Times New Roman" pitchFamily="18" charset="0"/>
              </a:rPr>
              <a:t>Python Libraries:</a:t>
            </a:r>
            <a:endParaRPr lang="en-US" dirty="0">
              <a:latin typeface="Times New Roman" pitchFamily="18" charset="0"/>
              <a:cs typeface="Times New Roman" pitchFamily="18" charset="0"/>
            </a:endParaRPr>
          </a:p>
          <a:p>
            <a:pPr>
              <a:buFont typeface="Arial" panose="020B0604020202020204" pitchFamily="34" charset="0"/>
              <a:buChar cha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Data Manipulation: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pandas</a:t>
            </a:r>
          </a:p>
          <a:p>
            <a:pPr>
              <a:buFont typeface="Arial" panose="020B0604020202020204" pitchFamily="34" charset="0"/>
              <a:buChar char="•"/>
            </a:pPr>
            <a:r>
              <a:rPr lang="en-US" b="1" dirty="0">
                <a:latin typeface="Times New Roman" pitchFamily="18" charset="0"/>
                <a:cs typeface="Times New Roman" pitchFamily="18" charset="0"/>
              </a:rPr>
              <a:t>Visualization:</a:t>
            </a:r>
            <a:r>
              <a:rPr lang="en-US" dirty="0">
                <a:latin typeface="Times New Roman" pitchFamily="18" charset="0"/>
                <a:cs typeface="Times New Roman" pitchFamily="18" charset="0"/>
              </a:rPr>
              <a:t> seaborn, matplotlib, plotly.express</a:t>
            </a:r>
          </a:p>
          <a:p>
            <a:pPr>
              <a:buFont typeface="Arial" panose="020B0604020202020204" pitchFamily="34" charset="0"/>
              <a:buChar char="•"/>
            </a:pPr>
            <a:r>
              <a:rPr lang="en-US" b="1" dirty="0">
                <a:latin typeface="Times New Roman" pitchFamily="18" charset="0"/>
                <a:cs typeface="Times New Roman" pitchFamily="18" charset="0"/>
              </a:rPr>
              <a:t>Machine Learning:</a:t>
            </a:r>
            <a:r>
              <a:rPr lang="en-US" dirty="0">
                <a:latin typeface="Times New Roman" pitchFamily="18" charset="0"/>
                <a:cs typeface="Times New Roman" pitchFamily="18" charset="0"/>
              </a:rPr>
              <a:t> K-Means, Elbow </a:t>
            </a:r>
            <a:r>
              <a:rPr lang="en-US" dirty="0" smtClean="0">
                <a:latin typeface="Times New Roman" pitchFamily="18" charset="0"/>
                <a:cs typeface="Times New Roman" pitchFamily="18" charset="0"/>
              </a:rPr>
              <a:t>Method, </a:t>
            </a:r>
            <a:r>
              <a:rPr lang="en-US" dirty="0">
                <a:latin typeface="Times New Roman" pitchFamily="18" charset="0"/>
                <a:cs typeface="Times New Roman" pitchFamily="18" charset="0"/>
              </a:rPr>
              <a:t>Cosine Similarity</a:t>
            </a:r>
          </a:p>
          <a:p>
            <a:pPr>
              <a:buFont typeface="Arial" panose="020B0604020202020204" pitchFamily="34" charset="0"/>
              <a:buChar char="•"/>
            </a:pPr>
            <a:r>
              <a:rPr lang="en-US" b="1" dirty="0">
                <a:latin typeface="Times New Roman" pitchFamily="18" charset="0"/>
                <a:cs typeface="Times New Roman" pitchFamily="18" charset="0"/>
              </a:rPr>
              <a:t>Statistical Analysis: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scipy</a:t>
            </a:r>
            <a:r>
              <a:rPr lang="en-US" dirty="0">
                <a:latin typeface="Times New Roman" pitchFamily="18" charset="0"/>
                <a:cs typeface="Times New Roman" pitchFamily="18" charset="0"/>
              </a:rPr>
              <a:t> (Pearson, Spearman, Kendall correlations)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1118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B3A860-1B81-7ACF-AE9C-38ADB3574985}"/>
              </a:ext>
            </a:extLst>
          </p:cNvPr>
          <p:cNvSpPr>
            <a:spLocks noGrp="1"/>
          </p:cNvSpPr>
          <p:nvPr>
            <p:ph type="title"/>
          </p:nvPr>
        </p:nvSpPr>
        <p:spPr/>
        <p:txBody>
          <a:bodyPr>
            <a:normAutofit fontScale="90000"/>
          </a:bodyPr>
          <a:lstStyle/>
          <a:p>
            <a:r>
              <a:rPr lang="en-US" b="1" dirty="0">
                <a:latin typeface="Times New Roman" pitchFamily="18" charset="0"/>
                <a:cs typeface="Times New Roman" pitchFamily="18" charset="0"/>
              </a:rPr>
              <a:t>Data Understanding &amp; Visualization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C15D764-E093-C471-BCC7-36148E311E71}"/>
              </a:ext>
            </a:extLst>
          </p:cNvPr>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Definition:</a:t>
            </a:r>
            <a:r>
              <a:rPr lang="en-US" dirty="0">
                <a:latin typeface="Times New Roman" pitchFamily="18" charset="0"/>
                <a:cs typeface="Times New Roman" pitchFamily="18" charset="0"/>
              </a:rPr>
              <a:t> Data understanding refers to analyzing and exploring the dataset to extract useful insights before applying models.</a:t>
            </a:r>
          </a:p>
          <a:p>
            <a:pPr marL="0" indent="0">
              <a:buNone/>
            </a:pPr>
            <a:r>
              <a:rPr lang="en-US" b="1" dirty="0">
                <a:latin typeface="Times New Roman" pitchFamily="18" charset="0"/>
                <a:cs typeface="Times New Roman" pitchFamily="18" charset="0"/>
              </a:rPr>
              <a:t>Exploratory Data Analysis (EDA):</a:t>
            </a:r>
          </a:p>
          <a:p>
            <a:r>
              <a:rPr lang="en-US" dirty="0">
                <a:latin typeface="Times New Roman" pitchFamily="18" charset="0"/>
                <a:cs typeface="Times New Roman" pitchFamily="18" charset="0"/>
              </a:rPr>
              <a:t>Feature Correlation by </a:t>
            </a:r>
            <a:r>
              <a:rPr lang="en-US" b="0" i="0" dirty="0">
                <a:solidFill>
                  <a:srgbClr val="1F1F1F"/>
                </a:solidFill>
                <a:effectLst/>
                <a:latin typeface="Times New Roman" pitchFamily="18" charset="0"/>
                <a:cs typeface="Times New Roman" pitchFamily="18" charset="0"/>
              </a:rPr>
              <a:t>Pearson, Spearman, Kendall.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Identified trends in music over the years.</a:t>
            </a:r>
          </a:p>
          <a:p>
            <a:r>
              <a:rPr lang="en-US" dirty="0">
                <a:latin typeface="Times New Roman" pitchFamily="18" charset="0"/>
                <a:cs typeface="Times New Roman" pitchFamily="18" charset="0"/>
              </a:rPr>
              <a:t>Grouped data by year and decade.</a:t>
            </a:r>
          </a:p>
          <a:p>
            <a:r>
              <a:rPr lang="en-US" dirty="0">
                <a:latin typeface="Times New Roman" pitchFamily="18" charset="0"/>
                <a:cs typeface="Times New Roman" pitchFamily="18" charset="0"/>
              </a:rPr>
              <a:t>Analyzed key sound features: acousticness, danceability, energy, instrumentalness, liveness, valence</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4109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283BFD-1564-793C-F3DA-8FE9EEF871B0}"/>
              </a:ext>
            </a:extLst>
          </p:cNvPr>
          <p:cNvSpPr>
            <a:spLocks noGrp="1"/>
          </p:cNvSpPr>
          <p:nvPr>
            <p:ph type="title"/>
          </p:nvPr>
        </p:nvSpPr>
        <p:spPr>
          <a:xfrm>
            <a:off x="1039764" y="776748"/>
            <a:ext cx="9601196" cy="1780184"/>
          </a:xfrm>
        </p:spPr>
        <p:txBody>
          <a:bodyPr>
            <a:normAutofit fontScale="90000"/>
          </a:bodyPr>
          <a:lstStyle/>
          <a:p>
            <a:r>
              <a:rPr lang="en-US" b="0" i="0" dirty="0">
                <a:solidFill>
                  <a:srgbClr val="1F1F1F"/>
                </a:solidFill>
                <a:effectLst/>
                <a:latin typeface="Times New Roman" pitchFamily="18" charset="0"/>
                <a:cs typeface="Times New Roman" pitchFamily="18" charset="0"/>
              </a:rPr>
              <a:t>Feature Correlation by Pearson, Spearman, Kendall</a:t>
            </a:r>
            <a:br>
              <a:rPr lang="en-US" b="0" i="0" dirty="0">
                <a:solidFill>
                  <a:srgbClr val="1F1F1F"/>
                </a:solidFill>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53A7CA0-D27A-D6E8-BA1A-FEBF7A2CE6CA}"/>
              </a:ext>
            </a:extLst>
          </p:cNvPr>
          <p:cNvSpPr>
            <a:spLocks noGrp="1"/>
          </p:cNvSpPr>
          <p:nvPr>
            <p:ph idx="1"/>
          </p:nvPr>
        </p:nvSpPr>
        <p:spPr/>
        <p:txBody>
          <a:bodyPr>
            <a:normAutofit/>
          </a:bodyPr>
          <a:lstStyle/>
          <a:p>
            <a:r>
              <a:rPr lang="en-US" b="0" i="0" dirty="0">
                <a:solidFill>
                  <a:srgbClr val="3C4043"/>
                </a:solidFill>
                <a:effectLst/>
                <a:latin typeface="Times New Roman" pitchFamily="18" charset="0"/>
                <a:cs typeface="Times New Roman" pitchFamily="18" charset="0"/>
              </a:rPr>
              <a:t>Feature Correlation by considering a few features analysis with the target as </a:t>
            </a:r>
            <a:r>
              <a:rPr lang="en-US" b="1" i="0" dirty="0">
                <a:solidFill>
                  <a:srgbClr val="3C4043"/>
                </a:solidFill>
                <a:effectLst/>
                <a:latin typeface="Times New Roman" pitchFamily="18" charset="0"/>
                <a:cs typeface="Times New Roman" pitchFamily="18" charset="0"/>
              </a:rPr>
              <a:t>'popularity’ </a:t>
            </a:r>
          </a:p>
          <a:p>
            <a:r>
              <a:rPr lang="en-US" dirty="0">
                <a:latin typeface="Times New Roman" pitchFamily="18" charset="0"/>
                <a:cs typeface="Times New Roman" pitchFamily="18" charset="0"/>
              </a:rPr>
              <a:t>Normality checked using skewness and kurtosis.</a:t>
            </a:r>
            <a:endParaRPr lang="en-US" b="1" dirty="0">
              <a:solidFill>
                <a:srgbClr val="3C4043"/>
              </a:solidFill>
              <a:latin typeface="Times New Roman" pitchFamily="18" charset="0"/>
              <a:cs typeface="Times New Roman" pitchFamily="18" charset="0"/>
            </a:endParaRPr>
          </a:p>
          <a:p>
            <a:r>
              <a:rPr lang="en-US" dirty="0">
                <a:latin typeface="Times New Roman" pitchFamily="18" charset="0"/>
                <a:cs typeface="Times New Roman" pitchFamily="18" charset="0"/>
              </a:rPr>
              <a:t>Helped in selecting important features for </a:t>
            </a:r>
          </a:p>
          <a:p>
            <a:pPr marL="0" indent="0">
              <a:buNone/>
            </a:pPr>
            <a:r>
              <a:rPr lang="en-US" dirty="0">
                <a:latin typeface="Times New Roman" pitchFamily="18" charset="0"/>
                <a:cs typeface="Times New Roman" pitchFamily="18" charset="0"/>
              </a:rPr>
              <a:t>clustering.</a:t>
            </a:r>
            <a:endParaRPr lang="en-US" b="1" i="0" dirty="0">
              <a:solidFill>
                <a:srgbClr val="3C4043"/>
              </a:solidFill>
              <a:effectLst/>
              <a:latin typeface="Times New Roman" pitchFamily="18" charset="0"/>
              <a:cs typeface="Times New Roman" pitchFamily="18" charset="0"/>
            </a:endParaRPr>
          </a:p>
          <a:p>
            <a:pPr marL="0" indent="0">
              <a:lnSpc>
                <a:spcPts val="1425"/>
              </a:lnSpc>
              <a:buNone/>
            </a:pPr>
            <a:r>
              <a:rPr lang="en-US" b="0" dirty="0">
                <a:solidFill>
                  <a:srgbClr val="000000"/>
                </a:solidFill>
                <a:effectLst/>
                <a:latin typeface="Times New Roman" pitchFamily="18" charset="0"/>
                <a:cs typeface="Times New Roman" pitchFamily="18" charset="0"/>
              </a:rPr>
              <a:t/>
            </a:r>
            <a:br>
              <a:rPr lang="en-US" b="0" dirty="0">
                <a:solidFill>
                  <a:srgbClr val="000000"/>
                </a:solidFill>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15329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5B7D02-FE39-E9F4-E8B1-6253F4E5522E}"/>
              </a:ext>
            </a:extLst>
          </p:cNvPr>
          <p:cNvSpPr>
            <a:spLocks noGrp="1"/>
          </p:cNvSpPr>
          <p:nvPr>
            <p:ph type="title"/>
          </p:nvPr>
        </p:nvSpPr>
        <p:spPr/>
        <p:txBody>
          <a:bodyPr>
            <a:normAutofit/>
          </a:bodyPr>
          <a:lstStyle/>
          <a:p>
            <a:r>
              <a:rPr lang="en-US" sz="2000" b="0" i="0" dirty="0">
                <a:solidFill>
                  <a:srgbClr val="1F1F1F"/>
                </a:solidFill>
                <a:effectLst/>
                <a:latin typeface="Times New Roman" pitchFamily="18" charset="0"/>
                <a:cs typeface="Times New Roman" pitchFamily="18" charset="0"/>
              </a:rPr>
              <a:t> Overall sound of music has changed from 1921 to 2020.</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B396DD4-0918-BD41-99CD-42C41040E483}"/>
              </a:ext>
            </a:extLst>
          </p:cNvPr>
          <p:cNvSpPr>
            <a:spLocks noGrp="1"/>
          </p:cNvSpPr>
          <p:nvPr>
            <p:ph idx="1"/>
          </p:nvPr>
        </p:nvSpPr>
        <p:spPr/>
        <p:txBody>
          <a:bodyPr/>
          <a:lstStyle/>
          <a:p>
            <a:r>
              <a:rPr lang="en-US" dirty="0">
                <a:latin typeface="Times New Roman" pitchFamily="18" charset="0"/>
                <a:cs typeface="Times New Roman" pitchFamily="18" charset="0"/>
              </a:rPr>
              <a:t>Data group by year    </a:t>
            </a:r>
          </a:p>
        </p:txBody>
      </p:sp>
      <p:pic>
        <p:nvPicPr>
          <p:cNvPr id="5" name="Picture 4">
            <a:extLst>
              <a:ext uri="{FF2B5EF4-FFF2-40B4-BE49-F238E27FC236}">
                <a16:creationId xmlns="" xmlns:a16="http://schemas.microsoft.com/office/drawing/2014/main" id="{C80D0FBB-17D4-DBC8-396D-E166177A151F}"/>
              </a:ext>
            </a:extLst>
          </p:cNvPr>
          <p:cNvPicPr>
            <a:picLocks noChangeAspect="1"/>
          </p:cNvPicPr>
          <p:nvPr/>
        </p:nvPicPr>
        <p:blipFill>
          <a:blip r:embed="rId2"/>
          <a:stretch>
            <a:fillRect/>
          </a:stretch>
        </p:blipFill>
        <p:spPr>
          <a:xfrm>
            <a:off x="5496790" y="2753278"/>
            <a:ext cx="5598583" cy="2926244"/>
          </a:xfrm>
          <a:prstGeom prst="rect">
            <a:avLst/>
          </a:prstGeom>
        </p:spPr>
      </p:pic>
    </p:spTree>
    <p:extLst>
      <p:ext uri="{BB962C8B-B14F-4D97-AF65-F5344CB8AC3E}">
        <p14:creationId xmlns:p14="http://schemas.microsoft.com/office/powerpoint/2010/main" val="2770117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1594</TotalTime>
  <Words>496</Words>
  <Application>Microsoft Office PowerPoint</Application>
  <PresentationFormat>Custom</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Music Recommendation System</vt:lpstr>
      <vt:lpstr> Problem Statement</vt:lpstr>
      <vt:lpstr>Objectives</vt:lpstr>
      <vt:lpstr>Workflow</vt:lpstr>
      <vt:lpstr>Dataset Description</vt:lpstr>
      <vt:lpstr>Technologies &amp; Libraries Used </vt:lpstr>
      <vt:lpstr>Data Understanding &amp; Visualization </vt:lpstr>
      <vt:lpstr>Feature Correlation by Pearson, Spearman, Kendall </vt:lpstr>
      <vt:lpstr> Overall sound of music has changed from 1921 to 2020. </vt:lpstr>
      <vt:lpstr>Analyzed key sound features</vt:lpstr>
      <vt:lpstr>Content-Based Filtering</vt:lpstr>
      <vt:lpstr>Model Building</vt:lpstr>
      <vt:lpstr>PowerPoint Presentation</vt:lpstr>
      <vt:lpstr>Deployment on EC2 </vt:lpstr>
      <vt:lpstr>PowerPoint Presentation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Sharayu Dange</dc:creator>
  <cp:lastModifiedBy>Hp</cp:lastModifiedBy>
  <cp:revision>14</cp:revision>
  <dcterms:created xsi:type="dcterms:W3CDTF">2025-02-02T08:34:09Z</dcterms:created>
  <dcterms:modified xsi:type="dcterms:W3CDTF">2025-02-12T09:24:51Z</dcterms:modified>
</cp:coreProperties>
</file>