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 id="267" r:id="rId10"/>
    <p:sldId id="266"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844" y="-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94FB75E-9598-4FB0-AC3B-0398A174BC43}" type="datetimeFigureOut">
              <a:rPr lang="en-US" smtClean="0"/>
              <a:t>7/10/2024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2933097-6D4E-45FA-8AC1-F3E76AFE1D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4FB75E-9598-4FB0-AC3B-0398A174BC4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33097-6D4E-45FA-8AC1-F3E76AFE1D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4FB75E-9598-4FB0-AC3B-0398A174BC43}"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933097-6D4E-45FA-8AC1-F3E76AFE1D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94FB75E-9598-4FB0-AC3B-0398A174BC43}" type="datetimeFigureOut">
              <a:rPr lang="en-US" smtClean="0"/>
              <a:t>7/10/2024</a:t>
            </a:fld>
            <a:endParaRPr lang="en-US"/>
          </a:p>
        </p:txBody>
      </p:sp>
      <p:sp>
        <p:nvSpPr>
          <p:cNvPr id="9" name="Slide Number Placeholder 8"/>
          <p:cNvSpPr>
            <a:spLocks noGrp="1"/>
          </p:cNvSpPr>
          <p:nvPr>
            <p:ph type="sldNum" sz="quarter" idx="15"/>
          </p:nvPr>
        </p:nvSpPr>
        <p:spPr/>
        <p:txBody>
          <a:bodyPr rtlCol="0"/>
          <a:lstStyle/>
          <a:p>
            <a:fld id="{D2933097-6D4E-45FA-8AC1-F3E76AFE1DA6}"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94FB75E-9598-4FB0-AC3B-0398A174BC43}" type="datetimeFigureOut">
              <a:rPr lang="en-US" smtClean="0"/>
              <a:t>7/10/2024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2933097-6D4E-45FA-8AC1-F3E76AFE1DA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94FB75E-9598-4FB0-AC3B-0398A174BC43}"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933097-6D4E-45FA-8AC1-F3E76AFE1DA6}"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94FB75E-9598-4FB0-AC3B-0398A174BC43}"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933097-6D4E-45FA-8AC1-F3E76AFE1DA6}"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94FB75E-9598-4FB0-AC3B-0398A174BC43}" type="datetimeFigureOut">
              <a:rPr lang="en-US" smtClean="0"/>
              <a:t>7/10/2024</a:t>
            </a:fld>
            <a:endParaRPr lang="en-US"/>
          </a:p>
        </p:txBody>
      </p:sp>
      <p:sp>
        <p:nvSpPr>
          <p:cNvPr id="7" name="Slide Number Placeholder 6"/>
          <p:cNvSpPr>
            <a:spLocks noGrp="1"/>
          </p:cNvSpPr>
          <p:nvPr>
            <p:ph type="sldNum" sz="quarter" idx="11"/>
          </p:nvPr>
        </p:nvSpPr>
        <p:spPr/>
        <p:txBody>
          <a:bodyPr rtlCol="0"/>
          <a:lstStyle/>
          <a:p>
            <a:fld id="{D2933097-6D4E-45FA-8AC1-F3E76AFE1DA6}"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FB75E-9598-4FB0-AC3B-0398A174BC43}" type="datetimeFigureOut">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933097-6D4E-45FA-8AC1-F3E76AFE1D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94FB75E-9598-4FB0-AC3B-0398A174BC43}" type="datetimeFigureOut">
              <a:rPr lang="en-US" smtClean="0"/>
              <a:t>7/10/2024</a:t>
            </a:fld>
            <a:endParaRPr lang="en-US"/>
          </a:p>
        </p:txBody>
      </p:sp>
      <p:sp>
        <p:nvSpPr>
          <p:cNvPr id="22" name="Slide Number Placeholder 21"/>
          <p:cNvSpPr>
            <a:spLocks noGrp="1"/>
          </p:cNvSpPr>
          <p:nvPr>
            <p:ph type="sldNum" sz="quarter" idx="15"/>
          </p:nvPr>
        </p:nvSpPr>
        <p:spPr/>
        <p:txBody>
          <a:bodyPr rtlCol="0"/>
          <a:lstStyle/>
          <a:p>
            <a:fld id="{D2933097-6D4E-45FA-8AC1-F3E76AFE1DA6}"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94FB75E-9598-4FB0-AC3B-0398A174BC43}" type="datetimeFigureOut">
              <a:rPr lang="en-US" smtClean="0"/>
              <a:t>7/10/2024</a:t>
            </a:fld>
            <a:endParaRPr lang="en-US"/>
          </a:p>
        </p:txBody>
      </p:sp>
      <p:sp>
        <p:nvSpPr>
          <p:cNvPr id="18" name="Slide Number Placeholder 17"/>
          <p:cNvSpPr>
            <a:spLocks noGrp="1"/>
          </p:cNvSpPr>
          <p:nvPr>
            <p:ph type="sldNum" sz="quarter" idx="11"/>
          </p:nvPr>
        </p:nvSpPr>
        <p:spPr/>
        <p:txBody>
          <a:bodyPr rtlCol="0"/>
          <a:lstStyle/>
          <a:p>
            <a:fld id="{D2933097-6D4E-45FA-8AC1-F3E76AFE1DA6}"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94FB75E-9598-4FB0-AC3B-0398A174BC43}" type="datetimeFigureOut">
              <a:rPr lang="en-US" smtClean="0"/>
              <a:t>7/10/2024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2933097-6D4E-45FA-8AC1-F3E76AFE1D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3429000"/>
            <a:ext cx="6172200" cy="1894362"/>
          </a:xfrm>
        </p:spPr>
        <p:txBody>
          <a:bodyPr/>
          <a:lstStyle/>
          <a:p>
            <a:r>
              <a:rPr lang="en-US" dirty="0" smtClean="0"/>
              <a:t> </a:t>
            </a:r>
            <a:endParaRPr lang="en-US" dirty="0"/>
          </a:p>
        </p:txBody>
      </p:sp>
      <p:sp>
        <p:nvSpPr>
          <p:cNvPr id="3" name="Subtitle 2"/>
          <p:cNvSpPr>
            <a:spLocks noGrp="1"/>
          </p:cNvSpPr>
          <p:nvPr>
            <p:ph type="subTitle" idx="1"/>
          </p:nvPr>
        </p:nvSpPr>
        <p:spPr>
          <a:xfrm>
            <a:off x="2209800" y="533400"/>
            <a:ext cx="7696200" cy="1371600"/>
          </a:xfrm>
        </p:spPr>
        <p:txBody>
          <a:bodyPr>
            <a:normAutofit lnSpcReduction="10000"/>
          </a:bodyPr>
          <a:lstStyle/>
          <a:p>
            <a:r>
              <a:rPr lang="en-US" dirty="0" smtClean="0">
                <a:latin typeface="Calibri" pitchFamily="34" charset="0"/>
                <a:ea typeface="Calibri" pitchFamily="34" charset="0"/>
                <a:cs typeface="Calibri" pitchFamily="34" charset="0"/>
              </a:rPr>
              <a:t>SUMMER INTERNSHIP</a:t>
            </a:r>
          </a:p>
          <a:p>
            <a:r>
              <a:rPr lang="en-US" dirty="0" smtClean="0">
                <a:latin typeface="Calibri" pitchFamily="34" charset="0"/>
                <a:ea typeface="Calibri" pitchFamily="34" charset="0"/>
                <a:cs typeface="Calibri" pitchFamily="34" charset="0"/>
              </a:rPr>
              <a:t>VENKATA NAGA SAI KALYANI CHERUKURI</a:t>
            </a:r>
          </a:p>
          <a:p>
            <a:r>
              <a:rPr lang="en-US" dirty="0" smtClean="0">
                <a:latin typeface="Calibri" pitchFamily="34" charset="0"/>
                <a:ea typeface="Calibri" pitchFamily="34" charset="0"/>
                <a:cs typeface="Calibri" pitchFamily="34" charset="0"/>
              </a:rPr>
              <a:t>AP22110010186</a:t>
            </a:r>
          </a:p>
          <a:p>
            <a:r>
              <a:rPr lang="en-US" dirty="0" err="1" smtClean="0">
                <a:latin typeface="Calibri" pitchFamily="34" charset="0"/>
                <a:ea typeface="Calibri" pitchFamily="34" charset="0"/>
                <a:cs typeface="Calibri" pitchFamily="34" charset="0"/>
              </a:rPr>
              <a:t>MENTOR:Dr</a:t>
            </a:r>
            <a:r>
              <a:rPr lang="en-US" dirty="0" smtClean="0">
                <a:latin typeface="Calibri" pitchFamily="34" charset="0"/>
                <a:ea typeface="Calibri" pitchFamily="34" charset="0"/>
                <a:cs typeface="Calibri" pitchFamily="34" charset="0"/>
              </a:rPr>
              <a:t> </a:t>
            </a:r>
            <a:r>
              <a:rPr lang="en-US" dirty="0" err="1" smtClean="0">
                <a:latin typeface="Calibri" pitchFamily="34" charset="0"/>
                <a:ea typeface="Calibri" pitchFamily="34" charset="0"/>
                <a:cs typeface="Calibri" pitchFamily="34" charset="0"/>
              </a:rPr>
              <a:t>manjula</a:t>
            </a:r>
            <a:endParaRPr lang="en-US" dirty="0" smtClean="0">
              <a:latin typeface="Calibri" pitchFamily="34" charset="0"/>
              <a:ea typeface="Calibri" pitchFamily="34" charset="0"/>
              <a:cs typeface="Calibri" pitchFamily="34" charset="0"/>
            </a:endParaRPr>
          </a:p>
          <a:p>
            <a:endParaRPr lang="en-US" dirty="0"/>
          </a:p>
        </p:txBody>
      </p:sp>
      <p:sp>
        <p:nvSpPr>
          <p:cNvPr id="5" name="TextBox 4"/>
          <p:cNvSpPr txBox="1"/>
          <p:nvPr/>
        </p:nvSpPr>
        <p:spPr>
          <a:xfrm>
            <a:off x="2286000" y="4953000"/>
            <a:ext cx="7657351" cy="400110"/>
          </a:xfrm>
          <a:prstGeom prst="rect">
            <a:avLst/>
          </a:prstGeom>
          <a:noFill/>
        </p:spPr>
        <p:txBody>
          <a:bodyPr wrap="square" rtlCol="0">
            <a:spAutoFit/>
          </a:bodyPr>
          <a:lstStyle/>
          <a:p>
            <a:r>
              <a:rPr lang="en-US" sz="2000" b="1" dirty="0" smtClean="0"/>
              <a:t>EMPLOYEE BURNOUT PREDICTION</a:t>
            </a:r>
            <a:endParaRPr lang="en-US" sz="2000" b="1" dirty="0"/>
          </a:p>
        </p:txBody>
      </p:sp>
    </p:spTree>
    <p:extLst>
      <p:ext uri="{BB962C8B-B14F-4D97-AF65-F5344CB8AC3E}">
        <p14:creationId xmlns:p14="http://schemas.microsoft.com/office/powerpoint/2010/main" val="2827732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
            <a:ext cx="8382000"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5667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solidFill>
                  <a:schemeClr val="tx1"/>
                </a:solidFill>
                <a:latin typeface="Calibri" pitchFamily="34" charset="0"/>
                <a:ea typeface="Calibri" pitchFamily="34" charset="0"/>
                <a:cs typeface="Calibri" pitchFamily="34" charset="0"/>
              </a:rPr>
              <a:t>DATA VISUALISATION</a:t>
            </a:r>
            <a:endParaRPr lang="en-US" dirty="0">
              <a:solidFill>
                <a:schemeClr val="tx1"/>
              </a:solidFill>
              <a:latin typeface="Calibri" pitchFamily="34" charset="0"/>
              <a:ea typeface="Calibri" pitchFamily="34" charset="0"/>
              <a:cs typeface="Calibri" pitchFamily="34" charset="0"/>
            </a:endParaRPr>
          </a:p>
        </p:txBody>
      </p:sp>
      <p:sp>
        <p:nvSpPr>
          <p:cNvPr id="3" name="Content Placeholder 2"/>
          <p:cNvSpPr>
            <a:spLocks noGrp="1"/>
          </p:cNvSpPr>
          <p:nvPr>
            <p:ph sz="quarter" idx="1"/>
          </p:nvPr>
        </p:nvSpPr>
        <p:spPr>
          <a:xfrm>
            <a:off x="457200" y="990600"/>
            <a:ext cx="7467600" cy="5483352"/>
          </a:xfrm>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599"/>
            <a:ext cx="8001000" cy="548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482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Calibri" pitchFamily="34" charset="0"/>
                <a:ea typeface="Calibri" pitchFamily="34" charset="0"/>
                <a:cs typeface="Calibri" pitchFamily="34" charset="0"/>
              </a:rPr>
              <a:t>CONCLUSION</a:t>
            </a:r>
            <a:endParaRPr lang="en-US" dirty="0">
              <a:solidFill>
                <a:schemeClr val="tx1"/>
              </a:solidFill>
              <a:latin typeface="Calibri" pitchFamily="34" charset="0"/>
              <a:ea typeface="Calibri" pitchFamily="34" charset="0"/>
              <a:cs typeface="Calibri" pitchFamily="34" charset="0"/>
            </a:endParaRPr>
          </a:p>
        </p:txBody>
      </p:sp>
      <p:sp>
        <p:nvSpPr>
          <p:cNvPr id="3" name="Content Placeholder 2"/>
          <p:cNvSpPr>
            <a:spLocks noGrp="1"/>
          </p:cNvSpPr>
          <p:nvPr>
            <p:ph sz="quarter" idx="1"/>
          </p:nvPr>
        </p:nvSpPr>
        <p:spPr/>
        <p:txBody>
          <a:bodyPr>
            <a:normAutofit/>
          </a:bodyPr>
          <a:lstStyle/>
          <a:p>
            <a:r>
              <a:rPr lang="en-US" sz="1800" dirty="0"/>
              <a:t>Employee burnout prediction is a vital tool for modern organizations, enabling them to proactively identify and address potential burnout issues. By leveraging data analytics and machine learning, companies can create healthier work environments, enhance employee well-being, and improve overall productivity. Implementing effective burnout prediction strategies not only reduces turnover and associated costs but also fosters a more engaged and satisfied workforce, ultimately contributing to the long-term success of the organization.</a:t>
            </a:r>
          </a:p>
          <a:p>
            <a:pPr marL="0" indent="0">
              <a:buNone/>
            </a:pPr>
            <a:endParaRPr lang="en-US" dirty="0"/>
          </a:p>
          <a:p>
            <a:endParaRPr lang="en-US" dirty="0"/>
          </a:p>
        </p:txBody>
      </p:sp>
    </p:spTree>
    <p:extLst>
      <p:ext uri="{BB962C8B-B14F-4D97-AF65-F5344CB8AC3E}">
        <p14:creationId xmlns:p14="http://schemas.microsoft.com/office/powerpoint/2010/main" val="302662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a:solidFill>
                  <a:schemeClr val="tx1"/>
                </a:solidFill>
                <a:latin typeface="Calibri" pitchFamily="34" charset="0"/>
                <a:ea typeface="Calibri" pitchFamily="34" charset="0"/>
                <a:cs typeface="Calibri" pitchFamily="34" charset="0"/>
              </a:rPr>
              <a:t> </a:t>
            </a:r>
            <a:r>
              <a:rPr lang="en-US" dirty="0" smtClean="0">
                <a:solidFill>
                  <a:schemeClr val="tx1"/>
                </a:solidFill>
                <a:latin typeface="Calibri" pitchFamily="34" charset="0"/>
                <a:ea typeface="Calibri" pitchFamily="34" charset="0"/>
                <a:cs typeface="Calibri" pitchFamily="34" charset="0"/>
              </a:rPr>
              <a:t>                             INTRODUCTION</a:t>
            </a:r>
            <a:endParaRPr lang="en-US" dirty="0">
              <a:solidFill>
                <a:schemeClr val="tx1"/>
              </a:solidFill>
              <a:latin typeface="Calibri" pitchFamily="34" charset="0"/>
              <a:ea typeface="Calibri" pitchFamily="34" charset="0"/>
              <a:cs typeface="Calibri" pitchFamily="34" charset="0"/>
            </a:endParaRPr>
          </a:p>
        </p:txBody>
      </p:sp>
      <p:sp>
        <p:nvSpPr>
          <p:cNvPr id="3" name="TextBox 2"/>
          <p:cNvSpPr txBox="1"/>
          <p:nvPr/>
        </p:nvSpPr>
        <p:spPr>
          <a:xfrm>
            <a:off x="381000" y="1219200"/>
            <a:ext cx="7696200" cy="3785652"/>
          </a:xfrm>
          <a:prstGeom prst="rect">
            <a:avLst/>
          </a:prstGeom>
          <a:noFill/>
        </p:spPr>
        <p:txBody>
          <a:bodyPr wrap="square" rtlCol="0">
            <a:spAutoFit/>
          </a:bodyPr>
          <a:lstStyle/>
          <a:p>
            <a:r>
              <a:rPr lang="en-US" sz="2400" dirty="0" smtClean="0">
                <a:latin typeface="Calibri" pitchFamily="34" charset="0"/>
                <a:ea typeface="Calibri" pitchFamily="34" charset="0"/>
                <a:cs typeface="Calibri" pitchFamily="34" charset="0"/>
              </a:rPr>
              <a:t>EMPLOYEE  BURNOUT PREDICTION:</a:t>
            </a:r>
          </a:p>
          <a:p>
            <a:endParaRPr lang="en-US" dirty="0">
              <a:latin typeface="Calibri" pitchFamily="34" charset="0"/>
              <a:ea typeface="Calibri" pitchFamily="34" charset="0"/>
              <a:cs typeface="Calibri" pitchFamily="34" charset="0"/>
            </a:endParaRPr>
          </a:p>
          <a:p>
            <a:endParaRPr lang="en-US" dirty="0" smtClean="0">
              <a:latin typeface="Calibri" pitchFamily="34" charset="0"/>
              <a:ea typeface="Calibri" pitchFamily="34" charset="0"/>
              <a:cs typeface="Calibri" pitchFamily="34" charset="0"/>
            </a:endParaRPr>
          </a:p>
          <a:p>
            <a:r>
              <a:rPr lang="en-US" dirty="0">
                <a:latin typeface="Calibri" pitchFamily="34" charset="0"/>
                <a:ea typeface="Calibri" pitchFamily="34" charset="0"/>
                <a:cs typeface="Calibri" pitchFamily="34" charset="0"/>
              </a:rPr>
              <a:t> </a:t>
            </a:r>
            <a:r>
              <a:rPr lang="en-US" dirty="0" smtClean="0"/>
              <a:t>Employee burnout prediction involves identifying early signs of chronic workplace stress through data analysis and machine learning. </a:t>
            </a:r>
          </a:p>
          <a:p>
            <a:endParaRPr lang="en-US" dirty="0" smtClean="0"/>
          </a:p>
          <a:p>
            <a:r>
              <a:rPr lang="en-US" dirty="0" smtClean="0"/>
              <a:t>By monitoring factors like workload, hours worked, and employee feedback, organizations can proactively address burnout, enhancing employee well-being, productivity, and retention. </a:t>
            </a:r>
          </a:p>
          <a:p>
            <a:endParaRPr lang="en-US" dirty="0" smtClean="0"/>
          </a:p>
          <a:p>
            <a:r>
              <a:rPr lang="en-US" dirty="0" smtClean="0"/>
              <a:t>This approach fosters a healthier, more sustainable work environment.</a:t>
            </a:r>
          </a:p>
          <a:p>
            <a:endParaRPr lang="en-US"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1039077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Calibri" pitchFamily="34" charset="0"/>
                <a:ea typeface="Calibri" pitchFamily="34" charset="0"/>
                <a:cs typeface="Calibri" pitchFamily="34" charset="0"/>
              </a:rPr>
              <a:t>WHAT IS EMPLOYEE BURNOUT PREDICTION?</a:t>
            </a:r>
            <a:endParaRPr lang="en-US" dirty="0">
              <a:solidFill>
                <a:schemeClr val="tx1"/>
              </a:solidFill>
              <a:latin typeface="Calibri" pitchFamily="34" charset="0"/>
              <a:ea typeface="Calibri" pitchFamily="34" charset="0"/>
              <a:cs typeface="Calibri" pitchFamily="34" charset="0"/>
            </a:endParaRPr>
          </a:p>
        </p:txBody>
      </p:sp>
      <p:sp>
        <p:nvSpPr>
          <p:cNvPr id="3" name="Content Placeholder 2"/>
          <p:cNvSpPr>
            <a:spLocks noGrp="1"/>
          </p:cNvSpPr>
          <p:nvPr>
            <p:ph sz="quarter" idx="1"/>
          </p:nvPr>
        </p:nvSpPr>
        <p:spPr/>
        <p:txBody>
          <a:bodyPr>
            <a:normAutofit/>
          </a:bodyPr>
          <a:lstStyle/>
          <a:p>
            <a:r>
              <a:rPr lang="en-US" sz="2000" dirty="0">
                <a:latin typeface="Calibri" pitchFamily="34" charset="0"/>
                <a:ea typeface="Calibri" pitchFamily="34" charset="0"/>
                <a:cs typeface="Calibri" pitchFamily="34" charset="0"/>
              </a:rPr>
              <a:t>Employee burnout is a state of physical, emotional and mental exhaustion caused by excessive and prolonged stress. It can have serious consequences on an individual's well-being and can lead to decreased productivity and job performance. In today's fast-paced and constantly connected world, it is increasingly important to recognize and address the signs of burnout in order to maintain the health and well-being of employees.</a:t>
            </a:r>
          </a:p>
        </p:txBody>
      </p:sp>
    </p:spTree>
    <p:extLst>
      <p:ext uri="{BB962C8B-B14F-4D97-AF65-F5344CB8AC3E}">
        <p14:creationId xmlns:p14="http://schemas.microsoft.com/office/powerpoint/2010/main" val="2926097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causing Employee Burnout Prediction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1800" b="1" dirty="0">
                <a:latin typeface="Calibri" pitchFamily="34" charset="0"/>
                <a:ea typeface="Calibri" pitchFamily="34" charset="0"/>
                <a:cs typeface="Calibri" pitchFamily="34" charset="0"/>
              </a:rPr>
              <a:t>High Workload</a:t>
            </a:r>
            <a:r>
              <a:rPr lang="en-US" sz="1800" dirty="0">
                <a:latin typeface="Calibri" pitchFamily="34" charset="0"/>
                <a:ea typeface="Calibri" pitchFamily="34" charset="0"/>
                <a:cs typeface="Calibri" pitchFamily="34" charset="0"/>
              </a:rPr>
              <a:t>: Excessive work demands and long hours can lead to chronic stress</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Lack </a:t>
            </a:r>
            <a:r>
              <a:rPr lang="en-US" sz="1800" b="1" dirty="0">
                <a:latin typeface="Calibri" pitchFamily="34" charset="0"/>
                <a:ea typeface="Calibri" pitchFamily="34" charset="0"/>
                <a:cs typeface="Calibri" pitchFamily="34" charset="0"/>
              </a:rPr>
              <a:t>of Control</a:t>
            </a:r>
            <a:r>
              <a:rPr lang="en-US" sz="1800" dirty="0">
                <a:latin typeface="Calibri" pitchFamily="34" charset="0"/>
                <a:ea typeface="Calibri" pitchFamily="34" charset="0"/>
                <a:cs typeface="Calibri" pitchFamily="34" charset="0"/>
              </a:rPr>
              <a:t>: Limited autonomy and decision-making power can create feelings of helplessness</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Inadequate </a:t>
            </a:r>
            <a:r>
              <a:rPr lang="en-US" sz="1800" b="1" dirty="0">
                <a:latin typeface="Calibri" pitchFamily="34" charset="0"/>
                <a:ea typeface="Calibri" pitchFamily="34" charset="0"/>
                <a:cs typeface="Calibri" pitchFamily="34" charset="0"/>
              </a:rPr>
              <a:t>Rewards</a:t>
            </a:r>
            <a:r>
              <a:rPr lang="en-US" sz="1800" dirty="0">
                <a:latin typeface="Calibri" pitchFamily="34" charset="0"/>
                <a:ea typeface="Calibri" pitchFamily="34" charset="0"/>
                <a:cs typeface="Calibri" pitchFamily="34" charset="0"/>
              </a:rPr>
              <a:t>: Insufficient recognition, compensation, and benefits can reduce motivation</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Poor </a:t>
            </a:r>
            <a:r>
              <a:rPr lang="en-US" sz="1800" b="1" dirty="0">
                <a:latin typeface="Calibri" pitchFamily="34" charset="0"/>
                <a:ea typeface="Calibri" pitchFamily="34" charset="0"/>
                <a:cs typeface="Calibri" pitchFamily="34" charset="0"/>
              </a:rPr>
              <a:t>Work-life Balance</a:t>
            </a:r>
            <a:r>
              <a:rPr lang="en-US" sz="1800" dirty="0">
                <a:latin typeface="Calibri" pitchFamily="34" charset="0"/>
                <a:ea typeface="Calibri" pitchFamily="34" charset="0"/>
                <a:cs typeface="Calibri" pitchFamily="34" charset="0"/>
              </a:rPr>
              <a:t>: Difficulty in balancing professional and personal responsibilities leads to stress</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Unclear </a:t>
            </a:r>
            <a:r>
              <a:rPr lang="en-US" sz="1800" b="1" dirty="0">
                <a:latin typeface="Calibri" pitchFamily="34" charset="0"/>
                <a:ea typeface="Calibri" pitchFamily="34" charset="0"/>
                <a:cs typeface="Calibri" pitchFamily="34" charset="0"/>
              </a:rPr>
              <a:t>Job Expectations</a:t>
            </a:r>
            <a:r>
              <a:rPr lang="en-US" sz="1800" dirty="0">
                <a:latin typeface="Calibri" pitchFamily="34" charset="0"/>
                <a:ea typeface="Calibri" pitchFamily="34" charset="0"/>
                <a:cs typeface="Calibri" pitchFamily="34" charset="0"/>
              </a:rPr>
              <a:t>: Ambiguity in roles and responsibilities can cause confusion and </a:t>
            </a:r>
            <a:r>
              <a:rPr lang="en-US" sz="1800" dirty="0" smtClean="0">
                <a:latin typeface="Calibri" pitchFamily="34" charset="0"/>
                <a:ea typeface="Calibri" pitchFamily="34" charset="0"/>
                <a:cs typeface="Calibri" pitchFamily="34" charset="0"/>
              </a:rPr>
              <a:t>frustration</a:t>
            </a:r>
          </a:p>
          <a:p>
            <a:r>
              <a:rPr lang="en-US" sz="1800" dirty="0" smtClean="0">
                <a:latin typeface="Calibri" pitchFamily="34" charset="0"/>
                <a:ea typeface="Calibri" pitchFamily="34" charset="0"/>
                <a:cs typeface="Calibri" pitchFamily="34" charset="0"/>
              </a:rPr>
              <a:t>.</a:t>
            </a:r>
            <a:r>
              <a:rPr lang="en-US" sz="1800" b="1" dirty="0">
                <a:latin typeface="Calibri" pitchFamily="34" charset="0"/>
                <a:ea typeface="Calibri" pitchFamily="34" charset="0"/>
                <a:cs typeface="Calibri" pitchFamily="34" charset="0"/>
              </a:rPr>
              <a:t>Poor Management</a:t>
            </a:r>
            <a:r>
              <a:rPr lang="en-US" sz="1800" dirty="0">
                <a:latin typeface="Calibri" pitchFamily="34" charset="0"/>
                <a:ea typeface="Calibri" pitchFamily="34" charset="0"/>
                <a:cs typeface="Calibri" pitchFamily="34" charset="0"/>
              </a:rPr>
              <a:t>: Lack of support, feedback, and communication from supervisors can contribute to burnout</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Toxic </a:t>
            </a:r>
            <a:r>
              <a:rPr lang="en-US" sz="1800" b="1" dirty="0">
                <a:latin typeface="Calibri" pitchFamily="34" charset="0"/>
                <a:ea typeface="Calibri" pitchFamily="34" charset="0"/>
                <a:cs typeface="Calibri" pitchFamily="34" charset="0"/>
              </a:rPr>
              <a:t>Work Environment</a:t>
            </a:r>
            <a:r>
              <a:rPr lang="en-US" sz="1800" dirty="0">
                <a:latin typeface="Calibri" pitchFamily="34" charset="0"/>
                <a:ea typeface="Calibri" pitchFamily="34" charset="0"/>
                <a:cs typeface="Calibri" pitchFamily="34" charset="0"/>
              </a:rPr>
              <a:t>: Negative workplace culture, conflicts, and lack of teamwork can affect mental health</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Insufficient </a:t>
            </a:r>
            <a:r>
              <a:rPr lang="en-US" sz="1800" b="1" dirty="0">
                <a:latin typeface="Calibri" pitchFamily="34" charset="0"/>
                <a:ea typeface="Calibri" pitchFamily="34" charset="0"/>
                <a:cs typeface="Calibri" pitchFamily="34" charset="0"/>
              </a:rPr>
              <a:t>Social Support</a:t>
            </a:r>
            <a:r>
              <a:rPr lang="en-US" sz="1800" dirty="0">
                <a:latin typeface="Calibri" pitchFamily="34" charset="0"/>
                <a:ea typeface="Calibri" pitchFamily="34" charset="0"/>
                <a:cs typeface="Calibri" pitchFamily="34" charset="0"/>
              </a:rPr>
              <a:t>: Lack of support from colleagues and management can lead to feelings of isolation</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Personal </a:t>
            </a:r>
            <a:r>
              <a:rPr lang="en-US" sz="1800" b="1" dirty="0">
                <a:latin typeface="Calibri" pitchFamily="34" charset="0"/>
                <a:ea typeface="Calibri" pitchFamily="34" charset="0"/>
                <a:cs typeface="Calibri" pitchFamily="34" charset="0"/>
              </a:rPr>
              <a:t>Factors</a:t>
            </a:r>
            <a:r>
              <a:rPr lang="en-US" sz="1800" dirty="0">
                <a:latin typeface="Calibri" pitchFamily="34" charset="0"/>
                <a:ea typeface="Calibri" pitchFamily="34" charset="0"/>
                <a:cs typeface="Calibri" pitchFamily="34" charset="0"/>
              </a:rPr>
              <a:t>: Individual characteristics like resilience, coping mechanisms, and external stressors also impact burnout.</a:t>
            </a:r>
          </a:p>
        </p:txBody>
      </p:sp>
    </p:spTree>
    <p:extLst>
      <p:ext uri="{BB962C8B-B14F-4D97-AF65-F5344CB8AC3E}">
        <p14:creationId xmlns:p14="http://schemas.microsoft.com/office/powerpoint/2010/main" val="25128644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Calibri" pitchFamily="34" charset="0"/>
                <a:ea typeface="Calibri" pitchFamily="34" charset="0"/>
                <a:cs typeface="Calibri" pitchFamily="34" charset="0"/>
              </a:rPr>
              <a:t>Uses:</a:t>
            </a:r>
            <a:endParaRPr lang="en-US" dirty="0">
              <a:solidFill>
                <a:schemeClr val="tx1"/>
              </a:solidFill>
              <a:latin typeface="Calibri" pitchFamily="34" charset="0"/>
              <a:ea typeface="Calibri" pitchFamily="34" charset="0"/>
              <a:cs typeface="Calibri" pitchFamily="34" charset="0"/>
            </a:endParaRPr>
          </a:p>
        </p:txBody>
      </p:sp>
      <p:sp>
        <p:nvSpPr>
          <p:cNvPr id="3" name="Content Placeholder 2"/>
          <p:cNvSpPr>
            <a:spLocks noGrp="1"/>
          </p:cNvSpPr>
          <p:nvPr>
            <p:ph sz="quarter" idx="1"/>
          </p:nvPr>
        </p:nvSpPr>
        <p:spPr/>
        <p:txBody>
          <a:bodyPr>
            <a:normAutofit/>
          </a:bodyPr>
          <a:lstStyle/>
          <a:p>
            <a:r>
              <a:rPr lang="en-US" sz="1800" b="1" dirty="0">
                <a:latin typeface="Calibri" pitchFamily="34" charset="0"/>
                <a:ea typeface="Calibri" pitchFamily="34" charset="0"/>
                <a:cs typeface="Calibri" pitchFamily="34" charset="0"/>
              </a:rPr>
              <a:t>Early Intervention</a:t>
            </a:r>
            <a:r>
              <a:rPr lang="en-US" sz="1800" dirty="0">
                <a:latin typeface="Calibri" pitchFamily="34" charset="0"/>
                <a:ea typeface="Calibri" pitchFamily="34" charset="0"/>
                <a:cs typeface="Calibri" pitchFamily="34" charset="0"/>
              </a:rPr>
              <a:t>: Identifying signs of burnout early allows for timely interventions, reducing the risk of severe burnout</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Enhanced </a:t>
            </a:r>
            <a:r>
              <a:rPr lang="en-US" sz="1800" b="1" dirty="0">
                <a:latin typeface="Calibri" pitchFamily="34" charset="0"/>
                <a:ea typeface="Calibri" pitchFamily="34" charset="0"/>
                <a:cs typeface="Calibri" pitchFamily="34" charset="0"/>
              </a:rPr>
              <a:t>Employee Well-being</a:t>
            </a:r>
            <a:r>
              <a:rPr lang="en-US" sz="1800" dirty="0">
                <a:latin typeface="Calibri" pitchFamily="34" charset="0"/>
                <a:ea typeface="Calibri" pitchFamily="34" charset="0"/>
                <a:cs typeface="Calibri" pitchFamily="34" charset="0"/>
              </a:rPr>
              <a:t>: Proactively addressing burnout helps improve overall employee health and well-being</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Improved </a:t>
            </a:r>
            <a:r>
              <a:rPr lang="en-US" sz="1800" b="1" dirty="0">
                <a:latin typeface="Calibri" pitchFamily="34" charset="0"/>
                <a:ea typeface="Calibri" pitchFamily="34" charset="0"/>
                <a:cs typeface="Calibri" pitchFamily="34" charset="0"/>
              </a:rPr>
              <a:t>Productivity</a:t>
            </a:r>
            <a:r>
              <a:rPr lang="en-US" sz="1800" dirty="0">
                <a:latin typeface="Calibri" pitchFamily="34" charset="0"/>
                <a:ea typeface="Calibri" pitchFamily="34" charset="0"/>
                <a:cs typeface="Calibri" pitchFamily="34" charset="0"/>
              </a:rPr>
              <a:t>: Preventing burnout leads to higher engagement, efficiency, and productivity</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Reduced </a:t>
            </a:r>
            <a:r>
              <a:rPr lang="en-US" sz="1800" b="1" dirty="0">
                <a:latin typeface="Calibri" pitchFamily="34" charset="0"/>
                <a:ea typeface="Calibri" pitchFamily="34" charset="0"/>
                <a:cs typeface="Calibri" pitchFamily="34" charset="0"/>
              </a:rPr>
              <a:t>Turnover</a:t>
            </a:r>
            <a:r>
              <a:rPr lang="en-US" sz="1800" dirty="0">
                <a:latin typeface="Calibri" pitchFamily="34" charset="0"/>
                <a:ea typeface="Calibri" pitchFamily="34" charset="0"/>
                <a:cs typeface="Calibri" pitchFamily="34" charset="0"/>
              </a:rPr>
              <a:t>: By addressing burnout, organizations can decrease employee turnover and retain talent</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Better </a:t>
            </a:r>
            <a:r>
              <a:rPr lang="en-US" sz="1800" b="1" dirty="0">
                <a:latin typeface="Calibri" pitchFamily="34" charset="0"/>
                <a:ea typeface="Calibri" pitchFamily="34" charset="0"/>
                <a:cs typeface="Calibri" pitchFamily="34" charset="0"/>
              </a:rPr>
              <a:t>Workforce Planning</a:t>
            </a:r>
            <a:r>
              <a:rPr lang="en-US" sz="1800" dirty="0">
                <a:latin typeface="Calibri" pitchFamily="34" charset="0"/>
                <a:ea typeface="Calibri" pitchFamily="34" charset="0"/>
                <a:cs typeface="Calibri" pitchFamily="34" charset="0"/>
              </a:rPr>
              <a:t>: Insights from burnout prediction help in workload distribution and resource allocation</a:t>
            </a:r>
            <a:r>
              <a:rPr lang="en-US" sz="1800" dirty="0" smtClean="0">
                <a:latin typeface="Calibri" pitchFamily="34" charset="0"/>
                <a:ea typeface="Calibri" pitchFamily="34" charset="0"/>
                <a:cs typeface="Calibri" pitchFamily="34" charset="0"/>
              </a:rPr>
              <a:t>.</a:t>
            </a:r>
          </a:p>
          <a:p>
            <a:r>
              <a:rPr lang="en-US" sz="1800" b="1" dirty="0" smtClean="0">
                <a:latin typeface="Calibri" pitchFamily="34" charset="0"/>
                <a:ea typeface="Calibri" pitchFamily="34" charset="0"/>
                <a:cs typeface="Calibri" pitchFamily="34" charset="0"/>
              </a:rPr>
              <a:t>Enhanced </a:t>
            </a:r>
            <a:r>
              <a:rPr lang="en-US" sz="1800" b="1" dirty="0">
                <a:latin typeface="Calibri" pitchFamily="34" charset="0"/>
                <a:ea typeface="Calibri" pitchFamily="34" charset="0"/>
                <a:cs typeface="Calibri" pitchFamily="34" charset="0"/>
              </a:rPr>
              <a:t>Employee Satisfaction</a:t>
            </a:r>
            <a:r>
              <a:rPr lang="en-US" sz="1800" dirty="0">
                <a:latin typeface="Calibri" pitchFamily="34" charset="0"/>
                <a:ea typeface="Calibri" pitchFamily="34" charset="0"/>
                <a:cs typeface="Calibri" pitchFamily="34" charset="0"/>
              </a:rPr>
              <a:t>: Proactive measures to prevent burnout contribute to higher job satisfaction and morale.</a:t>
            </a:r>
          </a:p>
        </p:txBody>
      </p:sp>
    </p:spTree>
    <p:extLst>
      <p:ext uri="{BB962C8B-B14F-4D97-AF65-F5344CB8AC3E}">
        <p14:creationId xmlns:p14="http://schemas.microsoft.com/office/powerpoint/2010/main" val="1296943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Calibri" pitchFamily="34" charset="0"/>
                <a:ea typeface="Calibri" pitchFamily="34" charset="0"/>
                <a:cs typeface="Calibri" pitchFamily="34" charset="0"/>
              </a:rPr>
              <a:t>DATA SET:</a:t>
            </a:r>
            <a:endParaRPr lang="en-US" dirty="0">
              <a:solidFill>
                <a:schemeClr val="tx1"/>
              </a:solidFill>
              <a:latin typeface="Calibri" pitchFamily="34" charset="0"/>
              <a:ea typeface="Calibri" pitchFamily="34" charset="0"/>
              <a:cs typeface="Calibri" pitchFamily="34" charset="0"/>
            </a:endParaRP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701077"/>
            <a:ext cx="7467600" cy="467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94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7772400" cy="6172200"/>
          </a:xfrm>
        </p:spPr>
        <p:txBody>
          <a:bodyPr>
            <a:normAutofit lnSpcReduction="10000"/>
          </a:bodyPr>
          <a:lstStyle/>
          <a:p>
            <a:r>
              <a:rPr lang="en-US" sz="1800" dirty="0">
                <a:latin typeface="Calibri" pitchFamily="34" charset="0"/>
                <a:ea typeface="Calibri" pitchFamily="34" charset="0"/>
                <a:cs typeface="Calibri" pitchFamily="34" charset="0"/>
              </a:rPr>
              <a:t>This dataset consists of 9 columns as follows</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Employee </a:t>
            </a:r>
            <a:r>
              <a:rPr lang="en-US" sz="1800" dirty="0">
                <a:latin typeface="Calibri" pitchFamily="34" charset="0"/>
                <a:ea typeface="Calibri" pitchFamily="34" charset="0"/>
                <a:cs typeface="Calibri" pitchFamily="34" charset="0"/>
              </a:rPr>
              <a:t>ID: The unique ID allocated for each employee (example: fffe390032003000</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Date </a:t>
            </a:r>
            <a:r>
              <a:rPr lang="en-US" sz="1800" dirty="0">
                <a:latin typeface="Calibri" pitchFamily="34" charset="0"/>
                <a:ea typeface="Calibri" pitchFamily="34" charset="0"/>
                <a:cs typeface="Calibri" pitchFamily="34" charset="0"/>
              </a:rPr>
              <a:t>of Joining: The date-time when the employee has joined the organization (example: 2008-12-30</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Gender</a:t>
            </a:r>
            <a:r>
              <a:rPr lang="en-US" sz="1800" dirty="0">
                <a:latin typeface="Calibri" pitchFamily="34" charset="0"/>
                <a:ea typeface="Calibri" pitchFamily="34" charset="0"/>
                <a:cs typeface="Calibri" pitchFamily="34" charset="0"/>
              </a:rPr>
              <a:t>: The gender of the employee (Male/Female</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Company </a:t>
            </a:r>
            <a:r>
              <a:rPr lang="en-US" sz="1800" dirty="0">
                <a:latin typeface="Calibri" pitchFamily="34" charset="0"/>
                <a:ea typeface="Calibri" pitchFamily="34" charset="0"/>
                <a:cs typeface="Calibri" pitchFamily="34" charset="0"/>
              </a:rPr>
              <a:t>Type: The type of company where the employee is working (Service/Product</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WFH </a:t>
            </a:r>
            <a:r>
              <a:rPr lang="en-US" sz="1800" dirty="0">
                <a:latin typeface="Calibri" pitchFamily="34" charset="0"/>
                <a:ea typeface="Calibri" pitchFamily="34" charset="0"/>
                <a:cs typeface="Calibri" pitchFamily="34" charset="0"/>
              </a:rPr>
              <a:t>Setup Available: Is the work from home facility available for the employee (Yes/No</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Designation</a:t>
            </a:r>
            <a:r>
              <a:rPr lang="en-US" sz="1800" dirty="0">
                <a:latin typeface="Calibri" pitchFamily="34" charset="0"/>
                <a:ea typeface="Calibri" pitchFamily="34" charset="0"/>
                <a:cs typeface="Calibri" pitchFamily="34" charset="0"/>
              </a:rPr>
              <a:t>: The designation of the employee of work in the organization. In the range of [0.0, 5.0] bigger is higher designation</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Resource </a:t>
            </a:r>
            <a:r>
              <a:rPr lang="en-US" sz="1800" dirty="0">
                <a:latin typeface="Calibri" pitchFamily="34" charset="0"/>
                <a:ea typeface="Calibri" pitchFamily="34" charset="0"/>
                <a:cs typeface="Calibri" pitchFamily="34" charset="0"/>
              </a:rPr>
              <a:t>Allocation: The amount of resource allocated to the employee to work, </a:t>
            </a:r>
            <a:r>
              <a:rPr lang="en-US" sz="1800" dirty="0" err="1">
                <a:latin typeface="Calibri" pitchFamily="34" charset="0"/>
                <a:ea typeface="Calibri" pitchFamily="34" charset="0"/>
                <a:cs typeface="Calibri" pitchFamily="34" charset="0"/>
              </a:rPr>
              <a:t>ie</a:t>
            </a:r>
            <a:r>
              <a:rPr lang="en-US" sz="1800" dirty="0">
                <a:latin typeface="Calibri" pitchFamily="34" charset="0"/>
                <a:ea typeface="Calibri" pitchFamily="34" charset="0"/>
                <a:cs typeface="Calibri" pitchFamily="34" charset="0"/>
              </a:rPr>
              <a:t>. number of working hours. In the range of [1.0, 10.0] (higher means more resource</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Mental </a:t>
            </a:r>
            <a:r>
              <a:rPr lang="en-US" sz="1800" dirty="0">
                <a:latin typeface="Calibri" pitchFamily="34" charset="0"/>
                <a:ea typeface="Calibri" pitchFamily="34" charset="0"/>
                <a:cs typeface="Calibri" pitchFamily="34" charset="0"/>
              </a:rPr>
              <a:t>Fatigue Score: The level of fatigue mentally the employee is facing. In the range of [0.0, 10.0] where 0.0 means no fatigue and 10.0 means completely fatigue</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Burn </a:t>
            </a:r>
            <a:r>
              <a:rPr lang="en-US" sz="1800" dirty="0">
                <a:latin typeface="Calibri" pitchFamily="34" charset="0"/>
                <a:ea typeface="Calibri" pitchFamily="34" charset="0"/>
                <a:cs typeface="Calibri" pitchFamily="34" charset="0"/>
              </a:rPr>
              <a:t>Rate: The value we need to predict for each employee telling the rate of Bur out while working. In the range of [0.0, 1.0] where the higher the value is more is the burn out.</a:t>
            </a:r>
          </a:p>
        </p:txBody>
      </p:sp>
    </p:spTree>
    <p:extLst>
      <p:ext uri="{BB962C8B-B14F-4D97-AF65-F5344CB8AC3E}">
        <p14:creationId xmlns:p14="http://schemas.microsoft.com/office/powerpoint/2010/main" val="3827713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559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87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80772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101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594</TotalTime>
  <Words>713</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 </vt:lpstr>
      <vt:lpstr>                              INTRODUCTION</vt:lpstr>
      <vt:lpstr>WHAT IS EMPLOYEE BURNOUT PREDICTION?</vt:lpstr>
      <vt:lpstr>Factors causing Employee Burnout Prediction</vt:lpstr>
      <vt:lpstr>Uses:</vt:lpstr>
      <vt:lpstr>DATA SET:</vt:lpstr>
      <vt:lpstr>PowerPoint Presentation</vt:lpstr>
      <vt:lpstr>PowerPoint Presentation</vt:lpstr>
      <vt:lpstr>PowerPoint Presentation</vt:lpstr>
      <vt:lpstr>PowerPoint Presentation</vt:lpstr>
      <vt:lpstr>DATA VISUALISATION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 Niharika</dc:creator>
  <cp:lastModifiedBy>Ch Niharika</cp:lastModifiedBy>
  <cp:revision>9</cp:revision>
  <dcterms:created xsi:type="dcterms:W3CDTF">2024-07-10T06:07:37Z</dcterms:created>
  <dcterms:modified xsi:type="dcterms:W3CDTF">2024-07-10T16:02:28Z</dcterms:modified>
</cp:coreProperties>
</file>