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844" y="-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D508F33E-43EC-4DDA-9773-FDD748C82AE6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F64F2E88-C02A-4489-B3BB-CA805683284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08F33E-43EC-4DDA-9773-FDD748C82AE6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64F2E88-C02A-4489-B3BB-CA80568328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D508F33E-43EC-4DDA-9773-FDD748C82AE6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F64F2E88-C02A-4489-B3BB-CA80568328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08F33E-43EC-4DDA-9773-FDD748C82AE6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64F2E88-C02A-4489-B3BB-CA80568328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D508F33E-43EC-4DDA-9773-FDD748C82AE6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F64F2E88-C02A-4489-B3BB-CA805683284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08F33E-43EC-4DDA-9773-FDD748C82AE6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64F2E88-C02A-4489-B3BB-CA80568328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08F33E-43EC-4DDA-9773-FDD748C82AE6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64F2E88-C02A-4489-B3BB-CA80568328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08F33E-43EC-4DDA-9773-FDD748C82AE6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64F2E88-C02A-4489-B3BB-CA80568328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D508F33E-43EC-4DDA-9773-FDD748C82AE6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64F2E88-C02A-4489-B3BB-CA80568328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08F33E-43EC-4DDA-9773-FDD748C82AE6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64F2E88-C02A-4489-B3BB-CA80568328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08F33E-43EC-4DDA-9773-FDD748C82AE6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64F2E88-C02A-4489-B3BB-CA805683284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D508F33E-43EC-4DDA-9773-FDD748C82AE6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F64F2E88-C02A-4489-B3BB-CA805683284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HEART DISEASE PREDICTION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91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INTRODUCTION</a:t>
            </a:r>
            <a:endParaRPr lang="en-US" dirty="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Calibri Light" pitchFamily="34" charset="0"/>
                <a:ea typeface="Calibri Light" pitchFamily="34" charset="0"/>
                <a:cs typeface="Calibri Light" pitchFamily="34" charset="0"/>
              </a:rPr>
              <a:t>The project involved analysis of the heart disease patient dataset with proper data processing. Then, different models were trained and </a:t>
            </a:r>
            <a:r>
              <a:rPr lang="en-US" dirty="0" err="1" smtClean="0">
                <a:latin typeface="Calibri Light" pitchFamily="34" charset="0"/>
                <a:ea typeface="Calibri Light" pitchFamily="34" charset="0"/>
                <a:cs typeface="Calibri Light" pitchFamily="34" charset="0"/>
              </a:rPr>
              <a:t>and</a:t>
            </a:r>
            <a:r>
              <a:rPr lang="en-US" dirty="0" smtClean="0">
                <a:latin typeface="Calibri Light" pitchFamily="34" charset="0"/>
                <a:ea typeface="Calibri Light" pitchFamily="34" charset="0"/>
                <a:cs typeface="Calibri Light" pitchFamily="34" charset="0"/>
              </a:rPr>
              <a:t> predictions are made with different algorithms KNN, Decision Tree, Random </a:t>
            </a:r>
            <a:r>
              <a:rPr lang="en-US" dirty="0" err="1" smtClean="0">
                <a:latin typeface="Calibri Light" pitchFamily="34" charset="0"/>
                <a:ea typeface="Calibri Light" pitchFamily="34" charset="0"/>
                <a:cs typeface="Calibri Light" pitchFamily="34" charset="0"/>
              </a:rPr>
              <a:t>Forest,Naïve</a:t>
            </a:r>
            <a:r>
              <a:rPr lang="en-US" dirty="0" smtClean="0">
                <a:latin typeface="Calibri Light" pitchFamily="34" charset="0"/>
                <a:ea typeface="Calibri Light" pitchFamily="34" charset="0"/>
                <a:cs typeface="Calibri Light" pitchFamily="34" charset="0"/>
              </a:rPr>
              <a:t> </a:t>
            </a:r>
            <a:r>
              <a:rPr lang="en-US" dirty="0" err="1" smtClean="0">
                <a:latin typeface="Calibri Light" pitchFamily="34" charset="0"/>
                <a:ea typeface="Calibri Light" pitchFamily="34" charset="0"/>
                <a:cs typeface="Calibri Light" pitchFamily="34" charset="0"/>
              </a:rPr>
              <a:t>Bayes,Logistic</a:t>
            </a:r>
            <a:r>
              <a:rPr lang="en-US" dirty="0" smtClean="0">
                <a:latin typeface="Calibri Light" pitchFamily="34" charset="0"/>
                <a:ea typeface="Calibri Light" pitchFamily="34" charset="0"/>
                <a:cs typeface="Calibri Light" pitchFamily="34" charset="0"/>
              </a:rPr>
              <a:t> Regression </a:t>
            </a:r>
            <a:r>
              <a:rPr lang="en-US" dirty="0" err="1" smtClean="0">
                <a:latin typeface="Calibri Light" pitchFamily="34" charset="0"/>
                <a:ea typeface="Calibri Light" pitchFamily="34" charset="0"/>
                <a:cs typeface="Calibri Light" pitchFamily="34" charset="0"/>
              </a:rPr>
              <a:t>etc</a:t>
            </a:r>
            <a:r>
              <a:rPr lang="en-US" dirty="0" smtClean="0">
                <a:latin typeface="Calibri Light" pitchFamily="34" charset="0"/>
                <a:ea typeface="Calibri Light" pitchFamily="34" charset="0"/>
                <a:cs typeface="Calibri Light" pitchFamily="34" charset="0"/>
              </a:rPr>
              <a:t> This is the </a:t>
            </a:r>
            <a:r>
              <a:rPr lang="en-US" dirty="0" err="1" smtClean="0">
                <a:latin typeface="Calibri Light" pitchFamily="34" charset="0"/>
                <a:ea typeface="Calibri Light" pitchFamily="34" charset="0"/>
                <a:cs typeface="Calibri Light" pitchFamily="34" charset="0"/>
              </a:rPr>
              <a:t>jupyter</a:t>
            </a:r>
            <a:r>
              <a:rPr lang="en-US" dirty="0" smtClean="0">
                <a:latin typeface="Calibri Light" pitchFamily="34" charset="0"/>
                <a:ea typeface="Calibri Light" pitchFamily="34" charset="0"/>
                <a:cs typeface="Calibri Light" pitchFamily="34" charset="0"/>
              </a:rPr>
              <a:t> notebook code and dataset I've used for my </a:t>
            </a:r>
            <a:r>
              <a:rPr lang="en-US" dirty="0" err="1" smtClean="0">
                <a:latin typeface="Calibri Light" pitchFamily="34" charset="0"/>
                <a:ea typeface="Calibri Light" pitchFamily="34" charset="0"/>
                <a:cs typeface="Calibri Light" pitchFamily="34" charset="0"/>
              </a:rPr>
              <a:t>Kaggle</a:t>
            </a:r>
            <a:r>
              <a:rPr lang="en-US" dirty="0" smtClean="0">
                <a:latin typeface="Calibri Light" pitchFamily="34" charset="0"/>
                <a:ea typeface="Calibri Light" pitchFamily="34" charset="0"/>
                <a:cs typeface="Calibri Light" pitchFamily="34" charset="0"/>
              </a:rPr>
              <a:t> kernel 'Binary Classification with </a:t>
            </a:r>
            <a:r>
              <a:rPr lang="en-US" dirty="0" err="1" smtClean="0">
                <a:latin typeface="Calibri Light" pitchFamily="34" charset="0"/>
                <a:ea typeface="Calibri Light" pitchFamily="34" charset="0"/>
                <a:cs typeface="Calibri Light" pitchFamily="34" charset="0"/>
              </a:rPr>
              <a:t>Sklearn</a:t>
            </a:r>
            <a:r>
              <a:rPr lang="en-US" dirty="0" smtClean="0">
                <a:latin typeface="Calibri Light" pitchFamily="34" charset="0"/>
                <a:ea typeface="Calibri Light" pitchFamily="34" charset="0"/>
                <a:cs typeface="Calibri Light" pitchFamily="34" charset="0"/>
              </a:rPr>
              <a:t> and </a:t>
            </a:r>
            <a:r>
              <a:rPr lang="en-US" dirty="0" err="1" smtClean="0">
                <a:latin typeface="Calibri Light" pitchFamily="34" charset="0"/>
                <a:ea typeface="Calibri Light" pitchFamily="34" charset="0"/>
                <a:cs typeface="Calibri Light" pitchFamily="34" charset="0"/>
              </a:rPr>
              <a:t>Keras</a:t>
            </a:r>
            <a:r>
              <a:rPr lang="en-US" dirty="0" smtClean="0">
                <a:latin typeface="Calibri Light" pitchFamily="34" charset="0"/>
                <a:ea typeface="Calibri Light" pitchFamily="34" charset="0"/>
                <a:cs typeface="Calibri Light" pitchFamily="34" charset="0"/>
              </a:rPr>
              <a:t>.</a:t>
            </a:r>
          </a:p>
          <a:p>
            <a:r>
              <a:rPr lang="en-US" dirty="0" smtClean="0">
                <a:latin typeface="Calibri Light" pitchFamily="34" charset="0"/>
                <a:ea typeface="Calibri Light" pitchFamily="34" charset="0"/>
                <a:cs typeface="Calibri Light" pitchFamily="34" charset="0"/>
              </a:rPr>
              <a:t>we've </a:t>
            </a:r>
            <a:r>
              <a:rPr lang="en-US" dirty="0">
                <a:latin typeface="Calibri Light" pitchFamily="34" charset="0"/>
                <a:ea typeface="Calibri Light" pitchFamily="34" charset="0"/>
                <a:cs typeface="Calibri Light" pitchFamily="34" charset="0"/>
              </a:rPr>
              <a:t>used a variety of Machine Learning algorithms, implemented in Python, to predict the presence of heart disease in a patient. This is a classification problem, with input features as a variety of parameters, and the target variable as a binary variable, predicting whether heart disease is present or not</a:t>
            </a:r>
            <a:r>
              <a:rPr lang="en-US" dirty="0" smtClean="0">
                <a:latin typeface="Calibri Light" pitchFamily="34" charset="0"/>
                <a:ea typeface="Calibri Light" pitchFamily="34" charset="0"/>
                <a:cs typeface="Calibri Light" pitchFamily="34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16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2883689"/>
            <a:ext cx="3521075" cy="1958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>
                <a:latin typeface="Calibri Light" pitchFamily="34" charset="0"/>
                <a:ea typeface="Calibri Light" pitchFamily="34" charset="0"/>
                <a:cs typeface="Calibri Light" pitchFamily="34" charset="0"/>
              </a:rPr>
              <a:t>age: age sex: 1: male, 0: female </a:t>
            </a:r>
            <a:endParaRPr lang="en-US" dirty="0" smtClean="0">
              <a:latin typeface="Calibri Light" pitchFamily="34" charset="0"/>
              <a:ea typeface="Calibri Light" pitchFamily="34" charset="0"/>
              <a:cs typeface="Calibri Light" pitchFamily="34" charset="0"/>
            </a:endParaRPr>
          </a:p>
          <a:p>
            <a:r>
              <a:rPr lang="en-US" dirty="0" err="1" smtClean="0">
                <a:latin typeface="Calibri Light" pitchFamily="34" charset="0"/>
                <a:ea typeface="Calibri Light" pitchFamily="34" charset="0"/>
                <a:cs typeface="Calibri Light" pitchFamily="34" charset="0"/>
              </a:rPr>
              <a:t>cp</a:t>
            </a:r>
            <a:r>
              <a:rPr lang="en-US" dirty="0">
                <a:latin typeface="Calibri Light" pitchFamily="34" charset="0"/>
                <a:ea typeface="Calibri Light" pitchFamily="34" charset="0"/>
                <a:cs typeface="Calibri Light" pitchFamily="34" charset="0"/>
              </a:rPr>
              <a:t>: chest pain type, 1: typical angina, 2: atypical angina, 3: non-</a:t>
            </a:r>
            <a:r>
              <a:rPr lang="en-US" dirty="0" err="1">
                <a:latin typeface="Calibri Light" pitchFamily="34" charset="0"/>
                <a:ea typeface="Calibri Light" pitchFamily="34" charset="0"/>
                <a:cs typeface="Calibri Light" pitchFamily="34" charset="0"/>
              </a:rPr>
              <a:t>anginal</a:t>
            </a:r>
            <a:r>
              <a:rPr lang="en-US" dirty="0">
                <a:latin typeface="Calibri Light" pitchFamily="34" charset="0"/>
                <a:ea typeface="Calibri Light" pitchFamily="34" charset="0"/>
                <a:cs typeface="Calibri Light" pitchFamily="34" charset="0"/>
              </a:rPr>
              <a:t> pain, 4: asymptomatic </a:t>
            </a:r>
            <a:endParaRPr lang="en-US" dirty="0" smtClean="0">
              <a:latin typeface="Calibri Light" pitchFamily="34" charset="0"/>
              <a:ea typeface="Calibri Light" pitchFamily="34" charset="0"/>
              <a:cs typeface="Calibri Light" pitchFamily="34" charset="0"/>
            </a:endParaRPr>
          </a:p>
          <a:p>
            <a:r>
              <a:rPr lang="en-US" dirty="0" err="1" smtClean="0">
                <a:latin typeface="Calibri Light" pitchFamily="34" charset="0"/>
                <a:ea typeface="Calibri Light" pitchFamily="34" charset="0"/>
                <a:cs typeface="Calibri Light" pitchFamily="34" charset="0"/>
              </a:rPr>
              <a:t>trestbps</a:t>
            </a:r>
            <a:r>
              <a:rPr lang="en-US" dirty="0">
                <a:latin typeface="Calibri Light" pitchFamily="34" charset="0"/>
                <a:ea typeface="Calibri Light" pitchFamily="34" charset="0"/>
                <a:cs typeface="Calibri Light" pitchFamily="34" charset="0"/>
              </a:rPr>
              <a:t>: resting blood </a:t>
            </a:r>
            <a:r>
              <a:rPr lang="en-US" dirty="0" smtClean="0">
                <a:latin typeface="Calibri Light" pitchFamily="34" charset="0"/>
                <a:ea typeface="Calibri Light" pitchFamily="34" charset="0"/>
                <a:cs typeface="Calibri Light" pitchFamily="34" charset="0"/>
              </a:rPr>
              <a:t>pressure</a:t>
            </a:r>
          </a:p>
          <a:p>
            <a:r>
              <a:rPr lang="en-US" dirty="0" smtClean="0">
                <a:latin typeface="Calibri Light" pitchFamily="34" charset="0"/>
                <a:ea typeface="Calibri Light" pitchFamily="34" charset="0"/>
                <a:cs typeface="Calibri Light" pitchFamily="34" charset="0"/>
              </a:rPr>
              <a:t> </a:t>
            </a:r>
            <a:r>
              <a:rPr lang="en-US" dirty="0" err="1">
                <a:latin typeface="Calibri Light" pitchFamily="34" charset="0"/>
                <a:ea typeface="Calibri Light" pitchFamily="34" charset="0"/>
                <a:cs typeface="Calibri Light" pitchFamily="34" charset="0"/>
              </a:rPr>
              <a:t>chol</a:t>
            </a:r>
            <a:r>
              <a:rPr lang="en-US" dirty="0">
                <a:latin typeface="Calibri Light" pitchFamily="34" charset="0"/>
                <a:ea typeface="Calibri Light" pitchFamily="34" charset="0"/>
                <a:cs typeface="Calibri Light" pitchFamily="34" charset="0"/>
              </a:rPr>
              <a:t>: serum </a:t>
            </a:r>
            <a:r>
              <a:rPr lang="en-US" dirty="0" err="1">
                <a:latin typeface="Calibri Light" pitchFamily="34" charset="0"/>
                <a:ea typeface="Calibri Light" pitchFamily="34" charset="0"/>
                <a:cs typeface="Calibri Light" pitchFamily="34" charset="0"/>
              </a:rPr>
              <a:t>cholestoral</a:t>
            </a:r>
            <a:r>
              <a:rPr lang="en-US" dirty="0">
                <a:latin typeface="Calibri Light" pitchFamily="34" charset="0"/>
                <a:ea typeface="Calibri Light" pitchFamily="34" charset="0"/>
                <a:cs typeface="Calibri Light" pitchFamily="34" charset="0"/>
              </a:rPr>
              <a:t> in mg/dl </a:t>
            </a:r>
            <a:endParaRPr lang="en-US" dirty="0" smtClean="0">
              <a:latin typeface="Calibri Light" pitchFamily="34" charset="0"/>
              <a:ea typeface="Calibri Light" pitchFamily="34" charset="0"/>
              <a:cs typeface="Calibri Light" pitchFamily="34" charset="0"/>
            </a:endParaRPr>
          </a:p>
          <a:p>
            <a:r>
              <a:rPr lang="en-US" dirty="0" err="1" smtClean="0">
                <a:latin typeface="Calibri Light" pitchFamily="34" charset="0"/>
                <a:ea typeface="Calibri Light" pitchFamily="34" charset="0"/>
                <a:cs typeface="Calibri Light" pitchFamily="34" charset="0"/>
              </a:rPr>
              <a:t>fbs</a:t>
            </a:r>
            <a:r>
              <a:rPr lang="en-US" dirty="0">
                <a:latin typeface="Calibri Light" pitchFamily="34" charset="0"/>
                <a:ea typeface="Calibri Light" pitchFamily="34" charset="0"/>
                <a:cs typeface="Calibri Light" pitchFamily="34" charset="0"/>
              </a:rPr>
              <a:t>: fasting blood sugar &gt; 120 </a:t>
            </a:r>
            <a:r>
              <a:rPr lang="en-US" dirty="0" smtClean="0">
                <a:latin typeface="Calibri Light" pitchFamily="34" charset="0"/>
                <a:ea typeface="Calibri Light" pitchFamily="34" charset="0"/>
                <a:cs typeface="Calibri Light" pitchFamily="34" charset="0"/>
              </a:rPr>
              <a:t>mg/dl</a:t>
            </a:r>
          </a:p>
          <a:p>
            <a:r>
              <a:rPr lang="en-US" dirty="0" smtClean="0">
                <a:latin typeface="Calibri Light" pitchFamily="34" charset="0"/>
                <a:ea typeface="Calibri Light" pitchFamily="34" charset="0"/>
                <a:cs typeface="Calibri Light" pitchFamily="34" charset="0"/>
              </a:rPr>
              <a:t> </a:t>
            </a:r>
            <a:r>
              <a:rPr lang="en-US" dirty="0" err="1">
                <a:latin typeface="Calibri Light" pitchFamily="34" charset="0"/>
                <a:ea typeface="Calibri Light" pitchFamily="34" charset="0"/>
                <a:cs typeface="Calibri Light" pitchFamily="34" charset="0"/>
              </a:rPr>
              <a:t>restecg</a:t>
            </a:r>
            <a:r>
              <a:rPr lang="en-US" dirty="0">
                <a:latin typeface="Calibri Light" pitchFamily="34" charset="0"/>
                <a:ea typeface="Calibri Light" pitchFamily="34" charset="0"/>
                <a:cs typeface="Calibri Light" pitchFamily="34" charset="0"/>
              </a:rPr>
              <a:t>: resting electrocardiographic results (values 0,1,2) </a:t>
            </a:r>
            <a:endParaRPr lang="en-US" dirty="0" smtClean="0">
              <a:latin typeface="Calibri Light" pitchFamily="34" charset="0"/>
              <a:ea typeface="Calibri Light" pitchFamily="34" charset="0"/>
              <a:cs typeface="Calibri Light" pitchFamily="34" charset="0"/>
            </a:endParaRPr>
          </a:p>
          <a:p>
            <a:r>
              <a:rPr lang="en-US" dirty="0" err="1" smtClean="0">
                <a:latin typeface="Calibri Light" pitchFamily="34" charset="0"/>
                <a:ea typeface="Calibri Light" pitchFamily="34" charset="0"/>
                <a:cs typeface="Calibri Light" pitchFamily="34" charset="0"/>
              </a:rPr>
              <a:t>thalach</a:t>
            </a:r>
            <a:r>
              <a:rPr lang="en-US" dirty="0">
                <a:latin typeface="Calibri Light" pitchFamily="34" charset="0"/>
                <a:ea typeface="Calibri Light" pitchFamily="34" charset="0"/>
                <a:cs typeface="Calibri Light" pitchFamily="34" charset="0"/>
              </a:rPr>
              <a:t>: maximum heart rate </a:t>
            </a:r>
            <a:r>
              <a:rPr lang="en-US" dirty="0" smtClean="0">
                <a:latin typeface="Calibri Light" pitchFamily="34" charset="0"/>
                <a:ea typeface="Calibri Light" pitchFamily="34" charset="0"/>
                <a:cs typeface="Calibri Light" pitchFamily="34" charset="0"/>
              </a:rPr>
              <a:t>achieved</a:t>
            </a:r>
          </a:p>
          <a:p>
            <a:r>
              <a:rPr lang="en-US" dirty="0" smtClean="0">
                <a:latin typeface="Calibri Light" pitchFamily="34" charset="0"/>
                <a:ea typeface="Calibri Light" pitchFamily="34" charset="0"/>
                <a:cs typeface="Calibri Light" pitchFamily="34" charset="0"/>
              </a:rPr>
              <a:t> </a:t>
            </a:r>
            <a:r>
              <a:rPr lang="en-US" dirty="0" err="1">
                <a:latin typeface="Calibri Light" pitchFamily="34" charset="0"/>
                <a:ea typeface="Calibri Light" pitchFamily="34" charset="0"/>
                <a:cs typeface="Calibri Light" pitchFamily="34" charset="0"/>
              </a:rPr>
              <a:t>exang</a:t>
            </a:r>
            <a:r>
              <a:rPr lang="en-US" dirty="0">
                <a:latin typeface="Calibri Light" pitchFamily="34" charset="0"/>
                <a:ea typeface="Calibri Light" pitchFamily="34" charset="0"/>
                <a:cs typeface="Calibri Light" pitchFamily="34" charset="0"/>
              </a:rPr>
              <a:t>: exercise induced </a:t>
            </a:r>
            <a:r>
              <a:rPr lang="en-US" dirty="0" smtClean="0">
                <a:latin typeface="Calibri Light" pitchFamily="34" charset="0"/>
                <a:ea typeface="Calibri Light" pitchFamily="34" charset="0"/>
                <a:cs typeface="Calibri Light" pitchFamily="34" charset="0"/>
              </a:rPr>
              <a:t>angina</a:t>
            </a:r>
          </a:p>
          <a:p>
            <a:endParaRPr lang="en-US" dirty="0">
              <a:latin typeface="Calibri Light" pitchFamily="34" charset="0"/>
              <a:ea typeface="Calibri Light" pitchFamily="34" charset="0"/>
              <a:cs typeface="Calibri Light" pitchFamily="34" charset="0"/>
            </a:endParaRPr>
          </a:p>
          <a:p>
            <a:r>
              <a:rPr lang="en-US" dirty="0" smtClean="0">
                <a:latin typeface="Calibri Light" pitchFamily="34" charset="0"/>
                <a:ea typeface="Calibri Light" pitchFamily="34" charset="0"/>
                <a:cs typeface="Calibri Light" pitchFamily="34" charset="0"/>
              </a:rPr>
              <a:t> </a:t>
            </a:r>
            <a:r>
              <a:rPr lang="en-US" dirty="0" err="1">
                <a:latin typeface="Calibri Light" pitchFamily="34" charset="0"/>
                <a:ea typeface="Calibri Light" pitchFamily="34" charset="0"/>
                <a:cs typeface="Calibri Light" pitchFamily="34" charset="0"/>
              </a:rPr>
              <a:t>oldpeak</a:t>
            </a:r>
            <a:r>
              <a:rPr lang="en-US" dirty="0">
                <a:latin typeface="Calibri Light" pitchFamily="34" charset="0"/>
                <a:ea typeface="Calibri Light" pitchFamily="34" charset="0"/>
                <a:cs typeface="Calibri Light" pitchFamily="34" charset="0"/>
              </a:rPr>
              <a:t>: </a:t>
            </a:r>
            <a:r>
              <a:rPr lang="en-US" dirty="0" err="1">
                <a:latin typeface="Calibri Light" pitchFamily="34" charset="0"/>
                <a:ea typeface="Calibri Light" pitchFamily="34" charset="0"/>
                <a:cs typeface="Calibri Light" pitchFamily="34" charset="0"/>
              </a:rPr>
              <a:t>oldpeak</a:t>
            </a:r>
            <a:r>
              <a:rPr lang="en-US" dirty="0">
                <a:latin typeface="Calibri Light" pitchFamily="34" charset="0"/>
                <a:ea typeface="Calibri Light" pitchFamily="34" charset="0"/>
                <a:cs typeface="Calibri Light" pitchFamily="34" charset="0"/>
              </a:rPr>
              <a:t> = ST depression induced by exercise relative to rest </a:t>
            </a:r>
            <a:endParaRPr lang="en-US" dirty="0" smtClean="0">
              <a:latin typeface="Calibri Light" pitchFamily="34" charset="0"/>
              <a:ea typeface="Calibri Light" pitchFamily="34" charset="0"/>
              <a:cs typeface="Calibri Light" pitchFamily="34" charset="0"/>
            </a:endParaRPr>
          </a:p>
          <a:p>
            <a:r>
              <a:rPr lang="en-US" dirty="0" smtClean="0">
                <a:latin typeface="Calibri Light" pitchFamily="34" charset="0"/>
                <a:ea typeface="Calibri Light" pitchFamily="34" charset="0"/>
                <a:cs typeface="Calibri Light" pitchFamily="34" charset="0"/>
              </a:rPr>
              <a:t>slope</a:t>
            </a:r>
            <a:r>
              <a:rPr lang="en-US" dirty="0">
                <a:latin typeface="Calibri Light" pitchFamily="34" charset="0"/>
                <a:ea typeface="Calibri Light" pitchFamily="34" charset="0"/>
                <a:cs typeface="Calibri Light" pitchFamily="34" charset="0"/>
              </a:rPr>
              <a:t>: the slope of the peak exercise ST segment </a:t>
            </a:r>
            <a:endParaRPr lang="en-US" dirty="0" smtClean="0">
              <a:latin typeface="Calibri Light" pitchFamily="34" charset="0"/>
              <a:ea typeface="Calibri Light" pitchFamily="34" charset="0"/>
              <a:cs typeface="Calibri Light" pitchFamily="34" charset="0"/>
            </a:endParaRPr>
          </a:p>
          <a:p>
            <a:r>
              <a:rPr lang="en-US" dirty="0" err="1" smtClean="0">
                <a:latin typeface="Calibri Light" pitchFamily="34" charset="0"/>
                <a:ea typeface="Calibri Light" pitchFamily="34" charset="0"/>
                <a:cs typeface="Calibri Light" pitchFamily="34" charset="0"/>
              </a:rPr>
              <a:t>ca</a:t>
            </a:r>
            <a:r>
              <a:rPr lang="en-US" dirty="0">
                <a:latin typeface="Calibri Light" pitchFamily="34" charset="0"/>
                <a:ea typeface="Calibri Light" pitchFamily="34" charset="0"/>
                <a:cs typeface="Calibri Light" pitchFamily="34" charset="0"/>
              </a:rPr>
              <a:t>: number of major vessels (0-3) colored by </a:t>
            </a:r>
            <a:r>
              <a:rPr lang="en-US" dirty="0" err="1" smtClean="0">
                <a:latin typeface="Calibri Light" pitchFamily="34" charset="0"/>
                <a:ea typeface="Calibri Light" pitchFamily="34" charset="0"/>
                <a:cs typeface="Calibri Light" pitchFamily="34" charset="0"/>
              </a:rPr>
              <a:t>flourosopy</a:t>
            </a:r>
            <a:endParaRPr lang="en-US" dirty="0" smtClean="0">
              <a:latin typeface="Calibri Light" pitchFamily="34" charset="0"/>
              <a:ea typeface="Calibri Light" pitchFamily="34" charset="0"/>
              <a:cs typeface="Calibri Light" pitchFamily="34" charset="0"/>
            </a:endParaRPr>
          </a:p>
          <a:p>
            <a:r>
              <a:rPr lang="en-US" dirty="0" smtClean="0">
                <a:latin typeface="Calibri Light" pitchFamily="34" charset="0"/>
                <a:ea typeface="Calibri Light" pitchFamily="34" charset="0"/>
                <a:cs typeface="Calibri Light" pitchFamily="34" charset="0"/>
              </a:rPr>
              <a:t> </a:t>
            </a:r>
            <a:r>
              <a:rPr lang="en-US" dirty="0" err="1">
                <a:latin typeface="Calibri Light" pitchFamily="34" charset="0"/>
                <a:ea typeface="Calibri Light" pitchFamily="34" charset="0"/>
                <a:cs typeface="Calibri Light" pitchFamily="34" charset="0"/>
              </a:rPr>
              <a:t>thal</a:t>
            </a:r>
            <a:r>
              <a:rPr lang="en-US" dirty="0">
                <a:latin typeface="Calibri Light" pitchFamily="34" charset="0"/>
                <a:ea typeface="Calibri Light" pitchFamily="34" charset="0"/>
                <a:cs typeface="Calibri Light" pitchFamily="34" charset="0"/>
              </a:rPr>
              <a:t>: </a:t>
            </a:r>
            <a:r>
              <a:rPr lang="en-US" dirty="0" err="1">
                <a:latin typeface="Calibri Light" pitchFamily="34" charset="0"/>
                <a:ea typeface="Calibri Light" pitchFamily="34" charset="0"/>
                <a:cs typeface="Calibri Light" pitchFamily="34" charset="0"/>
              </a:rPr>
              <a:t>thal</a:t>
            </a:r>
            <a:r>
              <a:rPr lang="en-US" dirty="0">
                <a:latin typeface="Calibri Light" pitchFamily="34" charset="0"/>
                <a:ea typeface="Calibri Light" pitchFamily="34" charset="0"/>
                <a:cs typeface="Calibri Light" pitchFamily="34" charset="0"/>
              </a:rPr>
              <a:t>: 3 = normal; 6 = fixed defect; 7 = </a:t>
            </a:r>
            <a:r>
              <a:rPr lang="en-US" dirty="0" err="1">
                <a:latin typeface="Calibri Light" pitchFamily="34" charset="0"/>
                <a:ea typeface="Calibri Light" pitchFamily="34" charset="0"/>
                <a:cs typeface="Calibri Light" pitchFamily="34" charset="0"/>
              </a:rPr>
              <a:t>reversable</a:t>
            </a:r>
            <a:r>
              <a:rPr lang="en-US" dirty="0">
                <a:latin typeface="Calibri Light" pitchFamily="34" charset="0"/>
                <a:ea typeface="Calibri Light" pitchFamily="34" charset="0"/>
                <a:cs typeface="Calibri Light" pitchFamily="34" charset="0"/>
              </a:rPr>
              <a:t> defect</a:t>
            </a:r>
          </a:p>
        </p:txBody>
      </p:sp>
    </p:spTree>
    <p:extLst>
      <p:ext uri="{BB962C8B-B14F-4D97-AF65-F5344CB8AC3E}">
        <p14:creationId xmlns:p14="http://schemas.microsoft.com/office/powerpoint/2010/main" val="157455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Methodology</a:t>
            </a:r>
            <a:endParaRPr lang="en-US" b="1" dirty="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Importing Essential </a:t>
            </a:r>
            <a:r>
              <a:rPr lang="en-US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Libraries</a:t>
            </a:r>
          </a:p>
          <a:p>
            <a:r>
              <a:rPr lang="en-IN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Data Collection and </a:t>
            </a:r>
            <a:r>
              <a:rPr lang="en-IN" b="1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Preprocessing</a:t>
            </a:r>
            <a:endParaRPr lang="en-US" b="1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r>
              <a:rPr lang="en-US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Importing </a:t>
            </a:r>
            <a:r>
              <a:rPr lang="en-US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Dataset</a:t>
            </a:r>
            <a:endParaRPr lang="en-US" b="1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r>
              <a:rPr lang="en-US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Exploratory Data Analysis</a:t>
            </a:r>
          </a:p>
          <a:p>
            <a:r>
              <a:rPr lang="en-US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Feature Selection</a:t>
            </a:r>
            <a:endParaRPr lang="en-US" b="1" dirty="0" smtClean="0">
              <a:solidFill>
                <a:schemeClr val="tx1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r>
              <a:rPr lang="en-US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Train Test </a:t>
            </a:r>
            <a:r>
              <a:rPr lang="en-US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Split</a:t>
            </a:r>
            <a:endParaRPr lang="en-US" b="1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r>
              <a:rPr lang="en-US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Model Fitting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1762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Importing Essential </a:t>
            </a:r>
            <a:r>
              <a:rPr lang="en-US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Libraries:</a:t>
            </a:r>
            <a:endParaRPr lang="en-US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r>
              <a:rPr lang="en-US" b="1" dirty="0" err="1">
                <a:latin typeface="Calibri Light" pitchFamily="34" charset="0"/>
                <a:ea typeface="Calibri Light" pitchFamily="34" charset="0"/>
                <a:cs typeface="Calibri Light" pitchFamily="34" charset="0"/>
              </a:rPr>
              <a:t>NumPy</a:t>
            </a:r>
            <a:r>
              <a:rPr lang="en-US" dirty="0">
                <a:latin typeface="Calibri Light" pitchFamily="34" charset="0"/>
                <a:ea typeface="Calibri Light" pitchFamily="34" charset="0"/>
                <a:cs typeface="Calibri Light" pitchFamily="34" charset="0"/>
              </a:rPr>
              <a:t>: For numerical operations.</a:t>
            </a:r>
          </a:p>
          <a:p>
            <a:r>
              <a:rPr lang="en-US" b="1" dirty="0">
                <a:latin typeface="Calibri Light" pitchFamily="34" charset="0"/>
                <a:ea typeface="Calibri Light" pitchFamily="34" charset="0"/>
                <a:cs typeface="Calibri Light" pitchFamily="34" charset="0"/>
              </a:rPr>
              <a:t>Pandas</a:t>
            </a:r>
            <a:r>
              <a:rPr lang="en-US" dirty="0">
                <a:latin typeface="Calibri Light" pitchFamily="34" charset="0"/>
                <a:ea typeface="Calibri Light" pitchFamily="34" charset="0"/>
                <a:cs typeface="Calibri Light" pitchFamily="34" charset="0"/>
              </a:rPr>
              <a:t>: For data manipulation and analysis.</a:t>
            </a:r>
          </a:p>
          <a:p>
            <a:r>
              <a:rPr lang="en-US" b="1" dirty="0" err="1">
                <a:latin typeface="Calibri Light" pitchFamily="34" charset="0"/>
                <a:ea typeface="Calibri Light" pitchFamily="34" charset="0"/>
                <a:cs typeface="Calibri Light" pitchFamily="34" charset="0"/>
              </a:rPr>
              <a:t>Matplotlib</a:t>
            </a:r>
            <a:r>
              <a:rPr lang="en-US" b="1" dirty="0">
                <a:latin typeface="Calibri Light" pitchFamily="34" charset="0"/>
                <a:ea typeface="Calibri Light" pitchFamily="34" charset="0"/>
                <a:cs typeface="Calibri Light" pitchFamily="34" charset="0"/>
              </a:rPr>
              <a:t>/</a:t>
            </a:r>
            <a:r>
              <a:rPr lang="en-US" b="1" dirty="0" err="1">
                <a:latin typeface="Calibri Light" pitchFamily="34" charset="0"/>
                <a:ea typeface="Calibri Light" pitchFamily="34" charset="0"/>
                <a:cs typeface="Calibri Light" pitchFamily="34" charset="0"/>
              </a:rPr>
              <a:t>Seaborn</a:t>
            </a:r>
            <a:r>
              <a:rPr lang="en-US" dirty="0">
                <a:latin typeface="Calibri Light" pitchFamily="34" charset="0"/>
                <a:ea typeface="Calibri Light" pitchFamily="34" charset="0"/>
                <a:cs typeface="Calibri Light" pitchFamily="34" charset="0"/>
              </a:rPr>
              <a:t>: For data visualization.</a:t>
            </a:r>
          </a:p>
          <a:p>
            <a:r>
              <a:rPr lang="en-US" b="1" dirty="0" err="1">
                <a:latin typeface="Calibri Light" pitchFamily="34" charset="0"/>
                <a:ea typeface="Calibri Light" pitchFamily="34" charset="0"/>
                <a:cs typeface="Calibri Light" pitchFamily="34" charset="0"/>
              </a:rPr>
              <a:t>Scikit</a:t>
            </a:r>
            <a:r>
              <a:rPr lang="en-US" b="1" dirty="0">
                <a:latin typeface="Calibri Light" pitchFamily="34" charset="0"/>
                <a:ea typeface="Calibri Light" pitchFamily="34" charset="0"/>
                <a:cs typeface="Calibri Light" pitchFamily="34" charset="0"/>
              </a:rPr>
              <a:t>-learn</a:t>
            </a:r>
            <a:r>
              <a:rPr lang="en-US" dirty="0">
                <a:latin typeface="Calibri Light" pitchFamily="34" charset="0"/>
                <a:ea typeface="Calibri Light" pitchFamily="34" charset="0"/>
                <a:cs typeface="Calibri Light" pitchFamily="34" charset="0"/>
              </a:rPr>
              <a:t>: For machine learning models and evaluation</a:t>
            </a:r>
            <a:r>
              <a:rPr lang="en-US" dirty="0" smtClean="0">
                <a:latin typeface="Calibri Light" pitchFamily="34" charset="0"/>
                <a:ea typeface="Calibri Light" pitchFamily="34" charset="0"/>
                <a:cs typeface="Calibri Light" pitchFamily="34" charset="0"/>
              </a:rPr>
              <a:t>.</a:t>
            </a:r>
          </a:p>
          <a:p>
            <a:r>
              <a:rPr lang="en-US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Data Collection and </a:t>
            </a:r>
            <a:r>
              <a:rPr lang="en-US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Preprocessing:</a:t>
            </a:r>
            <a:endParaRPr lang="en-US" b="1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r>
              <a:rPr lang="en-US" b="1" dirty="0">
                <a:latin typeface="Calibri Light" pitchFamily="34" charset="0"/>
                <a:ea typeface="Calibri Light" pitchFamily="34" charset="0"/>
                <a:cs typeface="Calibri Light" pitchFamily="34" charset="0"/>
              </a:rPr>
              <a:t>Data Collection</a:t>
            </a:r>
            <a:r>
              <a:rPr lang="en-US" dirty="0">
                <a:latin typeface="Calibri Light" pitchFamily="34" charset="0"/>
                <a:ea typeface="Calibri Light" pitchFamily="34" charset="0"/>
                <a:cs typeface="Calibri Light" pitchFamily="34" charset="0"/>
              </a:rPr>
              <a:t>: This step involves gathering the dataset from a source, such as CSV files, databases, or APIs.</a:t>
            </a:r>
          </a:p>
          <a:p>
            <a:r>
              <a:rPr lang="en-US" b="1" dirty="0">
                <a:latin typeface="Calibri Light" pitchFamily="34" charset="0"/>
                <a:ea typeface="Calibri Light" pitchFamily="34" charset="0"/>
                <a:cs typeface="Calibri Light" pitchFamily="34" charset="0"/>
              </a:rPr>
              <a:t>Preprocessing</a:t>
            </a:r>
            <a:r>
              <a:rPr lang="en-US" dirty="0">
                <a:latin typeface="Calibri Light" pitchFamily="34" charset="0"/>
                <a:ea typeface="Calibri Light" pitchFamily="34" charset="0"/>
                <a:cs typeface="Calibri Light" pitchFamily="34" charset="0"/>
              </a:rPr>
              <a:t>: Raw data often contains missing values, duplicate records, or irrelevant features. Preprocessing includes:</a:t>
            </a:r>
          </a:p>
          <a:p>
            <a:pPr lvl="1"/>
            <a:r>
              <a:rPr lang="en-US" dirty="0">
                <a:latin typeface="Calibri Light" pitchFamily="34" charset="0"/>
                <a:ea typeface="Calibri Light" pitchFamily="34" charset="0"/>
                <a:cs typeface="Calibri Light" pitchFamily="34" charset="0"/>
              </a:rPr>
              <a:t>Handling missing values.</a:t>
            </a:r>
          </a:p>
          <a:p>
            <a:pPr lvl="1"/>
            <a:r>
              <a:rPr lang="en-US" dirty="0">
                <a:latin typeface="Calibri Light" pitchFamily="34" charset="0"/>
                <a:ea typeface="Calibri Light" pitchFamily="34" charset="0"/>
                <a:cs typeface="Calibri Light" pitchFamily="34" charset="0"/>
              </a:rPr>
              <a:t>Removing duplicates.</a:t>
            </a:r>
          </a:p>
          <a:p>
            <a:pPr marL="36576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28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Importing </a:t>
            </a:r>
            <a:r>
              <a:rPr lang="en-US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Dataset</a:t>
            </a:r>
          </a:p>
          <a:p>
            <a:r>
              <a:rPr lang="en-US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Exploratory Data Analysis (EDA)</a:t>
            </a:r>
          </a:p>
          <a:p>
            <a:r>
              <a:rPr lang="en-US" dirty="0">
                <a:latin typeface="Calibri Light" pitchFamily="34" charset="0"/>
                <a:ea typeface="Calibri Light" pitchFamily="34" charset="0"/>
                <a:cs typeface="Calibri Light" pitchFamily="34" charset="0"/>
              </a:rPr>
              <a:t>EDA involves examining the dataset’s structure, relationships between variables, and identifying patterns or outliers. Techniques include:</a:t>
            </a:r>
          </a:p>
          <a:p>
            <a:r>
              <a:rPr lang="en-US" b="1" dirty="0">
                <a:latin typeface="Calibri Light" pitchFamily="34" charset="0"/>
                <a:ea typeface="Calibri Light" pitchFamily="34" charset="0"/>
                <a:cs typeface="Calibri Light" pitchFamily="34" charset="0"/>
              </a:rPr>
              <a:t>Descriptive statistics</a:t>
            </a:r>
            <a:r>
              <a:rPr lang="en-US" dirty="0">
                <a:latin typeface="Calibri Light" pitchFamily="34" charset="0"/>
                <a:ea typeface="Calibri Light" pitchFamily="34" charset="0"/>
                <a:cs typeface="Calibri Light" pitchFamily="34" charset="0"/>
              </a:rPr>
              <a:t>: Summarizing data using mean, median, standard deviation, etc.</a:t>
            </a:r>
          </a:p>
          <a:p>
            <a:r>
              <a:rPr lang="en-US" b="1" dirty="0">
                <a:latin typeface="Calibri Light" pitchFamily="34" charset="0"/>
                <a:ea typeface="Calibri Light" pitchFamily="34" charset="0"/>
                <a:cs typeface="Calibri Light" pitchFamily="34" charset="0"/>
              </a:rPr>
              <a:t>Visualization</a:t>
            </a:r>
            <a:r>
              <a:rPr lang="en-US" dirty="0">
                <a:latin typeface="Calibri Light" pitchFamily="34" charset="0"/>
                <a:ea typeface="Calibri Light" pitchFamily="34" charset="0"/>
                <a:cs typeface="Calibri Light" pitchFamily="34" charset="0"/>
              </a:rPr>
              <a:t>: Using plots (bar charts, histograms, </a:t>
            </a:r>
            <a:r>
              <a:rPr lang="en-US" dirty="0" err="1">
                <a:latin typeface="Calibri Light" pitchFamily="34" charset="0"/>
                <a:ea typeface="Calibri Light" pitchFamily="34" charset="0"/>
                <a:cs typeface="Calibri Light" pitchFamily="34" charset="0"/>
              </a:rPr>
              <a:t>heatmaps</a:t>
            </a:r>
            <a:r>
              <a:rPr lang="en-US" dirty="0">
                <a:latin typeface="Calibri Light" pitchFamily="34" charset="0"/>
                <a:ea typeface="Calibri Light" pitchFamily="34" charset="0"/>
                <a:cs typeface="Calibri Light" pitchFamily="34" charset="0"/>
              </a:rPr>
              <a:t>) to understand distributions and correlations.</a:t>
            </a:r>
          </a:p>
          <a:p>
            <a:r>
              <a:rPr lang="en-US" b="1" dirty="0">
                <a:latin typeface="Calibri Light" pitchFamily="34" charset="0"/>
                <a:ea typeface="Calibri Light" pitchFamily="34" charset="0"/>
                <a:cs typeface="Calibri Light" pitchFamily="34" charset="0"/>
              </a:rPr>
              <a:t>Identifying correlations</a:t>
            </a:r>
            <a:r>
              <a:rPr lang="en-US" dirty="0">
                <a:latin typeface="Calibri Light" pitchFamily="34" charset="0"/>
                <a:ea typeface="Calibri Light" pitchFamily="34" charset="0"/>
                <a:cs typeface="Calibri Light" pitchFamily="34" charset="0"/>
              </a:rPr>
              <a:t>: Checking how variables relate to each other, often using correlation matrices.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0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Train-Test </a:t>
            </a:r>
            <a:r>
              <a:rPr lang="en-US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Split:</a:t>
            </a:r>
            <a:endParaRPr lang="en-US" b="1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r>
              <a:rPr lang="en-US" dirty="0">
                <a:latin typeface="Calibri Light" pitchFamily="34" charset="0"/>
                <a:ea typeface="Calibri Light" pitchFamily="34" charset="0"/>
                <a:cs typeface="Calibri Light" pitchFamily="34" charset="0"/>
              </a:rPr>
              <a:t>The dataset is split into training and testing sets to evaluate the model’s performance on unseen data. This ensures that the model does not </a:t>
            </a:r>
            <a:r>
              <a:rPr lang="en-US" dirty="0" err="1">
                <a:latin typeface="Calibri Light" pitchFamily="34" charset="0"/>
                <a:ea typeface="Calibri Light" pitchFamily="34" charset="0"/>
                <a:cs typeface="Calibri Light" pitchFamily="34" charset="0"/>
              </a:rPr>
              <a:t>overfit</a:t>
            </a:r>
            <a:r>
              <a:rPr lang="en-US" dirty="0">
                <a:latin typeface="Calibri Light" pitchFamily="34" charset="0"/>
                <a:ea typeface="Calibri Light" pitchFamily="34" charset="0"/>
                <a:cs typeface="Calibri Light" pitchFamily="34" charset="0"/>
              </a:rPr>
              <a:t> the training </a:t>
            </a:r>
            <a:r>
              <a:rPr lang="en-US" dirty="0" smtClean="0">
                <a:latin typeface="Calibri Light" pitchFamily="34" charset="0"/>
                <a:ea typeface="Calibri Light" pitchFamily="34" charset="0"/>
                <a:cs typeface="Calibri Light" pitchFamily="34" charset="0"/>
              </a:rPr>
              <a:t>data</a:t>
            </a:r>
          </a:p>
          <a:p>
            <a:r>
              <a:rPr lang="en-US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Model </a:t>
            </a:r>
            <a:r>
              <a:rPr lang="en-US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Fitting:</a:t>
            </a:r>
          </a:p>
          <a:p>
            <a:r>
              <a:rPr lang="en-US" dirty="0">
                <a:latin typeface="Calibri Light" pitchFamily="34" charset="0"/>
                <a:ea typeface="Calibri Light" pitchFamily="34" charset="0"/>
                <a:cs typeface="Calibri Light" pitchFamily="34" charset="0"/>
              </a:rPr>
              <a:t>The accuracy score achieved using </a:t>
            </a:r>
            <a:endParaRPr lang="en-US" dirty="0" smtClean="0">
              <a:latin typeface="Calibri Light" pitchFamily="34" charset="0"/>
              <a:ea typeface="Calibri Light" pitchFamily="34" charset="0"/>
              <a:cs typeface="Calibri Light" pitchFamily="34" charset="0"/>
            </a:endParaRPr>
          </a:p>
          <a:p>
            <a:r>
              <a:rPr lang="en-US" dirty="0" smtClean="0">
                <a:latin typeface="Calibri Light" pitchFamily="34" charset="0"/>
                <a:ea typeface="Calibri Light" pitchFamily="34" charset="0"/>
                <a:cs typeface="Calibri Light" pitchFamily="34" charset="0"/>
              </a:rPr>
              <a:t>Logistic </a:t>
            </a:r>
            <a:r>
              <a:rPr lang="en-US" dirty="0">
                <a:latin typeface="Calibri Light" pitchFamily="34" charset="0"/>
                <a:ea typeface="Calibri Light" pitchFamily="34" charset="0"/>
                <a:cs typeface="Calibri Light" pitchFamily="34" charset="0"/>
              </a:rPr>
              <a:t>Regression is: 83.61 % </a:t>
            </a:r>
          </a:p>
          <a:p>
            <a:r>
              <a:rPr lang="en-US" dirty="0" smtClean="0">
                <a:latin typeface="Calibri Light" pitchFamily="34" charset="0"/>
                <a:ea typeface="Calibri Light" pitchFamily="34" charset="0"/>
                <a:cs typeface="Calibri Light" pitchFamily="34" charset="0"/>
              </a:rPr>
              <a:t>Naive </a:t>
            </a:r>
            <a:r>
              <a:rPr lang="en-US" dirty="0">
                <a:latin typeface="Calibri Light" pitchFamily="34" charset="0"/>
                <a:ea typeface="Calibri Light" pitchFamily="34" charset="0"/>
                <a:cs typeface="Calibri Light" pitchFamily="34" charset="0"/>
              </a:rPr>
              <a:t>Bayes is: 80.33 % </a:t>
            </a:r>
          </a:p>
          <a:p>
            <a:r>
              <a:rPr lang="en-US" dirty="0" smtClean="0">
                <a:latin typeface="Calibri Light" pitchFamily="34" charset="0"/>
                <a:ea typeface="Calibri Light" pitchFamily="34" charset="0"/>
                <a:cs typeface="Calibri Light" pitchFamily="34" charset="0"/>
              </a:rPr>
              <a:t> </a:t>
            </a:r>
            <a:r>
              <a:rPr lang="en-US" dirty="0">
                <a:latin typeface="Calibri Light" pitchFamily="34" charset="0"/>
                <a:ea typeface="Calibri Light" pitchFamily="34" charset="0"/>
                <a:cs typeface="Calibri Light" pitchFamily="34" charset="0"/>
              </a:rPr>
              <a:t>K-Nearest Neighbors is: 65.57 % </a:t>
            </a:r>
          </a:p>
          <a:p>
            <a:r>
              <a:rPr lang="en-US" dirty="0" smtClean="0">
                <a:latin typeface="Calibri Light" pitchFamily="34" charset="0"/>
                <a:ea typeface="Calibri Light" pitchFamily="34" charset="0"/>
                <a:cs typeface="Calibri Light" pitchFamily="34" charset="0"/>
              </a:rPr>
              <a:t> </a:t>
            </a:r>
            <a:r>
              <a:rPr lang="en-US" dirty="0">
                <a:latin typeface="Calibri Light" pitchFamily="34" charset="0"/>
                <a:ea typeface="Calibri Light" pitchFamily="34" charset="0"/>
                <a:cs typeface="Calibri Light" pitchFamily="34" charset="0"/>
              </a:rPr>
              <a:t>Decision Tree is: 85.25 % </a:t>
            </a:r>
          </a:p>
          <a:p>
            <a:r>
              <a:rPr lang="en-US" dirty="0" smtClean="0">
                <a:latin typeface="Calibri Light" pitchFamily="34" charset="0"/>
                <a:ea typeface="Calibri Light" pitchFamily="34" charset="0"/>
                <a:cs typeface="Calibri Light" pitchFamily="34" charset="0"/>
              </a:rPr>
              <a:t>Random </a:t>
            </a:r>
            <a:r>
              <a:rPr lang="en-US" dirty="0">
                <a:latin typeface="Calibri Light" pitchFamily="34" charset="0"/>
                <a:ea typeface="Calibri Light" pitchFamily="34" charset="0"/>
                <a:cs typeface="Calibri Light" pitchFamily="34" charset="0"/>
              </a:rPr>
              <a:t>Forest is: 86.89 %</a:t>
            </a:r>
          </a:p>
        </p:txBody>
      </p:sp>
    </p:spTree>
    <p:extLst>
      <p:ext uri="{BB962C8B-B14F-4D97-AF65-F5344CB8AC3E}">
        <p14:creationId xmlns:p14="http://schemas.microsoft.com/office/powerpoint/2010/main" val="1935400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88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63</TotalTime>
  <Words>509</Words>
  <Application>Microsoft Office PowerPoint</Application>
  <PresentationFormat>On-screen Show (4:3)</PresentationFormat>
  <Paragraphs>51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Opulent</vt:lpstr>
      <vt:lpstr>HEART DISEASE PREDICTION</vt:lpstr>
      <vt:lpstr>INTRODUCTION</vt:lpstr>
      <vt:lpstr>DATASET</vt:lpstr>
      <vt:lpstr>Methodology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 DISEASE PREDICTION</dc:title>
  <dc:creator>Ch Niharika</dc:creator>
  <cp:lastModifiedBy>Ch Niharika</cp:lastModifiedBy>
  <cp:revision>6</cp:revision>
  <dcterms:created xsi:type="dcterms:W3CDTF">2024-11-27T10:14:34Z</dcterms:created>
  <dcterms:modified xsi:type="dcterms:W3CDTF">2024-11-27T11:17:58Z</dcterms:modified>
</cp:coreProperties>
</file>