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8AA8-A7C4-B153-5A97-99DAAE36D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F6BEC1-5B7F-C4D9-4381-8E3D6DD288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F841E2-8549-9D46-CC0E-C5D445E6FC1F}"/>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5" name="Footer Placeholder 4">
            <a:extLst>
              <a:ext uri="{FF2B5EF4-FFF2-40B4-BE49-F238E27FC236}">
                <a16:creationId xmlns:a16="http://schemas.microsoft.com/office/drawing/2014/main" id="{7744460B-20DF-5DB2-9EF5-00380D8F4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C31B6-2E76-8499-431D-7163D0139EF1}"/>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406552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CAF6-0CEE-CFF0-DB11-BE90946616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75544-2DCA-916A-53F4-83A4249E5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EEFB5-E4E5-DCDB-E126-6F1DA036DF53}"/>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5" name="Footer Placeholder 4">
            <a:extLst>
              <a:ext uri="{FF2B5EF4-FFF2-40B4-BE49-F238E27FC236}">
                <a16:creationId xmlns:a16="http://schemas.microsoft.com/office/drawing/2014/main" id="{5AE40B66-22C4-85E7-9F15-E71924831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56E48-849D-892E-E830-0908B4B671C0}"/>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95351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94E37-C1AC-B249-AC87-6E2CBFA58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01EB09-07EC-B406-26F5-EBB0CE3324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5B439-C655-97DA-1B21-930BBCA4DABA}"/>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5" name="Footer Placeholder 4">
            <a:extLst>
              <a:ext uri="{FF2B5EF4-FFF2-40B4-BE49-F238E27FC236}">
                <a16:creationId xmlns:a16="http://schemas.microsoft.com/office/drawing/2014/main" id="{09F31CC4-4B53-7A85-C5B3-5AAF44EB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C2C9D-77EA-FD25-7EF1-C1C46E380C4B}"/>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136479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7EF3-9F8F-0E8D-AEB9-E3B3E8FB0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EEFDE-388E-08C0-8B45-82BEC82F2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C3E59-29B4-FA95-1FDA-D803B2F5A107}"/>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5" name="Footer Placeholder 4">
            <a:extLst>
              <a:ext uri="{FF2B5EF4-FFF2-40B4-BE49-F238E27FC236}">
                <a16:creationId xmlns:a16="http://schemas.microsoft.com/office/drawing/2014/main" id="{60CD99DD-825E-D3B8-496C-E5D9EEFF6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C3615-8378-E87C-267A-04A89BB3336A}"/>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340469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93FB-4CF4-9B52-E14D-CFBF8DEDB8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49896D-EB73-EB0C-7927-A9B5A15A7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20B565-568F-9AC1-3002-6609675C13E3}"/>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5" name="Footer Placeholder 4">
            <a:extLst>
              <a:ext uri="{FF2B5EF4-FFF2-40B4-BE49-F238E27FC236}">
                <a16:creationId xmlns:a16="http://schemas.microsoft.com/office/drawing/2014/main" id="{5250BA56-D437-B4FD-8C26-8825A4768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41569-E7B7-1056-9A6B-AE472CACD733}"/>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214647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EE62-0613-11A1-DA48-0F019BE4E6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C0EA5-C5E1-4B41-EC31-2D0550337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563D62-B763-29CE-F0BB-DCAB04D164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842C71-ECE4-7668-D633-0310B2ACFE18}"/>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6" name="Footer Placeholder 5">
            <a:extLst>
              <a:ext uri="{FF2B5EF4-FFF2-40B4-BE49-F238E27FC236}">
                <a16:creationId xmlns:a16="http://schemas.microsoft.com/office/drawing/2014/main" id="{63919804-F3AF-8315-3714-0B02A49D3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F38D4-A4EC-05EE-ACC4-1E1AB1E26F00}"/>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36324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196F-41D9-64A3-4EFA-6D28916932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CDAF7-633D-59A6-331D-A7FA527B80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152E7-3018-67E3-6103-B0AF5C7A7C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0933F7-2BD2-68F5-BFF9-6DE273D03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715E2-C956-D4AD-704A-24D4A534E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AE45C2-93A4-CCFA-A796-B117758D5C6A}"/>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8" name="Footer Placeholder 7">
            <a:extLst>
              <a:ext uri="{FF2B5EF4-FFF2-40B4-BE49-F238E27FC236}">
                <a16:creationId xmlns:a16="http://schemas.microsoft.com/office/drawing/2014/main" id="{BE87E116-1F04-C6D7-90C7-CCD4F2DCFC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59F269-E098-87D7-4172-B38A08A1B487}"/>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220366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E95F-9A63-42C2-62F2-50BA439D0F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4AF57A-3B29-D8DD-8447-97A0330E9F52}"/>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4" name="Footer Placeholder 3">
            <a:extLst>
              <a:ext uri="{FF2B5EF4-FFF2-40B4-BE49-F238E27FC236}">
                <a16:creationId xmlns:a16="http://schemas.microsoft.com/office/drawing/2014/main" id="{A84AFBB3-1F3C-D488-28ED-2B45B913AE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E84042-BEF0-1444-B2F5-BF914B96DAC4}"/>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59242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11680D-60FB-BB84-29F0-12250654302D}"/>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3" name="Footer Placeholder 2">
            <a:extLst>
              <a:ext uri="{FF2B5EF4-FFF2-40B4-BE49-F238E27FC236}">
                <a16:creationId xmlns:a16="http://schemas.microsoft.com/office/drawing/2014/main" id="{147C8208-0AD1-4688-FBB9-433309A4EA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CDBE06-58DD-5E17-288F-3911E3EB6800}"/>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78288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66AA-BE63-86D0-0090-7DB5110AA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212227-9F79-8ADE-8382-712493393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8B12F-7F33-1FD7-4CDC-63E74CE25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4DFA9-466A-6F13-4BD1-03BBA844DCA2}"/>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6" name="Footer Placeholder 5">
            <a:extLst>
              <a:ext uri="{FF2B5EF4-FFF2-40B4-BE49-F238E27FC236}">
                <a16:creationId xmlns:a16="http://schemas.microsoft.com/office/drawing/2014/main" id="{6B07F460-BAEE-BAC5-91F1-0B8104B2F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2456F-0A45-4838-82C3-04A51FEC07B3}"/>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304023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7E3B-F394-F743-F1B1-79B762D4A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EC2FC0-3CEC-5BCB-9DDF-E8663401C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42CF97-8D93-E0F2-1AFE-C2BA46F4F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A5F95-1FFC-2792-7A58-21E4C5B439D4}"/>
              </a:ext>
            </a:extLst>
          </p:cNvPr>
          <p:cNvSpPr>
            <a:spLocks noGrp="1"/>
          </p:cNvSpPr>
          <p:nvPr>
            <p:ph type="dt" sz="half" idx="10"/>
          </p:nvPr>
        </p:nvSpPr>
        <p:spPr/>
        <p:txBody>
          <a:bodyPr/>
          <a:lstStyle/>
          <a:p>
            <a:fld id="{E358949D-6C51-48A3-B285-702B72138EEF}" type="datetimeFigureOut">
              <a:rPr lang="en-US" smtClean="0"/>
              <a:t>5/15/2024</a:t>
            </a:fld>
            <a:endParaRPr lang="en-US"/>
          </a:p>
        </p:txBody>
      </p:sp>
      <p:sp>
        <p:nvSpPr>
          <p:cNvPr id="6" name="Footer Placeholder 5">
            <a:extLst>
              <a:ext uri="{FF2B5EF4-FFF2-40B4-BE49-F238E27FC236}">
                <a16:creationId xmlns:a16="http://schemas.microsoft.com/office/drawing/2014/main" id="{38985F90-05A3-D01B-741A-27FCF8F36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6F3D5-E197-EA27-9AD0-0D86EC42E014}"/>
              </a:ext>
            </a:extLst>
          </p:cNvPr>
          <p:cNvSpPr>
            <a:spLocks noGrp="1"/>
          </p:cNvSpPr>
          <p:nvPr>
            <p:ph type="sldNum" sz="quarter" idx="12"/>
          </p:nvPr>
        </p:nvSpPr>
        <p:spPr/>
        <p:txBody>
          <a:bodyPr/>
          <a:lstStyle/>
          <a:p>
            <a:fld id="{B65F0BDD-2267-4400-9CD4-F006DD450A85}" type="slidenum">
              <a:rPr lang="en-US" smtClean="0"/>
              <a:t>‹#›</a:t>
            </a:fld>
            <a:endParaRPr lang="en-US"/>
          </a:p>
        </p:txBody>
      </p:sp>
    </p:spTree>
    <p:extLst>
      <p:ext uri="{BB962C8B-B14F-4D97-AF65-F5344CB8AC3E}">
        <p14:creationId xmlns:p14="http://schemas.microsoft.com/office/powerpoint/2010/main" val="236307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BF2AC6-DE08-3CAA-A4C2-F7E3F5492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747585-8AEB-63F2-3FF7-C33F76AD0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7CD02-2291-4472-2DD0-A0FD538854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8949D-6C51-48A3-B285-702B72138EEF}" type="datetimeFigureOut">
              <a:rPr lang="en-US" smtClean="0"/>
              <a:t>5/15/2024</a:t>
            </a:fld>
            <a:endParaRPr lang="en-US"/>
          </a:p>
        </p:txBody>
      </p:sp>
      <p:sp>
        <p:nvSpPr>
          <p:cNvPr id="5" name="Footer Placeholder 4">
            <a:extLst>
              <a:ext uri="{FF2B5EF4-FFF2-40B4-BE49-F238E27FC236}">
                <a16:creationId xmlns:a16="http://schemas.microsoft.com/office/drawing/2014/main" id="{6F6E092E-FCAB-1F1B-3E87-6C595752E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5C07CB-61A5-9CCF-5D39-1A803F3F8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F0BDD-2267-4400-9CD4-F006DD450A85}" type="slidenum">
              <a:rPr lang="en-US" smtClean="0"/>
              <a:t>‹#›</a:t>
            </a:fld>
            <a:endParaRPr lang="en-US"/>
          </a:p>
        </p:txBody>
      </p:sp>
    </p:spTree>
    <p:extLst>
      <p:ext uri="{BB962C8B-B14F-4D97-AF65-F5344CB8AC3E}">
        <p14:creationId xmlns:p14="http://schemas.microsoft.com/office/powerpoint/2010/main" val="267928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6091-E0B1-CBE6-E891-E49EF64EAEDC}"/>
              </a:ext>
            </a:extLst>
          </p:cNvPr>
          <p:cNvSpPr>
            <a:spLocks noGrp="1"/>
          </p:cNvSpPr>
          <p:nvPr>
            <p:ph type="ctrTitle"/>
          </p:nvPr>
        </p:nvSpPr>
        <p:spPr>
          <a:xfrm>
            <a:off x="1524000" y="147485"/>
            <a:ext cx="9144000" cy="353960"/>
          </a:xfrm>
        </p:spPr>
        <p:txBody>
          <a:bodyPr>
            <a:noAutofit/>
          </a:bodyPr>
          <a:lstStyle/>
          <a:p>
            <a:r>
              <a:rPr lang="en-US" sz="2400" b="1" dirty="0"/>
              <a:t>Geographical Insights</a:t>
            </a:r>
          </a:p>
        </p:txBody>
      </p:sp>
      <p:sp>
        <p:nvSpPr>
          <p:cNvPr id="3" name="Subtitle 2">
            <a:extLst>
              <a:ext uri="{FF2B5EF4-FFF2-40B4-BE49-F238E27FC236}">
                <a16:creationId xmlns:a16="http://schemas.microsoft.com/office/drawing/2014/main" id="{A0EA2ED6-86F7-1DAD-67F5-DEC59ABD5F1A}"/>
              </a:ext>
            </a:extLst>
          </p:cNvPr>
          <p:cNvSpPr>
            <a:spLocks noGrp="1"/>
          </p:cNvSpPr>
          <p:nvPr>
            <p:ph type="subTitle" idx="1"/>
          </p:nvPr>
        </p:nvSpPr>
        <p:spPr>
          <a:xfrm>
            <a:off x="442452" y="766915"/>
            <a:ext cx="11135032" cy="5383161"/>
          </a:xfrm>
        </p:spPr>
        <p:txBody>
          <a:bodyPr/>
          <a:lstStyle/>
          <a:p>
            <a:pPr algn="l"/>
            <a:r>
              <a:rPr lang="en-US" sz="2000" b="1" dirty="0"/>
              <a:t>-Visualize the distribution of listings on a map to identify popular neighborhoods.</a:t>
            </a:r>
          </a:p>
          <a:p>
            <a:pPr algn="l"/>
            <a:r>
              <a:rPr lang="en-US" sz="2000" b="1" dirty="0"/>
              <a:t>-Explore the geographical concentration of listings and host locations.</a:t>
            </a:r>
          </a:p>
          <a:p>
            <a:pPr algn="l"/>
            <a:endParaRPr lang="en-US" sz="2000" b="1" dirty="0"/>
          </a:p>
          <a:p>
            <a:pPr algn="l"/>
            <a:endParaRPr lang="en-US" b="0" i="0" dirty="0">
              <a:solidFill>
                <a:srgbClr val="0D0D0D"/>
              </a:solidFill>
              <a:effectLst/>
              <a:highlight>
                <a:srgbClr val="FFFFFF"/>
              </a:highlight>
              <a:latin typeface="Söhne"/>
            </a:endParaRPr>
          </a:p>
          <a:p>
            <a:pPr marL="742950" lvl="1" indent="-285750" algn="l">
              <a:buFont typeface="+mj-lt"/>
              <a:buAutoNum type="arabicPeriod"/>
            </a:pPr>
            <a:r>
              <a:rPr lang="en-US" sz="1800" dirty="0">
                <a:solidFill>
                  <a:srgbClr val="0D0D0D"/>
                </a:solidFill>
                <a:highlight>
                  <a:srgbClr val="FFFFFF"/>
                </a:highlight>
                <a:latin typeface="Söhne"/>
              </a:rPr>
              <a:t>Used slicer for allow users to filter data based on different criteria, such as neighborhood names.</a:t>
            </a:r>
          </a:p>
          <a:p>
            <a:pPr marL="742950" lvl="1" indent="-285750" algn="l">
              <a:buFont typeface="+mj-lt"/>
              <a:buAutoNum type="arabicPeriod"/>
            </a:pPr>
            <a:r>
              <a:rPr lang="en-US" sz="1800" dirty="0">
                <a:solidFill>
                  <a:srgbClr val="0D0D0D"/>
                </a:solidFill>
                <a:highlight>
                  <a:srgbClr val="FFFFFF"/>
                </a:highlight>
                <a:latin typeface="Söhne"/>
              </a:rPr>
              <a:t>In geographical insights report, we incorporated a map visual to display hotel listings accurately. By dragging latitude and longitude fields onto the map, we pinpointed each listing precisely. Additionally, we utilized neighborhood names as tooltips .</a:t>
            </a:r>
          </a:p>
          <a:p>
            <a:pPr marL="742950" lvl="1" indent="-285750" algn="l">
              <a:buFont typeface="+mj-lt"/>
              <a:buAutoNum type="arabicPeriod"/>
            </a:pPr>
            <a:r>
              <a:rPr lang="en-US" sz="1800" dirty="0">
                <a:solidFill>
                  <a:srgbClr val="0D0D0D"/>
                </a:solidFill>
                <a:highlight>
                  <a:srgbClr val="FFFFFF"/>
                </a:highlight>
                <a:latin typeface="Söhne"/>
              </a:rPr>
              <a:t>we visualized the distribution of hotel listings across neighborhoods using a clustered bar chart. We categorized neighborhoods by name on the category axis and represented the count of listings on the value axis. By sorting the chart based on the number of listings, we identified popular neighborhoods.”</a:t>
            </a:r>
          </a:p>
          <a:p>
            <a:pPr marL="742950" lvl="1" indent="-285750" algn="l">
              <a:buFont typeface="+mj-lt"/>
              <a:buAutoNum type="arabicPeriod"/>
            </a:pPr>
            <a:r>
              <a:rPr lang="en-US" sz="1800" dirty="0">
                <a:solidFill>
                  <a:srgbClr val="0D0D0D"/>
                </a:solidFill>
                <a:highlight>
                  <a:srgbClr val="FFFFFF"/>
                </a:highlight>
                <a:latin typeface="Söhne"/>
              </a:rPr>
              <a:t>we created a scatter chart to visualize the concentration of hotel listings and host locations. We used latitude and longitude as the X and Y axes, respectively. The bubble sizes represent the number of listings in each location, while the bubble colors provide additional context based on host information.</a:t>
            </a:r>
          </a:p>
        </p:txBody>
      </p:sp>
    </p:spTree>
    <p:extLst>
      <p:ext uri="{BB962C8B-B14F-4D97-AF65-F5344CB8AC3E}">
        <p14:creationId xmlns:p14="http://schemas.microsoft.com/office/powerpoint/2010/main" val="2480838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6091-E0B1-CBE6-E891-E49EF64EAEDC}"/>
              </a:ext>
            </a:extLst>
          </p:cNvPr>
          <p:cNvSpPr>
            <a:spLocks noGrp="1"/>
          </p:cNvSpPr>
          <p:nvPr>
            <p:ph type="ctrTitle"/>
          </p:nvPr>
        </p:nvSpPr>
        <p:spPr>
          <a:xfrm>
            <a:off x="1524000" y="147485"/>
            <a:ext cx="9144000" cy="353960"/>
          </a:xfrm>
        </p:spPr>
        <p:txBody>
          <a:bodyPr>
            <a:noAutofit/>
          </a:bodyPr>
          <a:lstStyle/>
          <a:p>
            <a:r>
              <a:rPr lang="en-US" sz="2400" b="1" dirty="0"/>
              <a:t>Pricing and Availability Analysis:</a:t>
            </a:r>
          </a:p>
        </p:txBody>
      </p:sp>
      <p:sp>
        <p:nvSpPr>
          <p:cNvPr id="3" name="Subtitle 2">
            <a:extLst>
              <a:ext uri="{FF2B5EF4-FFF2-40B4-BE49-F238E27FC236}">
                <a16:creationId xmlns:a16="http://schemas.microsoft.com/office/drawing/2014/main" id="{A0EA2ED6-86F7-1DAD-67F5-DEC59ABD5F1A}"/>
              </a:ext>
            </a:extLst>
          </p:cNvPr>
          <p:cNvSpPr>
            <a:spLocks noGrp="1"/>
          </p:cNvSpPr>
          <p:nvPr>
            <p:ph type="subTitle" idx="1"/>
          </p:nvPr>
        </p:nvSpPr>
        <p:spPr>
          <a:xfrm>
            <a:off x="442452" y="766915"/>
            <a:ext cx="11135032" cy="5383161"/>
          </a:xfrm>
        </p:spPr>
        <p:txBody>
          <a:bodyPr/>
          <a:lstStyle/>
          <a:p>
            <a:pPr algn="l"/>
            <a:r>
              <a:rPr lang="en-US" sz="2000" b="1" dirty="0"/>
              <a:t>- Analyze pricing trends based on property types, room types, and accommodation capacity.</a:t>
            </a:r>
          </a:p>
          <a:p>
            <a:pPr algn="l"/>
            <a:r>
              <a:rPr lang="en-US" sz="2000" b="1" dirty="0"/>
              <a:t>- Investigate the availability of listings over time and identify peak periods.</a:t>
            </a:r>
          </a:p>
          <a:p>
            <a:pPr algn="l"/>
            <a:endParaRPr lang="en-US" b="0" i="0" dirty="0">
              <a:solidFill>
                <a:srgbClr val="0D0D0D"/>
              </a:solidFill>
              <a:effectLst/>
              <a:highlight>
                <a:srgbClr val="FFFFFF"/>
              </a:highlight>
              <a:latin typeface="Söhne"/>
            </a:endParaRPr>
          </a:p>
          <a:p>
            <a:pPr marL="342900" indent="-342900" algn="l">
              <a:buFont typeface="Arial" panose="020B0604020202020204" pitchFamily="34" charset="0"/>
              <a:buAutoNum type="arabicPeriod"/>
            </a:pPr>
            <a:r>
              <a:rPr lang="en-US" sz="1800" dirty="0">
                <a:solidFill>
                  <a:srgbClr val="0D0D0D"/>
                </a:solidFill>
                <a:highlight>
                  <a:srgbClr val="FFFFFF"/>
                </a:highlight>
                <a:latin typeface="Söhne"/>
              </a:rPr>
              <a:t>Used</a:t>
            </a:r>
            <a:r>
              <a:rPr lang="en-US" dirty="0">
                <a:solidFill>
                  <a:srgbClr val="0D0D0D"/>
                </a:solidFill>
                <a:highlight>
                  <a:srgbClr val="FFFFFF"/>
                </a:highlight>
                <a:latin typeface="Söhne"/>
              </a:rPr>
              <a:t> </a:t>
            </a:r>
            <a:r>
              <a:rPr lang="en-US" sz="1800" dirty="0">
                <a:solidFill>
                  <a:srgbClr val="0D0D0D"/>
                </a:solidFill>
                <a:highlight>
                  <a:srgbClr val="FFFFFF"/>
                </a:highlight>
                <a:latin typeface="Söhne"/>
              </a:rPr>
              <a:t>line chart illustrates how pricing trends have changed over the specified peak period based on property type and room type.</a:t>
            </a:r>
          </a:p>
          <a:p>
            <a:pPr marL="342900" indent="-342900" algn="l">
              <a:buAutoNum type="arabicPeriod"/>
            </a:pPr>
            <a:r>
              <a:rPr lang="en-US" sz="1800" dirty="0">
                <a:solidFill>
                  <a:srgbClr val="0D0D0D"/>
                </a:solidFill>
                <a:highlight>
                  <a:srgbClr val="FFFFFF"/>
                </a:highlight>
                <a:latin typeface="Söhne"/>
              </a:rPr>
              <a:t>Used stacked bar chart to </a:t>
            </a:r>
            <a:r>
              <a:rPr lang="en-US" sz="1800" b="0" i="0" dirty="0">
                <a:solidFill>
                  <a:srgbClr val="0D0D0D"/>
                </a:solidFill>
                <a:effectLst/>
                <a:highlight>
                  <a:srgbClr val="FFFFFF"/>
                </a:highlight>
                <a:latin typeface="Söhne"/>
              </a:rPr>
              <a:t>depicts how listing accommodations over the availability</a:t>
            </a:r>
            <a:r>
              <a:rPr lang="en-US" sz="1800" dirty="0">
                <a:solidFill>
                  <a:srgbClr val="0D0D0D"/>
                </a:solidFill>
                <a:highlight>
                  <a:srgbClr val="FFFFFF"/>
                </a:highlight>
                <a:latin typeface="Söhne"/>
              </a:rPr>
              <a:t>.</a:t>
            </a:r>
          </a:p>
          <a:p>
            <a:pPr marL="342900" indent="-342900" algn="l">
              <a:buFont typeface="Arial" panose="020B0604020202020204" pitchFamily="34" charset="0"/>
              <a:buAutoNum type="arabicPeriod"/>
            </a:pPr>
            <a:r>
              <a:rPr lang="en-US" sz="1800" dirty="0">
                <a:solidFill>
                  <a:srgbClr val="0D0D0D"/>
                </a:solidFill>
                <a:highlight>
                  <a:srgbClr val="FFFFFF"/>
                </a:highlight>
                <a:latin typeface="Söhne"/>
              </a:rPr>
              <a:t>Used slicer for allow users to filter data based on different criteria, such as property type and room type.</a:t>
            </a:r>
          </a:p>
          <a:p>
            <a:pPr algn="l"/>
            <a:endParaRPr lang="en-US" sz="1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61366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6091-E0B1-CBE6-E891-E49EF64EAEDC}"/>
              </a:ext>
            </a:extLst>
          </p:cNvPr>
          <p:cNvSpPr>
            <a:spLocks noGrp="1"/>
          </p:cNvSpPr>
          <p:nvPr>
            <p:ph type="ctrTitle"/>
          </p:nvPr>
        </p:nvSpPr>
        <p:spPr>
          <a:xfrm>
            <a:off x="1524000" y="147485"/>
            <a:ext cx="9144000" cy="353960"/>
          </a:xfrm>
        </p:spPr>
        <p:txBody>
          <a:bodyPr>
            <a:noAutofit/>
          </a:bodyPr>
          <a:lstStyle/>
          <a:p>
            <a:r>
              <a:rPr lang="en-US" sz="2400" b="1" dirty="0"/>
              <a:t>Host Performance</a:t>
            </a:r>
          </a:p>
        </p:txBody>
      </p:sp>
      <p:sp>
        <p:nvSpPr>
          <p:cNvPr id="3" name="Subtitle 2">
            <a:extLst>
              <a:ext uri="{FF2B5EF4-FFF2-40B4-BE49-F238E27FC236}">
                <a16:creationId xmlns:a16="http://schemas.microsoft.com/office/drawing/2014/main" id="{A0EA2ED6-86F7-1DAD-67F5-DEC59ABD5F1A}"/>
              </a:ext>
            </a:extLst>
          </p:cNvPr>
          <p:cNvSpPr>
            <a:spLocks noGrp="1"/>
          </p:cNvSpPr>
          <p:nvPr>
            <p:ph type="subTitle" idx="1"/>
          </p:nvPr>
        </p:nvSpPr>
        <p:spPr>
          <a:xfrm>
            <a:off x="442452" y="766915"/>
            <a:ext cx="11135032" cy="5383161"/>
          </a:xfrm>
        </p:spPr>
        <p:txBody>
          <a:bodyPr/>
          <a:lstStyle/>
          <a:p>
            <a:pPr algn="l"/>
            <a:r>
              <a:rPr lang="en-US" sz="2000" b="1" dirty="0"/>
              <a:t>- Evaluate host characteristics, including </a:t>
            </a:r>
            <a:r>
              <a:rPr lang="en-US" sz="2000" b="1" dirty="0" err="1"/>
              <a:t>superhost</a:t>
            </a:r>
            <a:r>
              <a:rPr lang="en-US" sz="2000" b="1" dirty="0"/>
              <a:t> status, response times, and verification methods.</a:t>
            </a:r>
          </a:p>
          <a:p>
            <a:pPr marL="342900" indent="-342900" algn="l">
              <a:buFontTx/>
              <a:buChar char="-"/>
            </a:pPr>
            <a:r>
              <a:rPr lang="en-US" sz="2000" b="1" dirty="0"/>
              <a:t>Explore correlations between host attributes and listing performance.</a:t>
            </a:r>
          </a:p>
          <a:p>
            <a:pPr marL="342900" indent="-342900" algn="l">
              <a:buFontTx/>
              <a:buChar char="-"/>
            </a:pPr>
            <a:endParaRPr lang="en-US" sz="2000" b="1"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marL="342900" indent="-342900" algn="l">
              <a:buAutoNum type="arabicPeriod"/>
            </a:pPr>
            <a:r>
              <a:rPr lang="en-US" sz="1800" dirty="0">
                <a:solidFill>
                  <a:srgbClr val="0D0D0D"/>
                </a:solidFill>
                <a:highlight>
                  <a:srgbClr val="FFFFFF"/>
                </a:highlight>
                <a:latin typeface="Söhne"/>
              </a:rPr>
              <a:t>Used slicer for allow users to filter data based on different criteria, such as host name.</a:t>
            </a:r>
          </a:p>
          <a:p>
            <a:pPr marL="342900" indent="-342900" algn="l">
              <a:buFont typeface="Arial" panose="020B0604020202020204" pitchFamily="34" charset="0"/>
              <a:buAutoNum type="arabicPeriod"/>
            </a:pPr>
            <a:r>
              <a:rPr lang="en-US" sz="1800" dirty="0">
                <a:solidFill>
                  <a:srgbClr val="0D0D0D"/>
                </a:solidFill>
                <a:highlight>
                  <a:srgbClr val="FFFFFF"/>
                </a:highlight>
                <a:latin typeface="Söhne"/>
              </a:rPr>
              <a:t>Used card for showing count of super hosts</a:t>
            </a:r>
          </a:p>
          <a:p>
            <a:pPr marL="342900" indent="-342900" algn="l">
              <a:buFont typeface="Arial" panose="020B0604020202020204" pitchFamily="34" charset="0"/>
              <a:buAutoNum type="arabicPeriod"/>
            </a:pPr>
            <a:r>
              <a:rPr lang="en-US" sz="1800" dirty="0">
                <a:solidFill>
                  <a:srgbClr val="0D0D0D"/>
                </a:solidFill>
                <a:highlight>
                  <a:srgbClr val="FFFFFF"/>
                </a:highlight>
                <a:latin typeface="Söhne"/>
              </a:rPr>
              <a:t>Used table visualization for showing each host wise response time, verification method</a:t>
            </a:r>
          </a:p>
          <a:p>
            <a:pPr marL="342900" indent="-342900" algn="l">
              <a:buFont typeface="Arial" panose="020B0604020202020204" pitchFamily="34" charset="0"/>
              <a:buAutoNum type="arabicPeriod"/>
            </a:pPr>
            <a:r>
              <a:rPr lang="en-US" sz="1800" dirty="0">
                <a:solidFill>
                  <a:srgbClr val="0D0D0D"/>
                </a:solidFill>
                <a:highlight>
                  <a:srgbClr val="FFFFFF"/>
                </a:highlight>
                <a:latin typeface="Söhne"/>
              </a:rPr>
              <a:t>Used stocked column chart for showing count of super hosts by host verifications and </a:t>
            </a:r>
            <a:r>
              <a:rPr lang="en-US" sz="1800" dirty="0" err="1">
                <a:solidFill>
                  <a:srgbClr val="0D0D0D"/>
                </a:solidFill>
                <a:highlight>
                  <a:srgbClr val="FFFFFF"/>
                </a:highlight>
                <a:latin typeface="Söhne"/>
              </a:rPr>
              <a:t>review_scores_value</a:t>
            </a:r>
            <a:endParaRPr lang="en-US" sz="1800" dirty="0">
              <a:solidFill>
                <a:srgbClr val="0D0D0D"/>
              </a:solidFill>
              <a:highlight>
                <a:srgbClr val="FFFFFF"/>
              </a:highlight>
              <a:latin typeface="Söhne"/>
            </a:endParaRPr>
          </a:p>
          <a:p>
            <a:pPr marL="342900" indent="-342900" algn="l">
              <a:buAutoNum type="arabicPeriod"/>
            </a:pPr>
            <a:endParaRPr lang="en-US" sz="1800" dirty="0">
              <a:solidFill>
                <a:srgbClr val="0D0D0D"/>
              </a:solidFill>
              <a:highlight>
                <a:srgbClr val="FFFFFF"/>
              </a:highlight>
              <a:latin typeface="Söhne"/>
            </a:endParaRPr>
          </a:p>
          <a:p>
            <a:pPr marL="342900" indent="-342900" algn="l">
              <a:buAutoNum type="arabicPeriod"/>
            </a:pPr>
            <a:endParaRPr lang="en-US" sz="1800" b="0" i="0" dirty="0">
              <a:solidFill>
                <a:srgbClr val="0D0D0D"/>
              </a:solidFill>
              <a:effectLst/>
              <a:highlight>
                <a:srgbClr val="FFFFFF"/>
              </a:highlight>
              <a:latin typeface="Söhne"/>
            </a:endParaRPr>
          </a:p>
          <a:p>
            <a:pPr algn="l"/>
            <a:endParaRPr lang="en-US" sz="1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903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6091-E0B1-CBE6-E891-E49EF64EAEDC}"/>
              </a:ext>
            </a:extLst>
          </p:cNvPr>
          <p:cNvSpPr>
            <a:spLocks noGrp="1"/>
          </p:cNvSpPr>
          <p:nvPr>
            <p:ph type="ctrTitle"/>
          </p:nvPr>
        </p:nvSpPr>
        <p:spPr>
          <a:xfrm>
            <a:off x="1524000" y="147485"/>
            <a:ext cx="9144000" cy="353960"/>
          </a:xfrm>
        </p:spPr>
        <p:txBody>
          <a:bodyPr>
            <a:noAutofit/>
          </a:bodyPr>
          <a:lstStyle/>
          <a:p>
            <a:r>
              <a:rPr lang="en-US" sz="2400" b="1" dirty="0"/>
              <a:t>Review Scores and Guest Satisfaction</a:t>
            </a:r>
          </a:p>
        </p:txBody>
      </p:sp>
      <p:sp>
        <p:nvSpPr>
          <p:cNvPr id="3" name="Subtitle 2">
            <a:extLst>
              <a:ext uri="{FF2B5EF4-FFF2-40B4-BE49-F238E27FC236}">
                <a16:creationId xmlns:a16="http://schemas.microsoft.com/office/drawing/2014/main" id="{A0EA2ED6-86F7-1DAD-67F5-DEC59ABD5F1A}"/>
              </a:ext>
            </a:extLst>
          </p:cNvPr>
          <p:cNvSpPr>
            <a:spLocks noGrp="1"/>
          </p:cNvSpPr>
          <p:nvPr>
            <p:ph type="subTitle" idx="1"/>
          </p:nvPr>
        </p:nvSpPr>
        <p:spPr>
          <a:xfrm>
            <a:off x="442452" y="766915"/>
            <a:ext cx="11135032" cy="5383161"/>
          </a:xfrm>
        </p:spPr>
        <p:txBody>
          <a:bodyPr/>
          <a:lstStyle/>
          <a:p>
            <a:pPr algn="l"/>
            <a:r>
              <a:rPr lang="en-US" sz="2000" b="1" dirty="0"/>
              <a:t>- Examine review scores and their impact on overall listing performance.</a:t>
            </a:r>
          </a:p>
          <a:p>
            <a:pPr algn="l"/>
            <a:r>
              <a:rPr lang="en-US" sz="2000" b="1" dirty="0"/>
              <a:t>- Identify areas for improvement based on specific review categories.</a:t>
            </a:r>
            <a:endParaRPr lang="en-US" sz="2000" b="1"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marL="342900" indent="-342900" algn="l">
              <a:buAutoNum type="arabicPeriod"/>
            </a:pPr>
            <a:r>
              <a:rPr lang="en-US" sz="1800" dirty="0">
                <a:solidFill>
                  <a:srgbClr val="0D0D0D"/>
                </a:solidFill>
                <a:highlight>
                  <a:srgbClr val="FFFFFF"/>
                </a:highlight>
                <a:latin typeface="Söhne"/>
              </a:rPr>
              <a:t>Used stocked column chart for understanding </a:t>
            </a:r>
            <a:r>
              <a:rPr lang="en-US" sz="1800" dirty="0" err="1">
                <a:solidFill>
                  <a:srgbClr val="0D0D0D"/>
                </a:solidFill>
                <a:highlight>
                  <a:srgbClr val="FFFFFF"/>
                </a:highlight>
                <a:latin typeface="Söhne"/>
              </a:rPr>
              <a:t>host_total_listings_count</a:t>
            </a:r>
            <a:r>
              <a:rPr lang="en-US" sz="1800" dirty="0">
                <a:solidFill>
                  <a:srgbClr val="0D0D0D"/>
                </a:solidFill>
                <a:highlight>
                  <a:srgbClr val="FFFFFF"/>
                </a:highlight>
                <a:latin typeface="Söhne"/>
              </a:rPr>
              <a:t> by </a:t>
            </a:r>
            <a:r>
              <a:rPr lang="en-US" sz="1800" dirty="0" err="1">
                <a:solidFill>
                  <a:srgbClr val="0D0D0D"/>
                </a:solidFill>
                <a:highlight>
                  <a:srgbClr val="FFFFFF"/>
                </a:highlight>
                <a:latin typeface="Söhne"/>
              </a:rPr>
              <a:t>review_scores_rating</a:t>
            </a:r>
            <a:endParaRPr lang="en-US" sz="1800" dirty="0">
              <a:solidFill>
                <a:srgbClr val="0D0D0D"/>
              </a:solidFill>
              <a:highlight>
                <a:srgbClr val="FFFFFF"/>
              </a:highlight>
              <a:latin typeface="Söhne"/>
            </a:endParaRPr>
          </a:p>
          <a:p>
            <a:pPr marL="342900" indent="-342900" algn="l">
              <a:buAutoNum type="arabicPeriod"/>
            </a:pPr>
            <a:r>
              <a:rPr lang="en-US" sz="1800" dirty="0">
                <a:solidFill>
                  <a:srgbClr val="0D0D0D"/>
                </a:solidFill>
                <a:highlight>
                  <a:srgbClr val="FFFFFF"/>
                </a:highlight>
                <a:latin typeface="Söhne"/>
              </a:rPr>
              <a:t> Used line chart for user understanding </a:t>
            </a:r>
            <a:r>
              <a:rPr lang="en-US" sz="1800" dirty="0" err="1">
                <a:solidFill>
                  <a:srgbClr val="0D0D0D"/>
                </a:solidFill>
                <a:highlight>
                  <a:srgbClr val="FFFFFF"/>
                </a:highlight>
                <a:latin typeface="Söhne"/>
              </a:rPr>
              <a:t>host_total_listings_count</a:t>
            </a:r>
            <a:r>
              <a:rPr lang="en-US" sz="1800" dirty="0">
                <a:solidFill>
                  <a:srgbClr val="0D0D0D"/>
                </a:solidFill>
                <a:highlight>
                  <a:srgbClr val="FFFFFF"/>
                </a:highlight>
                <a:latin typeface="Söhne"/>
              </a:rPr>
              <a:t> by </a:t>
            </a:r>
            <a:r>
              <a:rPr lang="en-US" sz="1800" dirty="0" err="1">
                <a:solidFill>
                  <a:srgbClr val="0D0D0D"/>
                </a:solidFill>
                <a:highlight>
                  <a:srgbClr val="FFFFFF"/>
                </a:highlight>
                <a:latin typeface="Söhne"/>
              </a:rPr>
              <a:t>review_scores_rating</a:t>
            </a:r>
            <a:endParaRPr lang="en-US" sz="1800" dirty="0">
              <a:solidFill>
                <a:srgbClr val="0D0D0D"/>
              </a:solidFill>
              <a:highlight>
                <a:srgbClr val="FFFFFF"/>
              </a:highlight>
              <a:latin typeface="Söhne"/>
            </a:endParaRPr>
          </a:p>
          <a:p>
            <a:pPr marL="342900" indent="-342900" algn="l">
              <a:buAutoNum type="arabicPeriod"/>
            </a:pPr>
            <a:endParaRPr lang="en-US" sz="1800" b="0" i="0" dirty="0">
              <a:solidFill>
                <a:srgbClr val="0D0D0D"/>
              </a:solidFill>
              <a:effectLst/>
              <a:highlight>
                <a:srgbClr val="FFFFFF"/>
              </a:highlight>
              <a:latin typeface="Söhne"/>
            </a:endParaRPr>
          </a:p>
          <a:p>
            <a:pPr algn="l"/>
            <a:endParaRPr lang="en-US" sz="1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55462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6091-E0B1-CBE6-E891-E49EF64EAEDC}"/>
              </a:ext>
            </a:extLst>
          </p:cNvPr>
          <p:cNvSpPr>
            <a:spLocks noGrp="1"/>
          </p:cNvSpPr>
          <p:nvPr>
            <p:ph type="ctrTitle"/>
          </p:nvPr>
        </p:nvSpPr>
        <p:spPr>
          <a:xfrm>
            <a:off x="1524000" y="147485"/>
            <a:ext cx="9144000" cy="353960"/>
          </a:xfrm>
        </p:spPr>
        <p:txBody>
          <a:bodyPr>
            <a:noAutofit/>
          </a:bodyPr>
          <a:lstStyle/>
          <a:p>
            <a:r>
              <a:rPr lang="en-US" sz="2400" b="1" dirty="0"/>
              <a:t>Property Type and Room Analysis:</a:t>
            </a:r>
          </a:p>
        </p:txBody>
      </p:sp>
      <p:sp>
        <p:nvSpPr>
          <p:cNvPr id="3" name="Subtitle 2">
            <a:extLst>
              <a:ext uri="{FF2B5EF4-FFF2-40B4-BE49-F238E27FC236}">
                <a16:creationId xmlns:a16="http://schemas.microsoft.com/office/drawing/2014/main" id="{A0EA2ED6-86F7-1DAD-67F5-DEC59ABD5F1A}"/>
              </a:ext>
            </a:extLst>
          </p:cNvPr>
          <p:cNvSpPr>
            <a:spLocks noGrp="1"/>
          </p:cNvSpPr>
          <p:nvPr>
            <p:ph type="subTitle" idx="1"/>
          </p:nvPr>
        </p:nvSpPr>
        <p:spPr>
          <a:xfrm>
            <a:off x="442452" y="766915"/>
            <a:ext cx="11135032" cy="5383161"/>
          </a:xfrm>
        </p:spPr>
        <p:txBody>
          <a:bodyPr/>
          <a:lstStyle/>
          <a:p>
            <a:pPr algn="l"/>
            <a:r>
              <a:rPr lang="en-US" sz="2000" b="1" dirty="0"/>
              <a:t>- </a:t>
            </a:r>
            <a:r>
              <a:rPr lang="en-US" sz="2000" b="1" dirty="0" err="1"/>
              <a:t>Analyse</a:t>
            </a:r>
            <a:r>
              <a:rPr lang="en-US" sz="2000" b="1" dirty="0"/>
              <a:t> the distribution of property types and room types.</a:t>
            </a:r>
          </a:p>
          <a:p>
            <a:pPr marL="342900" indent="-342900" algn="l">
              <a:buFontTx/>
              <a:buChar char="-"/>
            </a:pPr>
            <a:r>
              <a:rPr lang="en-US" sz="2000" b="1" dirty="0"/>
              <a:t>Explore trends in the popularity of specific accommodation setups.</a:t>
            </a:r>
          </a:p>
          <a:p>
            <a:pPr marL="342900" indent="-342900" algn="l">
              <a:buFontTx/>
              <a:buChar char="-"/>
            </a:pPr>
            <a:endParaRPr lang="en-US" sz="2000" b="1" i="0" dirty="0">
              <a:solidFill>
                <a:srgbClr val="0D0D0D"/>
              </a:solidFill>
              <a:effectLst/>
              <a:highlight>
                <a:srgbClr val="FFFFFF"/>
              </a:highlight>
              <a:latin typeface="Söhne"/>
            </a:endParaRPr>
          </a:p>
          <a:p>
            <a:pPr marL="342900" indent="-342900" algn="l">
              <a:buFontTx/>
              <a:buChar char="-"/>
            </a:pPr>
            <a:endParaRPr lang="en-US" sz="2000" b="1" dirty="0">
              <a:solidFill>
                <a:srgbClr val="0D0D0D"/>
              </a:solidFill>
              <a:highlight>
                <a:srgbClr val="FFFFFF"/>
              </a:highlight>
              <a:latin typeface="Söhne"/>
            </a:endParaRPr>
          </a:p>
          <a:p>
            <a:pPr marL="342900" indent="-342900" algn="l">
              <a:buFont typeface="Arial" panose="020B0604020202020204" pitchFamily="34" charset="0"/>
              <a:buAutoNum type="arabicPeriod"/>
            </a:pPr>
            <a:r>
              <a:rPr lang="en-US" sz="1800" dirty="0">
                <a:solidFill>
                  <a:srgbClr val="0D0D0D"/>
                </a:solidFill>
                <a:highlight>
                  <a:srgbClr val="FFFFFF"/>
                </a:highlight>
                <a:latin typeface="Söhne"/>
              </a:rPr>
              <a:t>Used slicer for allow users to filter data based on different criteria, such as property type and room type.</a:t>
            </a:r>
          </a:p>
          <a:p>
            <a:pPr marL="342900" indent="-342900" algn="l">
              <a:buAutoNum type="arabicPeriod"/>
            </a:pPr>
            <a:r>
              <a:rPr lang="en-US" sz="1800" dirty="0">
                <a:solidFill>
                  <a:srgbClr val="0D0D0D"/>
                </a:solidFill>
                <a:highlight>
                  <a:srgbClr val="FFFFFF"/>
                </a:highlight>
                <a:latin typeface="Söhne"/>
              </a:rPr>
              <a:t> Used pie chart for understanding </a:t>
            </a:r>
            <a:r>
              <a:rPr lang="en-US" sz="1800" dirty="0" err="1">
                <a:solidFill>
                  <a:srgbClr val="0D0D0D"/>
                </a:solidFill>
                <a:highlight>
                  <a:srgbClr val="FFFFFF"/>
                </a:highlight>
                <a:latin typeface="Söhne"/>
              </a:rPr>
              <a:t>review_scores_accuracy</a:t>
            </a:r>
            <a:r>
              <a:rPr lang="en-US" sz="1800" dirty="0">
                <a:solidFill>
                  <a:srgbClr val="0D0D0D"/>
                </a:solidFill>
                <a:highlight>
                  <a:srgbClr val="FFFFFF"/>
                </a:highlight>
                <a:latin typeface="Söhne"/>
              </a:rPr>
              <a:t> by accommodates</a:t>
            </a:r>
            <a:endParaRPr lang="en-US" sz="1800" b="0" i="0" dirty="0">
              <a:solidFill>
                <a:srgbClr val="0D0D0D"/>
              </a:solidFill>
              <a:effectLst/>
              <a:highlight>
                <a:srgbClr val="FFFFFF"/>
              </a:highlight>
              <a:latin typeface="Söhne"/>
            </a:endParaRPr>
          </a:p>
          <a:p>
            <a:pPr algn="l"/>
            <a:endParaRPr lang="en-US" sz="1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879537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494</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Geographical Insights</vt:lpstr>
      <vt:lpstr>Pricing and Availability Analysis:</vt:lpstr>
      <vt:lpstr>Host Performance</vt:lpstr>
      <vt:lpstr>Review Scores and Guest Satisfaction</vt:lpstr>
      <vt:lpstr>Property Type and Room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Gurrala</dc:creator>
  <cp:lastModifiedBy>Madan Gurrala</cp:lastModifiedBy>
  <cp:revision>14</cp:revision>
  <dcterms:created xsi:type="dcterms:W3CDTF">2024-05-13T22:37:05Z</dcterms:created>
  <dcterms:modified xsi:type="dcterms:W3CDTF">2024-05-15T22:38:38Z</dcterms:modified>
</cp:coreProperties>
</file>