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16E176-F0FE-4C0E-8431-F4CE41A9BA37}">
  <a:tblStyle styleId="{E816E176-F0FE-4C0E-8431-F4CE41A9BA3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51f7a9a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51f7a9a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22711dfa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22711dfa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544ca97a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544ca97a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544ca97a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544ca97a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22711dfa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22711df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544ca97a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544ca97a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22711df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22711df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544ca97a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544ca97a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544ca97a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544ca97a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544ca97a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544ca97a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544ca97a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544ca97a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544ca97a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544ca97a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544ca97a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544ca97a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544ca97a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544ca97a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544ca97a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544ca97a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544ca97a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544ca97a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22711dfa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22711dfa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623400" y="643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35">
                <a:solidFill>
                  <a:srgbClr val="273239"/>
                </a:solidFill>
                <a:highlight>
                  <a:srgbClr val="FFFFFF"/>
                </a:highlight>
              </a:rPr>
              <a:t>File Handling</a:t>
            </a:r>
            <a:endParaRPr b="1" sz="2635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741"/>
              <a:buFont typeface="Arial"/>
              <a:buNone/>
            </a:pPr>
            <a:r>
              <a:t/>
            </a:r>
            <a:endParaRPr b="1" sz="2635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311700" y="438650"/>
            <a:ext cx="8520600" cy="48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//read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ifstream myfile;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myfile.open(name);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if(myfile.fail())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cout&lt;&lt;" not open "&lt;&lt;endl;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{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cout&lt;&lt;"open for read "&lt;&lt;endl;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string filetext;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while(getline(myfile,filetext))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	cout&lt;&lt;filetext;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myfile.close();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457200" y="152400"/>
            <a:ext cx="8229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of File Opening Modes</a:t>
            </a:r>
            <a:endParaRPr b="1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1" name="Google Shape;121;p23"/>
          <p:cNvGraphicFramePr/>
          <p:nvPr/>
        </p:nvGraphicFramePr>
        <p:xfrm>
          <a:off x="496325" y="9352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{E816E176-F0FE-4C0E-8431-F4CE41A9BA37}</a:tableStyleId>
              </a:tblPr>
              <a:tblGrid>
                <a:gridCol w="2373650"/>
                <a:gridCol w="5855950"/>
              </a:tblGrid>
              <a:tr h="50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Parameter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239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Meaning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51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none" cap="none" strike="noStrike">
                          <a:solidFill>
                            <a:srgbClr val="1F497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ios::app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43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none" cap="none" strike="noStrike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Append to end of file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none" cap="none" strike="noStrike">
                          <a:solidFill>
                            <a:srgbClr val="1F497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ios::binary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43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none" cap="none" strike="noStrike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Binary file.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none" cap="none" strike="noStrike">
                          <a:solidFill>
                            <a:srgbClr val="1F497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ios::in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43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none" cap="none" strike="noStrike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file for reading only (default arg).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none" cap="none" strike="noStrike">
                          <a:solidFill>
                            <a:srgbClr val="1F497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ios::nocreate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43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none" cap="none" strike="noStrike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fails if the file does not exist.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none" cap="none" strike="noStrike">
                          <a:solidFill>
                            <a:srgbClr val="1F497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ios::noreplace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43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none" cap="none" strike="noStrike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fails if the file already exists.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none" cap="none" strike="noStrike">
                          <a:solidFill>
                            <a:srgbClr val="1F497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ios::out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43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none" cap="none" strike="noStrike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file for writing only (default arg).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79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none" cap="none" strike="noStrike">
                          <a:solidFill>
                            <a:srgbClr val="1F497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ios::trunc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43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none" cap="none" strike="noStrike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Causes contents of pre-existing with same file name to be destroyed.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457200" y="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Operators </a:t>
            </a:r>
            <a:r>
              <a:rPr b="1"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b="1"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Handle Files</a:t>
            </a:r>
            <a:endParaRPr b="1"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450900" y="633824"/>
            <a:ext cx="8242200" cy="17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1565" lvl="0" marL="3429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113"/>
              <a:buFont typeface="Noto Sans Symbols"/>
              <a:buChar char="▪"/>
            </a:pPr>
            <a:r>
              <a:rPr lang="en" sz="258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read from or write to a text file, the </a:t>
            </a:r>
            <a:r>
              <a:rPr lang="en" sz="218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lang="en" sz="258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58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" sz="218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b="1" lang="en" sz="258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58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operators are used like console I/O.  </a:t>
            </a:r>
            <a:endParaRPr sz="258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224" lvl="1" marL="742950" rtl="0" algn="just"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92709"/>
              <a:buFont typeface="Noto Sans Symbols"/>
              <a:buChar char="▪"/>
            </a:pPr>
            <a:r>
              <a:rPr lang="en" sz="238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Instead of using </a:t>
            </a:r>
            <a:r>
              <a:rPr lang="en" sz="218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1" lang="en" sz="238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38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" sz="218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" sz="238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the stream that is linked to a file is used.</a:t>
            </a:r>
            <a:endParaRPr sz="238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1770" lvl="0" marL="342900" rtl="0" algn="just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24"/>
          <p:cNvGrpSpPr/>
          <p:nvPr/>
        </p:nvGrpSpPr>
        <p:grpSpPr>
          <a:xfrm>
            <a:off x="874551" y="1809751"/>
            <a:ext cx="5645301" cy="3333750"/>
            <a:chOff x="579" y="1593"/>
            <a:chExt cx="3556" cy="2100"/>
          </a:xfrm>
        </p:grpSpPr>
        <p:sp>
          <p:nvSpPr>
            <p:cNvPr id="129" name="Google Shape;129;p24"/>
            <p:cNvSpPr/>
            <p:nvPr/>
          </p:nvSpPr>
          <p:spPr>
            <a:xfrm>
              <a:off x="579" y="1593"/>
              <a:ext cx="2700" cy="2100"/>
            </a:xfrm>
            <a:prstGeom prst="rect">
              <a:avLst/>
            </a:prstGeom>
            <a:solidFill>
              <a:srgbClr val="EBEBC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ofstream out(“myfile”);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out&lt;&lt;“Hello World”;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out.close();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ifstream in;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in.open(“myfile”);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 str[50];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in&gt;&gt;str;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cout&lt;&lt;str;</a:t>
              </a:r>
              <a:endParaRPr/>
            </a:p>
          </p:txBody>
        </p:sp>
        <p:sp>
          <p:nvSpPr>
            <p:cNvPr id="130" name="Google Shape;130;p24"/>
            <p:cNvSpPr/>
            <p:nvPr/>
          </p:nvSpPr>
          <p:spPr>
            <a:xfrm>
              <a:off x="3180" y="1593"/>
              <a:ext cx="900" cy="600"/>
            </a:xfrm>
            <a:prstGeom prst="wedgeRoundRectCallout">
              <a:avLst>
                <a:gd fmla="val -99662" name="adj1"/>
                <a:gd fmla="val 25697" name="adj2"/>
                <a:gd fmla="val 16667" name="adj3"/>
              </a:avLst>
            </a:prstGeom>
            <a:solidFill>
              <a:srgbClr val="DDDDDD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Writes to output file -myfile</a:t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4"/>
            <p:cNvSpPr/>
            <p:nvPr/>
          </p:nvSpPr>
          <p:spPr>
            <a:xfrm>
              <a:off x="3085" y="2882"/>
              <a:ext cx="900" cy="600"/>
            </a:xfrm>
            <a:prstGeom prst="wedgeRoundRectCallout">
              <a:avLst>
                <a:gd fmla="val -194261" name="adj1"/>
                <a:gd fmla="val 22008" name="adj2"/>
                <a:gd fmla="val 16667" name="adj3"/>
              </a:avLst>
            </a:prstGeom>
            <a:solidFill>
              <a:srgbClr val="DDDDDD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Reads from input file - myfile</a:t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2935" y="2336"/>
              <a:ext cx="1200" cy="600"/>
            </a:xfrm>
            <a:prstGeom prst="wedgeRoundRectCallout">
              <a:avLst>
                <a:gd fmla="val -129528" name="adj1"/>
                <a:gd fmla="val -28188" name="adj2"/>
                <a:gd fmla="val 16667" name="adj3"/>
              </a:avLst>
            </a:prstGeom>
            <a:solidFill>
              <a:srgbClr val="DDDDDD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Close the file before opening in other mode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1" type="subTitle"/>
          </p:nvPr>
        </p:nvSpPr>
        <p:spPr>
          <a:xfrm>
            <a:off x="311700" y="71275"/>
            <a:ext cx="8520600" cy="5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fstream out(name,ios::out);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cout&lt;&lt;" enter text "&lt;&lt;endl;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string text;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cin&gt;&gt;text;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//write text in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out&lt;&lt;text;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cout&lt;&lt;"data written "&lt;&lt;endl;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out.close();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char data[100];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fstream in(name,ios::in);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in&gt;&gt;data;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cout&lt;&lt;data&lt;&lt;endl;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in.close();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457200" y="152400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Handling Files – Character-based Functions</a:t>
            </a:r>
            <a:endParaRPr b="1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594475" y="652338"/>
            <a:ext cx="8180400" cy="19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Noto Sans Symbols"/>
              <a:buChar char="▪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pair of functions 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used to access a file character by character.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just"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Noto Sans Symbols"/>
              <a:buChar char="▪"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get(char)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will read a character.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just"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Noto Sans Symbols"/>
              <a:buChar char="▪"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put(char)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will write a character.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" name="Google Shape;144;p26"/>
          <p:cNvGrpSpPr/>
          <p:nvPr/>
        </p:nvGrpSpPr>
        <p:grpSpPr>
          <a:xfrm>
            <a:off x="-127134" y="2288013"/>
            <a:ext cx="7518524" cy="3333750"/>
            <a:chOff x="-80" y="1441"/>
            <a:chExt cx="4736" cy="2100"/>
          </a:xfrm>
        </p:grpSpPr>
        <p:sp>
          <p:nvSpPr>
            <p:cNvPr id="145" name="Google Shape;145;p26"/>
            <p:cNvSpPr/>
            <p:nvPr/>
          </p:nvSpPr>
          <p:spPr>
            <a:xfrm>
              <a:off x="756" y="1441"/>
              <a:ext cx="3900" cy="2100"/>
            </a:xfrm>
            <a:prstGeom prst="rect">
              <a:avLst/>
            </a:prstGeom>
            <a:solidFill>
              <a:srgbClr val="EBEBC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//writes A to Z characters to file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for(int i=65;i&lt;91;i++)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1" lang="en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out.put((char)i);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………….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//Reads 1 character at a time till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end-of-file</a:t>
              </a:r>
              <a:endParaRPr/>
            </a:p>
            <a:p>
              <a:pPr indent="0" lvl="4" marL="46355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while(in)</a:t>
              </a:r>
              <a:endParaRPr/>
            </a:p>
            <a:p>
              <a:pPr indent="0" lvl="4" marL="46355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indent="0" lvl="4" marL="46355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in.get(ch);</a:t>
              </a:r>
              <a:endParaRPr/>
            </a:p>
            <a:p>
              <a:pPr indent="0" lvl="4" marL="46355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if(in)  cout&lt;&lt;ch;</a:t>
              </a:r>
              <a:endParaRPr/>
            </a:p>
            <a:p>
              <a:pPr indent="0" lvl="4" marL="46355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39" y="2051"/>
              <a:ext cx="600" cy="300"/>
            </a:xfrm>
            <a:prstGeom prst="wedgeRoundRectCallout">
              <a:avLst>
                <a:gd fmla="val 105902" name="adj1"/>
                <a:gd fmla="val -68425" name="adj2"/>
                <a:gd fmla="val 16667" name="adj3"/>
              </a:avLst>
            </a:prstGeom>
            <a:solidFill>
              <a:srgbClr val="DDDDDD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Object of ofstream</a:t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-80" y="3185"/>
              <a:ext cx="600" cy="300"/>
            </a:xfrm>
            <a:prstGeom prst="wedgeRoundRectCallout">
              <a:avLst>
                <a:gd fmla="val 194231" name="adj1"/>
                <a:gd fmla="val -77463" name="adj2"/>
                <a:gd fmla="val 16667" name="adj3"/>
              </a:avLst>
            </a:prstGeom>
            <a:solidFill>
              <a:srgbClr val="DDDDDD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Object of ifstream</a:t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265775" y="287025"/>
            <a:ext cx="8520600" cy="46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      fstream myfile;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myfile.open(name,ios::out);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for(int i=65;i&lt;91;i++)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	myfile.put((char)i);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cout&lt;&lt;"data written "&lt;&lt;endl;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cout&lt;&lt;"now reading from file "&lt;&lt;endl;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myfile.close();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char ch;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fstream myread(name,ios::in);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while(myread)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	myread.get(ch);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	cout&lt;&lt;ch;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myread.close();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203350" y="88028"/>
            <a:ext cx="79089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Handling Files – String-based Functions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203350" y="858432"/>
            <a:ext cx="8288400" cy="43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Noto Sans Symbols"/>
              <a:buChar char="▪"/>
            </a:pP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pair of functions </a:t>
            </a:r>
            <a:r>
              <a:rPr lang="en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are used to access the file in binary mode.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28"/>
          <p:cNvGrpSpPr/>
          <p:nvPr/>
        </p:nvGrpSpPr>
        <p:grpSpPr>
          <a:xfrm>
            <a:off x="338300" y="1595535"/>
            <a:ext cx="7807773" cy="3509731"/>
            <a:chOff x="441" y="1096"/>
            <a:chExt cx="4918" cy="2843"/>
          </a:xfrm>
        </p:grpSpPr>
        <p:sp>
          <p:nvSpPr>
            <p:cNvPr id="160" name="Google Shape;160;p28"/>
            <p:cNvSpPr/>
            <p:nvPr/>
          </p:nvSpPr>
          <p:spPr>
            <a:xfrm>
              <a:off x="441" y="1760"/>
              <a:ext cx="1800" cy="1800"/>
            </a:xfrm>
            <a:prstGeom prst="rect">
              <a:avLst/>
            </a:prstGeom>
            <a:solidFill>
              <a:srgbClr val="EBEBC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 CStudent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int roll_no;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char name[30];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char grade;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void accept();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void display();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};</a:t>
              </a: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550" y="1096"/>
              <a:ext cx="4500" cy="600"/>
            </a:xfrm>
            <a:prstGeom prst="rect">
              <a:avLst/>
            </a:prstGeom>
            <a:solidFill>
              <a:srgbClr val="EBEBC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11112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istream &amp;read(char </a:t>
              </a:r>
              <a:r>
                <a:rPr b="0" i="1" lang="en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*</a:t>
              </a:r>
              <a:r>
                <a:rPr b="0" i="0" lang="en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buf, long num);</a:t>
              </a:r>
              <a:endParaRPr/>
            </a:p>
            <a:p>
              <a:pPr indent="0" lvl="1" marL="11112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ostream &amp;write(const char </a:t>
              </a:r>
              <a:r>
                <a:rPr b="0" i="1" lang="en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*</a:t>
              </a:r>
              <a:r>
                <a:rPr b="0" i="0" lang="en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buf, long num);</a:t>
              </a: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2659" y="1840"/>
              <a:ext cx="2700" cy="2100"/>
            </a:xfrm>
            <a:prstGeom prst="rect">
              <a:avLst/>
            </a:prstGeom>
            <a:solidFill>
              <a:srgbClr val="FAFAB4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CStudent S1,S2;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S1.accept();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out.write((char*)&amp;S1,sizeof(CStudent);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in.read((char*)&amp;S2,sizeof(CStudent));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S2.display();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...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/>
        </p:nvSpPr>
        <p:spPr>
          <a:xfrm>
            <a:off x="457575" y="215124"/>
            <a:ext cx="78789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 Access in Files</a:t>
            </a:r>
            <a:endParaRPr b="1"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271800" y="912002"/>
            <a:ext cx="8334300" cy="4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Noto Sans Symbols"/>
              <a:buChar char="▪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 access is achieved using </a:t>
            </a: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seekg</a:t>
            </a: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seekp</a:t>
            </a: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functions.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1770" lvl="0" marL="34290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1770" lvl="0" marL="34290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1770" lvl="0" marL="34290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210"/>
              <a:buFont typeface="Noto Sans Symbols"/>
              <a:buChar char="▪"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seekg</a:t>
            </a: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seekp</a:t>
            </a: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moves </a:t>
            </a: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pointer </a:t>
            </a: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offset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 of characters from the specified </a:t>
            </a: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origin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210"/>
              <a:buFont typeface="Noto Sans Symbols"/>
              <a:buChar char="▪"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origin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must be one of the three values: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just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Noto Sans Symbols"/>
              <a:buChar char="▪"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ios::beg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Beginning-of-file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just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Noto Sans Symbols"/>
              <a:buChar char="▪"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ios::cur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Current location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just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Noto Sans Symbols"/>
              <a:buChar char="▪"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ios::end</a:t>
            </a: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End-of-file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9"/>
          <p:cNvSpPr/>
          <p:nvPr/>
        </p:nvSpPr>
        <p:spPr>
          <a:xfrm>
            <a:off x="760863" y="1663891"/>
            <a:ext cx="7575600" cy="697500"/>
          </a:xfrm>
          <a:prstGeom prst="rect">
            <a:avLst/>
          </a:prstGeom>
          <a:solidFill>
            <a:srgbClr val="EBEBC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istream::seekg(offset,origin) </a:t>
            </a:r>
            <a:endParaRPr/>
          </a:p>
          <a:p>
            <a:pPr indent="0" lvl="1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ostream::seekp(offset,origin)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565150" y="258763"/>
            <a:ext cx="78612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C++ I/O Features</a:t>
            </a:r>
            <a:endParaRPr b="1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242450" y="990486"/>
            <a:ext cx="8142000" cy="49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3429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Noto Sans Symbols"/>
              <a:buChar char="▪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C++ defines its own object-oriented I/O system.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just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Noto Sans Symbols"/>
              <a:buChar char="▪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C++ I/O system supplies consistent interface to the programmer independent of actual device.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just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Noto Sans Symbols"/>
              <a:buChar char="▪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stream is a logical device that produces or consumes information.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just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Noto Sans Symbols"/>
              <a:buChar char="▪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types of streams: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just"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1810"/>
              <a:buFont typeface="Arial"/>
              <a:buAutoNum type="arabicPeriod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 stream which is a sequence of characters.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just"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1810"/>
              <a:buFont typeface="Arial"/>
              <a:buAutoNum type="arabicPeriod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Binary stream which is a sequence of bytes, no character translation.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08788" y="0"/>
            <a:ext cx="8229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Stream</a:t>
            </a:r>
            <a:endParaRPr b="1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-Courseware.jpg"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99494"/>
            <a:ext cx="8647174" cy="3121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408325" y="303150"/>
            <a:ext cx="8229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 Class for File I/O</a:t>
            </a:r>
            <a:endParaRPr b="1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-Courseware.jpg" id="72" name="Google Shape;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125" y="1148750"/>
            <a:ext cx="7620001" cy="34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457200" y="97775"/>
            <a:ext cx="8229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Operations</a:t>
            </a:r>
            <a:endParaRPr b="1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457200" y="1355000"/>
            <a:ext cx="8229600" cy="3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95300" lvl="0" marL="4953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Noto Sans Symbols"/>
              <a:buChar char="▪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Different file operations that can be performed through a C++ program -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Open a file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2a. Read a file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Or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2b. Write a file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Close a file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865" lvl="1" marL="91440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330075" y="207688"/>
            <a:ext cx="8229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Opening a File </a:t>
            </a:r>
            <a:endParaRPr b="1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438025" y="1172609"/>
            <a:ext cx="8121600" cy="3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Noto Sans Symbols"/>
              <a:buChar char="▪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can be opened in two ways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210"/>
              <a:buFont typeface="Noto Sans Symbols"/>
              <a:buChar char="▪"/>
            </a:pPr>
            <a:r>
              <a:rPr lang="e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constructor function of a class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5415" lvl="1" marL="74295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5415" lvl="1" marL="74295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210"/>
              <a:buFont typeface="Noto Sans Symbols"/>
              <a:buChar char="▪"/>
            </a:pPr>
            <a:r>
              <a:rPr lang="e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function </a:t>
            </a:r>
            <a:r>
              <a:rPr lang="en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1333363" y="3733732"/>
            <a:ext cx="4411800" cy="5301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outfile.open(“result”);</a:t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1235600" y="2406434"/>
            <a:ext cx="4411800" cy="530100"/>
          </a:xfrm>
          <a:prstGeom prst="rect">
            <a:avLst/>
          </a:prstGeom>
          <a:solidFill>
            <a:srgbClr val="EFEFE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ofstream outfile(“result”);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339725" y="-12"/>
            <a:ext cx="82296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Constructor to Open a File</a:t>
            </a:r>
            <a:endParaRPr b="1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457200" y="4241335"/>
            <a:ext cx="81420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Noto Sans Symbols"/>
              <a:buChar char="▪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file object goes out of scope, corresponding destructor is called which closes the file.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19"/>
          <p:cNvGrpSpPr/>
          <p:nvPr/>
        </p:nvGrpSpPr>
        <p:grpSpPr>
          <a:xfrm>
            <a:off x="882650" y="508875"/>
            <a:ext cx="7143750" cy="3711249"/>
            <a:chOff x="372" y="351"/>
            <a:chExt cx="4500" cy="2769"/>
          </a:xfrm>
        </p:grpSpPr>
        <p:sp>
          <p:nvSpPr>
            <p:cNvPr id="94" name="Google Shape;94;p19"/>
            <p:cNvSpPr/>
            <p:nvPr/>
          </p:nvSpPr>
          <p:spPr>
            <a:xfrm>
              <a:off x="372" y="720"/>
              <a:ext cx="4500" cy="24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2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#include&lt;fstream&gt;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2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using namespace std;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main()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1" i="0" lang="en" sz="2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ofstream outfile(“result”);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...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" sz="2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outfile.close();</a:t>
              </a:r>
              <a:r>
                <a:rPr b="0" i="0" lang="en" sz="2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return 0;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3232" y="1136"/>
              <a:ext cx="1200" cy="600"/>
            </a:xfrm>
            <a:prstGeom prst="wedgeRoundRectCallout">
              <a:avLst>
                <a:gd fmla="val -137912" name="adj1"/>
                <a:gd fmla="val 84454" name="adj2"/>
                <a:gd fmla="val 16667" name="adj3"/>
              </a:avLst>
            </a:prstGeom>
            <a:solidFill>
              <a:srgbClr val="DDDDDD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outfile is an object of class ofstream</a:t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3765" y="2252"/>
              <a:ext cx="900" cy="600"/>
            </a:xfrm>
            <a:prstGeom prst="wedgeRoundRectCallout">
              <a:avLst>
                <a:gd fmla="val -54630" name="adj1"/>
                <a:gd fmla="val -98541" name="adj2"/>
                <a:gd fmla="val 16667" name="adj3"/>
              </a:avLst>
            </a:prstGeom>
            <a:solidFill>
              <a:srgbClr val="DDDDDD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Constructor will open file in write mode</a:t>
              </a: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2621" y="2661"/>
              <a:ext cx="600" cy="300"/>
            </a:xfrm>
            <a:prstGeom prst="wedgeRoundRectCallout">
              <a:avLst>
                <a:gd fmla="val -53941" name="adj1"/>
                <a:gd fmla="val -124678" name="adj2"/>
                <a:gd fmla="val 16667" name="adj3"/>
              </a:avLst>
            </a:prstGeom>
            <a:solidFill>
              <a:srgbClr val="DDDDDD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Closes file</a:t>
              </a:r>
              <a:endParaRPr/>
            </a:p>
          </p:txBody>
        </p:sp>
        <p:sp>
          <p:nvSpPr>
            <p:cNvPr id="98" name="Google Shape;98;p19"/>
            <p:cNvSpPr/>
            <p:nvPr/>
          </p:nvSpPr>
          <p:spPr>
            <a:xfrm>
              <a:off x="2004" y="351"/>
              <a:ext cx="900" cy="300"/>
            </a:xfrm>
            <a:prstGeom prst="wedgeRoundRectCallout">
              <a:avLst>
                <a:gd fmla="val -29924" name="adj1"/>
                <a:gd fmla="val 93804" name="adj2"/>
                <a:gd fmla="val 16667" name="adj3"/>
              </a:avLst>
            </a:prstGeom>
            <a:solidFill>
              <a:srgbClr val="DDDDDD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Facilitates file operations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457200" y="1524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b="1"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r>
              <a:rPr b="1"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Open File</a:t>
            </a:r>
            <a:endParaRPr b="1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340225" y="811627"/>
            <a:ext cx="81420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2374" lvl="0" marL="3429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Noto Sans Symbols"/>
              <a:buChar char="▪"/>
            </a:pPr>
            <a:r>
              <a:rPr lang="en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associates the file stream with the file.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2374" lvl="0" marL="342900" rtl="0" algn="just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Noto Sans Symbols"/>
              <a:buChar char="▪"/>
            </a:pPr>
            <a:r>
              <a:rPr lang="en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 member function of </a:t>
            </a:r>
            <a:r>
              <a:rPr lang="en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ofstream</a:t>
            </a: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ifstream</a:t>
            </a: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fstream</a:t>
            </a: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classes.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5415" lvl="1" marL="742950" rtl="0" algn="just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340213" y="2159251"/>
            <a:ext cx="7913700" cy="220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ifstream::open(char* filename,mode=ios::in);</a:t>
            </a:r>
            <a:endParaRPr/>
          </a:p>
          <a:p>
            <a:pPr indent="0" lvl="1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ofstream::open(char* filename,mode=ios::out|</a:t>
            </a:r>
            <a:endParaRPr/>
          </a:p>
          <a:p>
            <a:pPr indent="0" lvl="1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	ios::trunc );</a:t>
            </a:r>
            <a:endParaRPr/>
          </a:p>
          <a:p>
            <a:pPr indent="0" lvl="1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fstream::open(char* filename,mode=ios::in | </a:t>
            </a:r>
            <a:endParaRPr/>
          </a:p>
          <a:p>
            <a:pPr indent="0" lvl="1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	ios::out);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311700" y="163125"/>
            <a:ext cx="8520600" cy="48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data into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ofstream myfile;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myfile.open(name);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if(myfile.fail())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	cout&lt;&lt;"not open"&lt;&lt;endl;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{	string data=" this is my data to write";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	myfile&lt;&lt;data;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	myfile.close();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	cout&lt;&lt;"data written  "&lt;&lt;endl;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