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0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6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6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1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70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CEEA-BD4B-4C26-8ECD-948B2C3F010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8090-D5A4-4662-B3A2-B3EDB8D61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Bell MT" panose="02020503060305020303" pitchFamily="18" charset="0"/>
              </a:rPr>
              <a:t>Data Science Assignment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899" y="3776966"/>
            <a:ext cx="9144000" cy="1655762"/>
          </a:xfrm>
        </p:spPr>
        <p:txBody>
          <a:bodyPr/>
          <a:lstStyle/>
          <a:p>
            <a:r>
              <a:rPr lang="en-IN" dirty="0"/>
              <a:t>TATA Communications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9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latin typeface="Bell MT" panose="02020503060305020303" pitchFamily="18" charset="0"/>
              </a:rPr>
              <a:t>Agenda</a:t>
            </a:r>
            <a:r>
              <a:rPr lang="en-IN" b="1" dirty="0" smtClean="0">
                <a:latin typeface="Bell MT" panose="02020503060305020303" pitchFamily="18" charset="0"/>
              </a:rPr>
              <a:t/>
            </a:r>
            <a:br>
              <a:rPr lang="en-IN" b="1" dirty="0" smtClean="0">
                <a:latin typeface="Bell MT" panose="02020503060305020303" pitchFamily="18" charset="0"/>
              </a:rPr>
            </a:br>
            <a:r>
              <a:rPr lang="en-IN" sz="3200" b="1" dirty="0" smtClean="0">
                <a:latin typeface="Bell MT" panose="02020503060305020303" pitchFamily="18" charset="0"/>
              </a:rPr>
              <a:t>For Problem Statement 1</a:t>
            </a:r>
            <a:endParaRPr lang="en-IN" sz="32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211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Bell MT" panose="02020503060305020303" pitchFamily="18" charset="0"/>
              </a:rPr>
              <a:t> Model Evaluation Plots</a:t>
            </a:r>
          </a:p>
          <a:p>
            <a:r>
              <a:rPr lang="en-IN" dirty="0" smtClean="0">
                <a:latin typeface="Bell MT" panose="02020503060305020303" pitchFamily="18" charset="0"/>
              </a:rPr>
              <a:t>Model Interpretation and recommendations(Bonus)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14773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 smtClean="0">
                <a:latin typeface="Bell MT" panose="02020503060305020303" pitchFamily="18" charset="0"/>
              </a:rPr>
              <a:t>Agenda</a:t>
            </a:r>
            <a:br>
              <a:rPr lang="en-IN" sz="3200" b="1" dirty="0" smtClean="0">
                <a:latin typeface="Bell MT" panose="02020503060305020303" pitchFamily="18" charset="0"/>
              </a:rPr>
            </a:br>
            <a:r>
              <a:rPr lang="en-IN" sz="3200" b="1" dirty="0" smtClean="0">
                <a:latin typeface="Bell MT" panose="02020503060305020303" pitchFamily="18" charset="0"/>
              </a:rPr>
              <a:t>For Problem Statement 2</a:t>
            </a:r>
            <a:endParaRPr lang="en-IN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4508591"/>
            <a:ext cx="7513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ell MT" panose="02020503060305020303" pitchFamily="18" charset="0"/>
              </a:rPr>
              <a:t>Instructions/commands to run the API locally.</a:t>
            </a:r>
            <a:endParaRPr lang="en-IN" sz="2800" dirty="0" smtClean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8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611" y="114482"/>
            <a:ext cx="24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u="sng" dirty="0" smtClean="0">
                <a:latin typeface="Bell MT" panose="02020503060305020303" pitchFamily="18" charset="0"/>
              </a:rPr>
              <a:t>Model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556" y="676551"/>
            <a:ext cx="4924835" cy="2017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6" y="3264338"/>
            <a:ext cx="4924835" cy="2514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079" y="3403257"/>
            <a:ext cx="4924836" cy="2375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06" y="676552"/>
            <a:ext cx="4945712" cy="20176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5704" y="2694196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Roboto"/>
              </a:rPr>
              <a:t>Random Forest model</a:t>
            </a:r>
            <a:endParaRPr lang="en-IN" b="0" i="0" dirty="0">
              <a:effectLst/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8556" y="2694196"/>
            <a:ext cx="490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err="1" smtClean="0">
                <a:effectLst/>
                <a:latin typeface="Roboto"/>
              </a:rPr>
              <a:t>Hyperparameter</a:t>
            </a:r>
            <a:r>
              <a:rPr lang="en-IN" b="0" i="0" dirty="0" smtClean="0">
                <a:effectLst/>
                <a:latin typeface="Roboto"/>
              </a:rPr>
              <a:t> Tuned Random Forest model</a:t>
            </a:r>
            <a:endParaRPr lang="en-IN" b="0" i="0" dirty="0">
              <a:effectLst/>
              <a:latin typeface="Robo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96" y="577887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Roboto"/>
              </a:rPr>
              <a:t> Logistic Regression model</a:t>
            </a:r>
            <a:endParaRPr lang="en-IN" b="0" i="0" dirty="0">
              <a:effectLst/>
              <a:latin typeface="Robo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2285" y="5778878"/>
            <a:ext cx="551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Roboto"/>
              </a:rPr>
              <a:t>  </a:t>
            </a:r>
            <a:r>
              <a:rPr lang="en-IN" b="0" i="0" dirty="0" err="1" smtClean="0">
                <a:effectLst/>
                <a:latin typeface="Roboto"/>
              </a:rPr>
              <a:t>Hyperparameter</a:t>
            </a:r>
            <a:r>
              <a:rPr lang="en-IN" b="0" i="0" dirty="0" smtClean="0">
                <a:effectLst/>
                <a:latin typeface="Roboto"/>
              </a:rPr>
              <a:t> Tuned Logistic Regression model</a:t>
            </a:r>
            <a:endParaRPr lang="en-IN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6505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9" y="809669"/>
            <a:ext cx="11060264" cy="40565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4443" y="124867"/>
            <a:ext cx="6662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u="sng" dirty="0" smtClean="0">
                <a:latin typeface="Bell MT" panose="02020503060305020303" pitchFamily="18" charset="0"/>
              </a:rPr>
              <a:t>Model Interpretation and recommendations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4299" y="5189363"/>
            <a:ext cx="104798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doni MT" panose="02070603080606020203" pitchFamily="18" charset="0"/>
              </a:rPr>
              <a:t> Through this we can say that these features has high importance in the target Variable(</a:t>
            </a:r>
            <a:r>
              <a:rPr lang="en-IN" dirty="0" smtClean="0">
                <a:latin typeface="Bodoni MT" panose="02070603080606020203" pitchFamily="18" charset="0"/>
              </a:rPr>
              <a:t>Churn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). Here the business should focus on these features to minimize the churn of a customer for long term </a:t>
            </a:r>
            <a:r>
              <a:rPr lang="en-IN" dirty="0">
                <a:latin typeface="Bodoni MT" panose="02070603080606020203" pitchFamily="18" charset="0"/>
              </a:rPr>
              <a:t>Customer </a:t>
            </a:r>
            <a:r>
              <a:rPr lang="en-IN" dirty="0" smtClean="0">
                <a:latin typeface="Bodoni MT" panose="02070603080606020203" pitchFamily="18" charset="0"/>
              </a:rPr>
              <a:t>satisfaction</a:t>
            </a:r>
            <a:r>
              <a:rPr lang="en-IN" dirty="0">
                <a:latin typeface="Bodoni MT" panose="02070603080606020203" pitchFamily="18" charset="0"/>
              </a:rPr>
              <a:t> </a:t>
            </a:r>
            <a:r>
              <a:rPr lang="en-IN" dirty="0" smtClean="0">
                <a:latin typeface="Bodoni MT" panose="02070603080606020203" pitchFamily="18" charset="0"/>
              </a:rPr>
              <a:t>and </a:t>
            </a:r>
            <a:r>
              <a:rPr lang="en-IN" dirty="0">
                <a:latin typeface="Bodoni MT" panose="02070603080606020203" pitchFamily="18" charset="0"/>
              </a:rPr>
              <a:t>Revenue </a:t>
            </a:r>
            <a:r>
              <a:rPr lang="en-IN" dirty="0" smtClean="0">
                <a:latin typeface="Bodoni MT" panose="02070603080606020203" pitchFamily="18" charset="0"/>
              </a:rPr>
              <a:t>stability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.</a:t>
            </a: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8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406" y="2019833"/>
            <a:ext cx="1008404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 smtClean="0">
                <a:latin typeface="Bell MT" panose="02020503060305020303" pitchFamily="18" charset="0"/>
              </a:rPr>
              <a:t>Run </a:t>
            </a:r>
            <a:r>
              <a:rPr lang="en-IN" sz="2000" dirty="0" err="1" smtClean="0">
                <a:latin typeface="Bell MT" panose="02020503060305020303" pitchFamily="18" charset="0"/>
              </a:rPr>
              <a:t>FastApi</a:t>
            </a:r>
            <a:r>
              <a:rPr lang="en-IN" sz="2000" dirty="0" smtClean="0">
                <a:latin typeface="Bell MT" panose="02020503060305020303" pitchFamily="18" charset="0"/>
              </a:rPr>
              <a:t> Locally : python fastapiapp.py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Bell MT" panose="02020503060305020303" pitchFamily="18" charset="0"/>
              </a:rPr>
              <a:t> </a:t>
            </a:r>
            <a:r>
              <a:rPr lang="en-IN" sz="2000" dirty="0" smtClean="0">
                <a:latin typeface="Bell MT" panose="02020503060305020303" pitchFamily="18" charset="0"/>
              </a:rPr>
              <a:t>Building Docker Image : </a:t>
            </a:r>
            <a:r>
              <a:rPr lang="en-IN" sz="2000" dirty="0" err="1" smtClean="0">
                <a:latin typeface="Bell MT" panose="02020503060305020303" pitchFamily="18" charset="0"/>
              </a:rPr>
              <a:t>docker</a:t>
            </a:r>
            <a:r>
              <a:rPr lang="en-IN" sz="2000" dirty="0" smtClean="0">
                <a:latin typeface="Bell MT" panose="02020503060305020303" pitchFamily="18" charset="0"/>
              </a:rPr>
              <a:t> build –t </a:t>
            </a:r>
            <a:r>
              <a:rPr lang="en-IN" sz="2000" dirty="0" err="1" smtClean="0">
                <a:latin typeface="Bell MT" panose="02020503060305020303" pitchFamily="18" charset="0"/>
              </a:rPr>
              <a:t>customerchurn_Assignment</a:t>
            </a:r>
            <a:r>
              <a:rPr lang="en-IN" sz="2000" dirty="0" smtClean="0">
                <a:latin typeface="Bell MT" panose="02020503060305020303" pitchFamily="18" charset="0"/>
              </a:rPr>
              <a:t> .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Bell MT" panose="02020503060305020303" pitchFamily="18" charset="0"/>
              </a:rPr>
              <a:t> </a:t>
            </a:r>
            <a:r>
              <a:rPr lang="en-IN" sz="2000" dirty="0" smtClean="0">
                <a:latin typeface="Bell MT" panose="02020503060305020303" pitchFamily="18" charset="0"/>
              </a:rPr>
              <a:t>Run the containerized application : </a:t>
            </a:r>
            <a:r>
              <a:rPr lang="en-US" sz="2000" dirty="0" err="1" smtClean="0">
                <a:latin typeface="Bell MT" panose="02020503060305020303" pitchFamily="18" charset="0"/>
              </a:rPr>
              <a:t>docker</a:t>
            </a:r>
            <a:r>
              <a:rPr lang="en-US" sz="2000" dirty="0" smtClean="0">
                <a:latin typeface="Bell MT" panose="02020503060305020303" pitchFamily="18" charset="0"/>
              </a:rPr>
              <a:t> run -d -p 8000:8000 </a:t>
            </a:r>
            <a:r>
              <a:rPr lang="en-US" sz="2000" dirty="0" err="1" smtClean="0">
                <a:latin typeface="Bell MT" panose="02020503060305020303" pitchFamily="18" charset="0"/>
              </a:rPr>
              <a:t>customerchurn_assignment</a:t>
            </a:r>
            <a:endParaRPr lang="en-US" sz="2000" dirty="0" smtClean="0">
              <a:latin typeface="Bell MT" panose="02020503060305020303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Check Container Status : </a:t>
            </a:r>
            <a:r>
              <a:rPr lang="en-US" sz="2000" dirty="0" err="1" smtClean="0">
                <a:latin typeface="Bell MT" panose="02020503060305020303" pitchFamily="18" charset="0"/>
              </a:rPr>
              <a:t>docker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 err="1" smtClean="0">
                <a:latin typeface="Bell MT" panose="02020503060305020303" pitchFamily="18" charset="0"/>
              </a:rPr>
              <a:t>ps</a:t>
            </a:r>
            <a:r>
              <a:rPr lang="en-US" sz="2000" dirty="0" smtClean="0">
                <a:latin typeface="Bell MT" panose="02020503060305020303" pitchFamily="18" charset="0"/>
              </a:rPr>
              <a:t> –a </a:t>
            </a: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3630" y="680442"/>
            <a:ext cx="765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>
                <a:latin typeface="Bodoni MT" panose="02070603080606020203" pitchFamily="18" charset="0"/>
              </a:rPr>
              <a:t>Instructions/commands to run the API locally.</a:t>
            </a:r>
            <a:endParaRPr lang="en-IN" sz="2800" u="sng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8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Bell MT</vt:lpstr>
      <vt:lpstr>Bodoni MT</vt:lpstr>
      <vt:lpstr>Calibri</vt:lpstr>
      <vt:lpstr>Calibri Light</vt:lpstr>
      <vt:lpstr>Roboto</vt:lpstr>
      <vt:lpstr>Office Theme</vt:lpstr>
      <vt:lpstr>Data Science Assignment</vt:lpstr>
      <vt:lpstr>Agenda For Problem Statement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Assignment</dc:title>
  <dc:creator>debap</dc:creator>
  <cp:lastModifiedBy>debap</cp:lastModifiedBy>
  <cp:revision>7</cp:revision>
  <dcterms:created xsi:type="dcterms:W3CDTF">2025-05-15T14:53:34Z</dcterms:created>
  <dcterms:modified xsi:type="dcterms:W3CDTF">2025-05-15T17:52:40Z</dcterms:modified>
</cp:coreProperties>
</file>