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8" r:id="rId20"/>
    <p:sldId id="279" r:id="rId21"/>
  </p:sldIdLst>
  <p:sldSz cx="9144000" cy="5143500" type="screen16x9"/>
  <p:notesSz cx="6858000" cy="9144000"/>
  <p:embeddedFontLs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2FDF803-5686-4920-AC13-1F3ABA7EAAEA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5"/>
          </p14:sldIdLst>
        </p14:section>
        <p14:section name="Untitled Section" id="{B2D7CAB0-1935-4331-8D73-4C9A02715F81}">
          <p14:sldIdLst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C16342-92A2-4962-B669-27E43A6F3DDC}">
  <a:tblStyle styleId="{36C16342-92A2-4962-B669-27E43A6F3D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38848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6a7346ce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6a7346cec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945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bf51ad45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bf51ad45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825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bf51ad45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bf51ad45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136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bf51ad45b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bf51ad45b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617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bf51ad45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bf51ad45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05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bf51ad45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bf51ad45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852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bf51ad45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bf51ad45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254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bf51ad45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bf51ad45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808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bf51ad45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bf51ad45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089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bf51ad45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bf51ad45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215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bf51ad45b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bf51ad45b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074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bf51ad45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bf51ad45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119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bf51ad45b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fbf51ad45b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52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bf51ad45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bf51ad45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57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33c7e604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33c7e604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38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33c7e604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33c7e604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971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33c7e604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33c7e604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863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bf51ad45b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bf51ad45b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543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33c7e604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33c7e604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502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bf51ad45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bf51ad45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98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6"/>
                </a:solidFill>
              </a:rPr>
              <a:t>“</a:t>
            </a:r>
            <a:endParaRPr sz="96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lg-ulb/creditcardfrau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53118" y="896532"/>
            <a:ext cx="4518882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Machine Learning </a:t>
            </a:r>
            <a:endParaRPr sz="3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2"/>
          <p:cNvSpPr txBox="1">
            <a:spLocks noGrp="1"/>
          </p:cNvSpPr>
          <p:nvPr>
            <p:ph type="ctrTitle"/>
          </p:nvPr>
        </p:nvSpPr>
        <p:spPr>
          <a:xfrm>
            <a:off x="370375" y="2755825"/>
            <a:ext cx="55581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Credit Card Fraud Detection</a:t>
            </a:r>
            <a:endParaRPr sz="3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4294967295"/>
          </p:nvPr>
        </p:nvSpPr>
        <p:spPr>
          <a:xfrm>
            <a:off x="370375" y="4442200"/>
            <a:ext cx="3664500" cy="4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spcBef>
                <a:spcPts val="600"/>
              </a:spcBef>
              <a:spcAft>
                <a:spcPts val="0"/>
              </a:spcAft>
              <a:buSzPts val="1500"/>
              <a:buChar char="▷"/>
            </a:pPr>
            <a:r>
              <a:rPr lang="en" sz="1500" b="1" dirty="0"/>
              <a:t>Mentor: Prof. Aware sir</a:t>
            </a:r>
            <a:endParaRPr sz="1500" i="1" dirty="0"/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4025" y="2915275"/>
            <a:ext cx="2079675" cy="20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7CA6A7-68BF-C27B-3ADD-C0BA462BB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336" y="212940"/>
            <a:ext cx="2261203" cy="16954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1340700" y="192874"/>
            <a:ext cx="6462600" cy="7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Plot for each feature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00" y="900274"/>
            <a:ext cx="3932925" cy="3938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4918475" y="1168000"/>
            <a:ext cx="41109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 the features, except Time and Amount are in standard normal form.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with approximately zero mean and unit variance</a:t>
            </a: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final data in 3D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800" y="1215800"/>
            <a:ext cx="3763350" cy="365693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396475" y="1596625"/>
            <a:ext cx="39432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Char char="●"/>
            </a:pP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 visualize our data, we used PCA and converted it into 3-dimensional form.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Training and Testing Models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179" name="Google Shape;179;p2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</a:t>
            </a: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body" idx="1"/>
          </p:nvPr>
        </p:nvSpPr>
        <p:spPr>
          <a:xfrm>
            <a:off x="893700" y="1373600"/>
            <a:ext cx="5289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We used the following 4 models for our problem</a:t>
            </a:r>
            <a:endParaRPr sz="2100" dirty="0"/>
          </a:p>
          <a:p>
            <a:pPr marL="13716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 dirty="0"/>
              <a:t>Logistic Regression</a:t>
            </a:r>
            <a:endParaRPr sz="2100" dirty="0"/>
          </a:p>
          <a:p>
            <a:pPr marL="13716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 dirty="0"/>
              <a:t>Random Forest Classifier</a:t>
            </a:r>
            <a:endParaRPr sz="2100" dirty="0"/>
          </a:p>
          <a:p>
            <a:pPr marL="13716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 dirty="0"/>
              <a:t>Decision Tree Classifier</a:t>
            </a:r>
          </a:p>
          <a:p>
            <a:pPr marL="13716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 dirty="0"/>
              <a:t>K – Nearest Neighbors</a:t>
            </a:r>
            <a:endParaRPr sz="2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 dirty="0"/>
          </a:p>
          <a:p>
            <a:pPr marL="457200" lvl="0" indent="-361950" algn="l" rtl="0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Data-Split: 75-25 split for training set and testing set</a:t>
            </a:r>
            <a:endParaRPr sz="2100"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dirty="0"/>
              <a:t> </a:t>
            </a:r>
            <a:endParaRPr sz="2100" dirty="0"/>
          </a:p>
          <a:p>
            <a:pPr marL="13716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 dirty="0"/>
          </a:p>
        </p:txBody>
      </p:sp>
      <p:sp>
        <p:nvSpPr>
          <p:cNvPr id="186" name="Google Shape;186;p2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300" y="1477525"/>
            <a:ext cx="2655901" cy="2652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Evaluating Results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193" name="Google Shape;193;p26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body" idx="1"/>
          </p:nvPr>
        </p:nvSpPr>
        <p:spPr>
          <a:xfrm>
            <a:off x="771525" y="1373600"/>
            <a:ext cx="47433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/>
              <a:t>For evaluation purposes, we plotted confusion matrix and classification report for each model.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/>
              <a:t>Also, to verify that the model does not under-fits or over-fits the training data, we applied cross validation.</a:t>
            </a:r>
            <a:endParaRPr sz="2200"/>
          </a:p>
        </p:txBody>
      </p:sp>
      <p:sp>
        <p:nvSpPr>
          <p:cNvPr id="200" name="Google Shape;200;p2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825" y="1215788"/>
            <a:ext cx="3176345" cy="3176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893700" y="246450"/>
            <a:ext cx="6462600" cy="8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Logistic Regression</a:t>
            </a:r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50" y="1545500"/>
            <a:ext cx="3467175" cy="29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/>
          <p:nvPr/>
        </p:nvSpPr>
        <p:spPr>
          <a:xfrm>
            <a:off x="5968600" y="2936075"/>
            <a:ext cx="7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650" y="1471350"/>
            <a:ext cx="3553649" cy="27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893700" y="246450"/>
            <a:ext cx="7587000" cy="8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Random Forest Classifier</a:t>
            </a:r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26" name="Google Shape;226;p30"/>
          <p:cNvSpPr txBox="1"/>
          <p:nvPr/>
        </p:nvSpPr>
        <p:spPr>
          <a:xfrm>
            <a:off x="5968600" y="2936075"/>
            <a:ext cx="7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00" y="1384725"/>
            <a:ext cx="3528150" cy="30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6225" y="1217338"/>
            <a:ext cx="4302200" cy="3355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>
            <a:spLocks noGrp="1"/>
          </p:cNvSpPr>
          <p:nvPr>
            <p:ph type="title"/>
          </p:nvPr>
        </p:nvSpPr>
        <p:spPr>
          <a:xfrm>
            <a:off x="893700" y="246450"/>
            <a:ext cx="7587000" cy="8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Decision Tree Classifier</a:t>
            </a:r>
            <a:endParaRPr/>
          </a:p>
        </p:txBody>
      </p:sp>
      <p:sp>
        <p:nvSpPr>
          <p:cNvPr id="234" name="Google Shape;234;p3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35" name="Google Shape;235;p31"/>
          <p:cNvSpPr txBox="1"/>
          <p:nvPr/>
        </p:nvSpPr>
        <p:spPr>
          <a:xfrm>
            <a:off x="5968600" y="2936075"/>
            <a:ext cx="7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25" y="1374050"/>
            <a:ext cx="3492250" cy="298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275" y="1201413"/>
            <a:ext cx="4398901" cy="33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6" name="Google Shape;256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57" name="Google Shape;257;p34"/>
          <p:cNvSpPr txBox="1">
            <a:spLocks noGrp="1"/>
          </p:cNvSpPr>
          <p:nvPr>
            <p:ph type="body" idx="4294967295"/>
          </p:nvPr>
        </p:nvSpPr>
        <p:spPr>
          <a:xfrm>
            <a:off x="771525" y="1373600"/>
            <a:ext cx="7709100" cy="33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/>
              <a:t>From all the results, we finally conclude that </a:t>
            </a:r>
            <a:r>
              <a:rPr lang="en" sz="1900" b="1"/>
              <a:t>Decision Tree Classifier</a:t>
            </a:r>
            <a:r>
              <a:rPr lang="en" sz="1900"/>
              <a:t> gives the best accuracy and F1-score amongst the 4 models used</a:t>
            </a:r>
            <a:endParaRPr sz="1900"/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/>
              <a:t>Models  generally showed higher accuracy because the data was highly imbalanced ( ≈ 300, 000 : 500 for valid to fraudulent transactions)</a:t>
            </a:r>
            <a:endParaRPr sz="1900"/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/>
              <a:t>Our data being imbalanced we showed that our model does not over-fits or under-fits the data and so we can say that we can use the data for real-life applications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893700" y="1215800"/>
            <a:ext cx="4573200" cy="3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100"/>
              <a:t>Given any details of the transaction. Our model will try to  Identify whether the transaction is </a:t>
            </a:r>
            <a:r>
              <a:rPr lang="en" sz="2100" b="1"/>
              <a:t>fraudulent</a:t>
            </a:r>
            <a:r>
              <a:rPr lang="en" sz="2100"/>
              <a:t> or not based on the various features provided in the transaction details. </a:t>
            </a:r>
            <a:endParaRPr sz="2100"/>
          </a:p>
          <a:p>
            <a:pPr marL="45720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 i="1"/>
              <a:t>Here, a fraudulent transaction means that the transaction is not authorized by the owner of the account . </a:t>
            </a:r>
            <a:endParaRPr sz="2100" i="1"/>
          </a:p>
          <a:p>
            <a:pPr marL="4572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300" y="987188"/>
            <a:ext cx="3176346" cy="3176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Thank You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3" name="Google Shape;263;p3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775" y="2981700"/>
            <a:ext cx="1857000" cy="18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17747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Methodology</a:t>
            </a:r>
            <a:endParaRPr sz="32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913" y="77800"/>
            <a:ext cx="4930176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705600" y="2161800"/>
            <a:ext cx="7798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Data Set - Credit Card Fraud Detection Kaggle</a:t>
            </a:r>
            <a:r>
              <a:rPr lang="en" sz="2800"/>
              <a:t> </a:t>
            </a:r>
            <a:endParaRPr sz="2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https://www.kaggle.com/mlg-ulb/creditcardfraud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Data-Set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893700" y="1373600"/>
            <a:ext cx="68001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Dataset Size: 284807 x 31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Contains data of 284,807 transactions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Out of 31 columns, 28 columns are named V1, V2, … , V28.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other three columns are named Time, Amount and Class.</a:t>
            </a:r>
            <a:endParaRPr sz="1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134" name="Google Shape;134;p18"/>
          <p:cNvGraphicFramePr/>
          <p:nvPr/>
        </p:nvGraphicFramePr>
        <p:xfrm>
          <a:off x="2066938" y="3392000"/>
          <a:ext cx="5010125" cy="857400"/>
        </p:xfrm>
        <a:graphic>
          <a:graphicData uri="http://schemas.openxmlformats.org/drawingml/2006/table">
            <a:tbl>
              <a:tblPr>
                <a:noFill/>
                <a:tableStyleId>{36C16342-92A2-4962-B669-27E43A6F3DDC}</a:tableStyleId>
              </a:tblPr>
              <a:tblGrid>
                <a:gridCol w="241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Class 0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Valid Transaction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Class 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Fraudulent Transaction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Classification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4616900" y="2088750"/>
            <a:ext cx="4412400" cy="9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Total transactions: 284807</a:t>
            </a:r>
            <a:endParaRPr sz="1600">
              <a:highlight>
                <a:schemeClr val="lt1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Number of valid transactions: 284315</a:t>
            </a:r>
            <a:endParaRPr sz="1600">
              <a:highlight>
                <a:schemeClr val="lt1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Number of fraudulent transactions: 492</a:t>
            </a:r>
            <a:endParaRPr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25" y="1373600"/>
            <a:ext cx="4258075" cy="30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Data Analysis and Preprocessing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Refinement</a:t>
            </a:r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150" y="471125"/>
            <a:ext cx="4066325" cy="348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49846"/>
            <a:ext cx="9144002" cy="74665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893700" y="1344900"/>
            <a:ext cx="4145400" cy="19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just" rtl="0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All features are uncorrelated.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No feature refinement, due to non-zero mean difference.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All features are affecting the result</a:t>
            </a:r>
            <a:endParaRPr sz="2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421</Words>
  <Application>Microsoft Office PowerPoint</Application>
  <PresentationFormat>On-screen Show (16:9)</PresentationFormat>
  <Paragraphs>75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Lato</vt:lpstr>
      <vt:lpstr>Arial</vt:lpstr>
      <vt:lpstr>Raleway</vt:lpstr>
      <vt:lpstr>Antonio template</vt:lpstr>
      <vt:lpstr>Machine Learning </vt:lpstr>
      <vt:lpstr>Problem Statement</vt:lpstr>
      <vt:lpstr>PowerPoint Presentation</vt:lpstr>
      <vt:lpstr>PowerPoint Presentation</vt:lpstr>
      <vt:lpstr>PowerPoint Presentation</vt:lpstr>
      <vt:lpstr>Understanding the Data-Set</vt:lpstr>
      <vt:lpstr>Data Classification</vt:lpstr>
      <vt:lpstr>PowerPoint Presentation</vt:lpstr>
      <vt:lpstr>Features Refinement</vt:lpstr>
      <vt:lpstr>Histogram Plot for each feature</vt:lpstr>
      <vt:lpstr>Visualization of final data in 3D</vt:lpstr>
      <vt:lpstr>PowerPoint Presentation</vt:lpstr>
      <vt:lpstr>Models Used</vt:lpstr>
      <vt:lpstr>PowerPoint Presentation</vt:lpstr>
      <vt:lpstr>Results</vt:lpstr>
      <vt:lpstr>Results for Logistic Regression</vt:lpstr>
      <vt:lpstr>Results for Random Forest Classifier</vt:lpstr>
      <vt:lpstr>Results for Decision Tree Classifier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 406 - Machine Learning</dc:title>
  <dc:creator>Kalyani Mhala</dc:creator>
  <cp:lastModifiedBy>Kalyani Mhala</cp:lastModifiedBy>
  <cp:revision>3</cp:revision>
  <dcterms:modified xsi:type="dcterms:W3CDTF">2023-01-27T14:10:12Z</dcterms:modified>
</cp:coreProperties>
</file>