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Playfair Display Bold" panose="00000800000000000000"/>
      <p:bold r:id="rId20"/>
    </p:embeddedFont>
    <p:embeddedFont>
      <p:font typeface="Times New Roman Bold" panose="02030802070405020303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3" y="427434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250981" y="513157"/>
            <a:ext cx="13282818" cy="1031086"/>
          </a:xfrm>
          <a:custGeom>
            <a:avLst/>
            <a:gdLst/>
            <a:ahLst/>
            <a:cxnLst/>
            <a:rect l="l" t="t" r="r" b="b"/>
            <a:pathLst>
              <a:path w="13282818" h="1031086">
                <a:moveTo>
                  <a:pt x="0" y="0"/>
                </a:moveTo>
                <a:lnTo>
                  <a:pt x="13282817" y="0"/>
                </a:lnTo>
                <a:lnTo>
                  <a:pt x="13282817" y="1031086"/>
                </a:lnTo>
                <a:lnTo>
                  <a:pt x="0" y="103108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50968" y="3090770"/>
            <a:ext cx="16408332" cy="117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sz="3300" b="1" spc="16">
                <a:solidFill>
                  <a:srgbClr val="2B2C30"/>
                </a:solidFill>
                <a:latin typeface="Playfair Display Bold" panose="00000800000000000000"/>
                <a:ea typeface="Playfair Display Bold" panose="00000800000000000000"/>
                <a:cs typeface="Playfair Display Bold" panose="00000800000000000000"/>
                <a:sym typeface="Playfair Display Bold" panose="00000800000000000000"/>
              </a:rPr>
              <a:t>DETECTION OF CYBER ATTACKS IN NETWORK USING MACHINE LEARNING TECHNIQUES </a:t>
            </a:r>
            <a:endParaRPr lang="en-US" sz="3300" b="1" spc="16">
              <a:solidFill>
                <a:srgbClr val="2B2C30"/>
              </a:solidFill>
              <a:latin typeface="Playfair Display Bold" panose="00000800000000000000"/>
              <a:ea typeface="Playfair Display Bold" panose="00000800000000000000"/>
              <a:cs typeface="Playfair Display Bold" panose="00000800000000000000"/>
              <a:sym typeface="Playfair Display Bold" panose="00000800000000000000"/>
            </a:endParaRPr>
          </a:p>
          <a:p>
            <a:pPr algn="l">
              <a:lnSpc>
                <a:spcPts val="3005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749469" y="7275468"/>
            <a:ext cx="5220133" cy="1196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1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Presented by:</a:t>
            </a:r>
            <a:endParaRPr lang="en-US" sz="31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650"/>
              </a:lnSpc>
            </a:pPr>
            <a:r>
              <a:rPr lang="en-US" sz="31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Kalyani Anna (217Z1A0588)</a:t>
            </a:r>
            <a:endParaRPr lang="en-US" sz="31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2011646" y="2394859"/>
            <a:ext cx="12152509" cy="7478903"/>
            <a:chOff x="0" y="0"/>
            <a:chExt cx="16203346" cy="99718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38956" cy="1985877"/>
            </a:xfrm>
            <a:custGeom>
              <a:avLst/>
              <a:gdLst/>
              <a:ahLst/>
              <a:cxnLst/>
              <a:rect l="l" t="t" r="r" b="b"/>
              <a:pathLst>
                <a:path w="16138956" h="1985877">
                  <a:moveTo>
                    <a:pt x="0" y="0"/>
                  </a:moveTo>
                  <a:lnTo>
                    <a:pt x="16138956" y="0"/>
                  </a:lnTo>
                  <a:lnTo>
                    <a:pt x="16138956" y="1985877"/>
                  </a:lnTo>
                  <a:lnTo>
                    <a:pt x="0" y="1985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2006268" y="502083"/>
              <a:ext cx="1079276" cy="819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  <a:spcBef>
                  <a:spcPct val="0"/>
                </a:spcBef>
              </a:pPr>
              <a:r>
                <a:rPr lang="en-US" sz="3300" b="1">
                  <a:solidFill>
                    <a:srgbClr val="000000"/>
                  </a:solidFill>
                  <a:latin typeface="Times New Roman Bold" panose="02030802070405020303"/>
                  <a:ea typeface="Times New Roman Bold" panose="02030802070405020303"/>
                  <a:cs typeface="Times New Roman Bold" panose="02030802070405020303"/>
                  <a:sym typeface="Times New Roman Bold" panose="02030802070405020303"/>
                </a:rPr>
                <a:t>….</a:t>
              </a:r>
              <a:endParaRPr lang="en-US" sz="33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endParaRP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3864569"/>
              <a:ext cx="16203346" cy="6107303"/>
            </a:xfrm>
            <a:custGeom>
              <a:avLst/>
              <a:gdLst/>
              <a:ahLst/>
              <a:cxnLst/>
              <a:rect l="l" t="t" r="r" b="b"/>
              <a:pathLst>
                <a:path w="16203346" h="6107303">
                  <a:moveTo>
                    <a:pt x="0" y="0"/>
                  </a:moveTo>
                  <a:lnTo>
                    <a:pt x="16203346" y="0"/>
                  </a:lnTo>
                  <a:lnTo>
                    <a:pt x="16203346" y="6107302"/>
                  </a:lnTo>
                  <a:lnTo>
                    <a:pt x="0" y="610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6093126" y="1985877"/>
              <a:ext cx="268385" cy="1878692"/>
            </a:xfrm>
            <a:custGeom>
              <a:avLst/>
              <a:gdLst/>
              <a:ahLst/>
              <a:cxnLst/>
              <a:rect l="l" t="t" r="r" b="b"/>
              <a:pathLst>
                <a:path w="268385" h="1878692">
                  <a:moveTo>
                    <a:pt x="0" y="0"/>
                  </a:moveTo>
                  <a:lnTo>
                    <a:pt x="268385" y="0"/>
                  </a:lnTo>
                  <a:lnTo>
                    <a:pt x="268385" y="1878692"/>
                  </a:lnTo>
                  <a:lnTo>
                    <a:pt x="0" y="1878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0078536" y="1985877"/>
              <a:ext cx="281133" cy="1967929"/>
            </a:xfrm>
            <a:custGeom>
              <a:avLst/>
              <a:gdLst/>
              <a:ahLst/>
              <a:cxnLst/>
              <a:rect l="l" t="t" r="r" b="b"/>
              <a:pathLst>
                <a:path w="281133" h="1967929">
                  <a:moveTo>
                    <a:pt x="0" y="0"/>
                  </a:moveTo>
                  <a:lnTo>
                    <a:pt x="281133" y="0"/>
                  </a:lnTo>
                  <a:lnTo>
                    <a:pt x="281133" y="1967929"/>
                  </a:lnTo>
                  <a:lnTo>
                    <a:pt x="0" y="1967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5400000">
              <a:off x="3778309" y="4046590"/>
              <a:ext cx="268385" cy="1878692"/>
            </a:xfrm>
            <a:custGeom>
              <a:avLst/>
              <a:gdLst/>
              <a:ahLst/>
              <a:cxnLst/>
              <a:rect l="l" t="t" r="r" b="b"/>
              <a:pathLst>
                <a:path w="268385" h="1878692">
                  <a:moveTo>
                    <a:pt x="0" y="0"/>
                  </a:moveTo>
                  <a:lnTo>
                    <a:pt x="268385" y="0"/>
                  </a:lnTo>
                  <a:lnTo>
                    <a:pt x="268385" y="1878691"/>
                  </a:lnTo>
                  <a:lnTo>
                    <a:pt x="0" y="1878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1972720" y="4495080"/>
              <a:ext cx="1213469" cy="819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  <a:spcBef>
                  <a:spcPct val="0"/>
                </a:spcBef>
              </a:pPr>
              <a:r>
                <a:rPr lang="en-US" sz="3300" b="1">
                  <a:solidFill>
                    <a:srgbClr val="000000"/>
                  </a:solidFill>
                  <a:latin typeface="Times New Roman Bold" panose="02030802070405020303"/>
                  <a:ea typeface="Times New Roman Bold" panose="02030802070405020303"/>
                  <a:cs typeface="Times New Roman Bold" panose="02030802070405020303"/>
                  <a:sym typeface="Times New Roman Bold" panose="02030802070405020303"/>
                </a:rPr>
                <a:t>….</a:t>
              </a:r>
              <a:endParaRPr lang="en-US" sz="33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14723272" y="1886807"/>
              <a:ext cx="293210" cy="2052471"/>
            </a:xfrm>
            <a:custGeom>
              <a:avLst/>
              <a:gdLst/>
              <a:ahLst/>
              <a:cxnLst/>
              <a:rect l="l" t="t" r="r" b="b"/>
              <a:pathLst>
                <a:path w="293210" h="2052471">
                  <a:moveTo>
                    <a:pt x="0" y="0"/>
                  </a:moveTo>
                  <a:lnTo>
                    <a:pt x="293210" y="0"/>
                  </a:lnTo>
                  <a:lnTo>
                    <a:pt x="293210" y="2052470"/>
                  </a:lnTo>
                  <a:lnTo>
                    <a:pt x="0" y="20524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866775"/>
            <a:ext cx="2318147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Continued….</a:t>
            </a:r>
            <a:endParaRPr lang="en-US" sz="33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895350"/>
            <a:ext cx="16230600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 spc="749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ADVANTAGES</a:t>
            </a:r>
            <a:endParaRPr lang="en-US" sz="3300" b="1" spc="749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83364" y="3080309"/>
            <a:ext cx="3741301" cy="328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 accuracy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Reduced overfitting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Easy to use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</p:txBody>
      </p:sp>
      <p:sp>
        <p:nvSpPr>
          <p:cNvPr id="5" name="Freeform 5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866775"/>
            <a:ext cx="3396615" cy="634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CONCLUSION</a:t>
            </a:r>
            <a:endParaRPr lang="en-US" sz="33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877502"/>
            <a:ext cx="16831562" cy="4989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95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Cyber attacks generate a huge loss to the organisations. In order to detect the attacks we found a solution called advanced machine learning algorithms.</a:t>
            </a:r>
            <a:endParaRPr lang="en-US" sz="3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950"/>
              </a:lnSpc>
            </a:pPr>
          </a:p>
          <a:p>
            <a:pPr marL="712470" lvl="1" indent="-356235" algn="l">
              <a:lnSpc>
                <a:spcPts val="495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random forest algorithm on a dataset and performed operations like data splitting, data preprocessing, testing and training, finding the maximum  accuracy to detect the attacks.</a:t>
            </a:r>
            <a:endParaRPr lang="en-US" sz="3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950"/>
              </a:lnSpc>
            </a:pPr>
          </a:p>
          <a:p>
            <a:pPr marL="712470" lvl="1" indent="-356235" algn="l">
              <a:lnSpc>
                <a:spcPts val="495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accuracy of the random forest is 85%.</a:t>
            </a:r>
            <a:endParaRPr lang="en-US" sz="3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96597" y="2619646"/>
            <a:ext cx="2640830" cy="3245936"/>
          </a:xfrm>
          <a:custGeom>
            <a:avLst/>
            <a:gdLst/>
            <a:ahLst/>
            <a:cxnLst/>
            <a:rect l="l" t="t" r="r" b="b"/>
            <a:pathLst>
              <a:path w="2640830" h="3245936">
                <a:moveTo>
                  <a:pt x="0" y="0"/>
                </a:moveTo>
                <a:lnTo>
                  <a:pt x="2640830" y="0"/>
                </a:lnTo>
                <a:lnTo>
                  <a:pt x="2640830" y="3245937"/>
                </a:lnTo>
                <a:lnTo>
                  <a:pt x="0" y="324593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79000"/>
            </a:blip>
            <a:stretch>
              <a:fillRect t="-895" b="-89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36164" y="4071165"/>
            <a:ext cx="4880848" cy="71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ANY QUERIES </a:t>
            </a:r>
            <a:endParaRPr lang="en-US" sz="36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11" y="5100229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50968" y="4599849"/>
            <a:ext cx="16408332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5"/>
              </a:lnSpc>
            </a:pPr>
            <a:r>
              <a:rPr lang="en-US" sz="3500" b="1" spc="17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Thank you!</a:t>
            </a:r>
            <a:endParaRPr lang="en-US" sz="3500" b="1" spc="17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56534" y="2924157"/>
            <a:ext cx="17672318" cy="555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todays world , the use of IOT device has been increased . By the increase of technology, most of the people are integrated to  it.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Traditional security measures are insufficient to secure the data often lack the scalability with rapidly evolving attack techniques.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a result there is a high demand for automated and proactive cyber defence mechanism capable of real time detection and classification of cyber attacks.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  <a:p>
            <a:pPr algn="ctr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id="4" name="Freeform 4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6871" y="895350"/>
            <a:ext cx="16230600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 spc="749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ABSTRACT</a:t>
            </a:r>
            <a:endParaRPr lang="en-US" sz="3300" b="1" spc="749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143997" y="2090679"/>
            <a:ext cx="8115303" cy="6535419"/>
          </a:xfrm>
          <a:custGeom>
            <a:avLst/>
            <a:gdLst/>
            <a:ahLst/>
            <a:cxnLst/>
            <a:rect l="l" t="t" r="r" b="b"/>
            <a:pathLst>
              <a:path w="8115303" h="6535419">
                <a:moveTo>
                  <a:pt x="0" y="0"/>
                </a:moveTo>
                <a:lnTo>
                  <a:pt x="8115303" y="0"/>
                </a:lnTo>
                <a:lnTo>
                  <a:pt x="8115303" y="6535419"/>
                </a:lnTo>
                <a:lnTo>
                  <a:pt x="0" y="653541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84630" y="866775"/>
            <a:ext cx="4284345" cy="12172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INTRODUCTION</a:t>
            </a:r>
            <a:endParaRPr lang="en-US" sz="33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8245" y="2119455"/>
            <a:ext cx="7585399" cy="6425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l">
              <a:lnSpc>
                <a:spcPts val="465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a bar graph of cyber attacks that occurred from 2009-2019.CSIS conducted survey on cyber attacks that causes every year.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650"/>
              </a:lnSpc>
            </a:pPr>
          </a:p>
          <a:p>
            <a:pPr algn="ctr">
              <a:lnSpc>
                <a:spcPts val="4650"/>
              </a:lnSpc>
            </a:pPr>
          </a:p>
          <a:p>
            <a:pPr marL="669290" lvl="1" indent="-334645" algn="l">
              <a:lnSpc>
                <a:spcPts val="465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CSIS tracks cyber attacks on government agencies, defense and high tech companies, economic crimes with losses of more than a million dollars.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650"/>
              </a:lnSpc>
            </a:pPr>
          </a:p>
        </p:txBody>
      </p:sp>
      <p:sp>
        <p:nvSpPr>
          <p:cNvPr id="6" name="Freeform 6"/>
          <p:cNvSpPr/>
          <p:nvPr/>
        </p:nvSpPr>
        <p:spPr>
          <a:xfrm>
            <a:off x="14902862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948296" y="2251895"/>
            <a:ext cx="7311004" cy="6289335"/>
          </a:xfrm>
          <a:custGeom>
            <a:avLst/>
            <a:gdLst/>
            <a:ahLst/>
            <a:cxnLst/>
            <a:rect l="l" t="t" r="r" b="b"/>
            <a:pathLst>
              <a:path w="7311004" h="6289335">
                <a:moveTo>
                  <a:pt x="0" y="0"/>
                </a:moveTo>
                <a:lnTo>
                  <a:pt x="7311004" y="0"/>
                </a:lnTo>
                <a:lnTo>
                  <a:pt x="7311004" y="6289335"/>
                </a:lnTo>
                <a:lnTo>
                  <a:pt x="0" y="628933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17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4699" y="866775"/>
            <a:ext cx="3782718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Continued..</a:t>
            </a:r>
            <a:endParaRPr lang="en-US" sz="33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8245" y="2922278"/>
            <a:ext cx="8115300" cy="5263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l">
              <a:lnSpc>
                <a:spcPts val="465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Consumer complaints increased as compared to year by year which results in increase of cyber threats.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650"/>
              </a:lnSpc>
              <a:spcBef>
                <a:spcPct val="0"/>
              </a:spcBef>
            </a:pPr>
          </a:p>
          <a:p>
            <a:pPr algn="ctr">
              <a:lnSpc>
                <a:spcPts val="4650"/>
              </a:lnSpc>
              <a:spcBef>
                <a:spcPct val="0"/>
              </a:spcBef>
            </a:pPr>
          </a:p>
          <a:p>
            <a:pPr marL="669290" lvl="1" indent="-334645" algn="l">
              <a:lnSpc>
                <a:spcPts val="4650"/>
              </a:lnSpc>
              <a:buFont typeface="Arial" panose="020B0604020202020204"/>
              <a:buChar char="•"/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order to prevent such threats we need to build good  security to data and we use machine learning algorithms to detect cyber threats.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582408" y="3231303"/>
            <a:ext cx="8299562" cy="4979737"/>
          </a:xfrm>
          <a:custGeom>
            <a:avLst/>
            <a:gdLst/>
            <a:ahLst/>
            <a:cxnLst/>
            <a:rect l="l" t="t" r="r" b="b"/>
            <a:pathLst>
              <a:path w="8299562" h="4979737">
                <a:moveTo>
                  <a:pt x="0" y="0"/>
                </a:moveTo>
                <a:lnTo>
                  <a:pt x="8299562" y="0"/>
                </a:lnTo>
                <a:lnTo>
                  <a:pt x="8299562" y="4979738"/>
                </a:lnTo>
                <a:lnTo>
                  <a:pt x="0" y="497973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06871" y="895350"/>
            <a:ext cx="16230600" cy="121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 spc="749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EXISTING METHODOLOGY</a:t>
            </a:r>
            <a:endParaRPr lang="en-US" sz="3300" b="1" spc="749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5466715" y="1964055"/>
            <a:ext cx="3881120" cy="115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0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Logistic regression:</a:t>
            </a:r>
            <a:endParaRPr lang="en-US" sz="30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ctr">
              <a:lnSpc>
                <a:spcPts val="450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006871" y="3088428"/>
            <a:ext cx="8963714" cy="610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 is used for solving classification problems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predicts the output of dependent variable.so, output must be either yes or no.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a statistical algorithm analyze the relationship between the dependent and independent variables.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Value of logistic regression must be 0 and 1.so it forms sigmoid function.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</p:txBody>
      </p:sp>
      <p:sp>
        <p:nvSpPr>
          <p:cNvPr id="7" name="Freeform 7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895350"/>
            <a:ext cx="16230600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 spc="749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DISADVANTAGES</a:t>
            </a:r>
            <a:endParaRPr lang="en-US" sz="3300" b="1" spc="749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293980" y="3196663"/>
            <a:ext cx="6644759" cy="274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Assumption of linearity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Overfitting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</a:pPr>
          </a:p>
          <a:p>
            <a:pPr marL="626110" lvl="1" indent="-313055" algn="l">
              <a:lnSpc>
                <a:spcPts val="435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Difficulty in handling the missing data</a:t>
            </a:r>
            <a:endParaRPr lang="en-US" sz="29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233047" y="2042157"/>
            <a:ext cx="7254456" cy="7800104"/>
          </a:xfrm>
          <a:custGeom>
            <a:avLst/>
            <a:gdLst/>
            <a:ahLst/>
            <a:cxnLst/>
            <a:rect l="l" t="t" r="r" b="b"/>
            <a:pathLst>
              <a:path w="7254456" h="7800104">
                <a:moveTo>
                  <a:pt x="0" y="0"/>
                </a:moveTo>
                <a:lnTo>
                  <a:pt x="7254456" y="0"/>
                </a:lnTo>
                <a:lnTo>
                  <a:pt x="7254456" y="7800104"/>
                </a:lnTo>
                <a:lnTo>
                  <a:pt x="0" y="780010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93000"/>
            </a:blip>
            <a:stretch>
              <a:fillRect l="-172" r="-17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66775"/>
            <a:ext cx="5981473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PROPOSED SYSTEM</a:t>
            </a:r>
            <a:endParaRPr lang="en-US" sz="33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2367585"/>
            <a:ext cx="16252429" cy="6425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Step1: In this project we used UNSW-NB Dataset.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650"/>
              </a:lnSpc>
              <a:spcBef>
                <a:spcPct val="0"/>
              </a:spcBef>
            </a:pPr>
          </a:p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2:Check whether the dataset contains Null values or not and we need to perform data preprocessing to convert the data into float from strings.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650"/>
              </a:lnSpc>
              <a:spcBef>
                <a:spcPct val="0"/>
              </a:spcBef>
            </a:pPr>
          </a:p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3:Split the data x as input and y as output to perform training and testing.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650"/>
              </a:lnSpc>
              <a:spcBef>
                <a:spcPct val="0"/>
              </a:spcBef>
            </a:pPr>
          </a:p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4:After performing training and testing ,we need to test the data with classifiers.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650"/>
              </a:lnSpc>
              <a:spcBef>
                <a:spcPct val="0"/>
              </a:spcBef>
            </a:pPr>
          </a:p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100">
                <a:solidFill>
                  <a:srgbClr val="2B2C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5:Estimate the performance of different classifiers based on accuracy , precision and recall.</a:t>
            </a:r>
            <a:endParaRPr lang="en-US" sz="3100">
              <a:solidFill>
                <a:srgbClr val="2B2C3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650"/>
              </a:lnSpc>
              <a:spcBef>
                <a:spcPct val="0"/>
              </a:spcBef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028700" y="866775"/>
            <a:ext cx="4020752" cy="65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2B2C3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Continued…</a:t>
            </a:r>
            <a:endParaRPr lang="en-US" sz="3300" b="1">
              <a:solidFill>
                <a:srgbClr val="2B2C3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866775"/>
            <a:ext cx="7383145" cy="12096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PROPOSED METHODOLOGY</a:t>
            </a:r>
            <a:endParaRPr lang="en-US" sz="33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10485" y="2076450"/>
            <a:ext cx="4999990" cy="8420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Random forest algorithm</a:t>
            </a:r>
            <a:endParaRPr lang="en-US" sz="31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918640"/>
            <a:ext cx="16951459" cy="555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1: In  Random Forest n number of random records are taken from the data set having k number of records.</a:t>
            </a:r>
            <a:endParaRPr lang="en-US" sz="2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2:Individual decision trees are constructed for each sample.  </a:t>
            </a:r>
            <a:endParaRPr lang="en-US" sz="2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3:Each decision tree will generate an output.</a:t>
            </a:r>
            <a:endParaRPr lang="en-US" sz="2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4:Final output is considered based on majority voting or averaging for classification and regression respectively.</a:t>
            </a:r>
            <a:endParaRPr lang="en-US" sz="29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id="6" name="Freeform 6"/>
          <p:cNvSpPr/>
          <p:nvPr/>
        </p:nvSpPr>
        <p:spPr>
          <a:xfrm>
            <a:off x="14893337" y="260685"/>
            <a:ext cx="2571850" cy="1538585"/>
          </a:xfrm>
          <a:custGeom>
            <a:avLst/>
            <a:gdLst/>
            <a:ahLst/>
            <a:cxnLst/>
            <a:rect l="l" t="t" r="r" b="b"/>
            <a:pathLst>
              <a:path w="2571850" h="1538585">
                <a:moveTo>
                  <a:pt x="0" y="0"/>
                </a:moveTo>
                <a:lnTo>
                  <a:pt x="2571850" y="0"/>
                </a:lnTo>
                <a:lnTo>
                  <a:pt x="2571850" y="1538585"/>
                </a:lnTo>
                <a:lnTo>
                  <a:pt x="0" y="1538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2852</Words>
  <Application>WPS Presentation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Playfair Display Bold</vt:lpstr>
      <vt:lpstr>Times New Roman Bold</vt:lpstr>
      <vt:lpstr>Arial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CYBER ATTACKS IN NETWORK USING MACHINE LEARNING ECHNIQUES</dc:title>
  <dc:creator/>
  <cp:lastModifiedBy>dell</cp:lastModifiedBy>
  <cp:revision>2</cp:revision>
  <dcterms:created xsi:type="dcterms:W3CDTF">2006-08-16T00:00:00Z</dcterms:created>
  <dcterms:modified xsi:type="dcterms:W3CDTF">2024-09-02T09:05:45Z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F7ECF78B3CD74BEA997FDF09BE2496F4_12</vt:lpwstr>
  </property>
  <property fmtid="{D5CDD505-2E9C-101B-9397-08002B2CF9AE}" pid="3" name="KSOProductBuildVer">
    <vt:lpwstr>1033-12.2.0.17562</vt:lpwstr>
  </property>
</Properties>
</file>