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tmp"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Power system fault detection and classification</a:t>
            </a:r>
          </a:p>
        </p:txBody>
      </p:sp>
      <p:sp>
        <p:nvSpPr>
          <p:cNvPr id="3" name="TextBox 2"/>
          <p:cNvSpPr txBox="1"/>
          <p:nvPr/>
        </p:nvSpPr>
        <p:spPr>
          <a:xfrm>
            <a:off x="-267324"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1604211" y="4058588"/>
            <a:ext cx="949350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KALYANI REDDY NALLA–CMR INSTITUTE OF TECHNOLOGY-ARTIFICIAL INTELLIGENCE AND MACHINE LEARNING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49275"/>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79571"/>
            <a:ext cx="11029615" cy="4673324"/>
          </a:xfrm>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a:t>
            </a:r>
            <a:r>
              <a:rPr lang="en-IN" sz="2400" dirty="0">
                <a:solidFill>
                  <a:srgbClr val="0F0F0F"/>
                </a:solidFill>
                <a:ea typeface="+mn-lt"/>
                <a:cs typeface="+mn-lt"/>
              </a:rPr>
              <a:t> </a:t>
            </a:r>
            <a:r>
              <a:rPr lang="en-IN" sz="2400" dirty="0">
                <a:solidFill>
                  <a:srgbClr val="0F0F0F"/>
                </a:solidFill>
                <a:latin typeface="Times New Roman" panose="02020603050405020304" pitchFamily="18" charset="0"/>
                <a:ea typeface="+mn-lt"/>
                <a:cs typeface="Times New Roman" panose="02020603050405020304" pitchFamily="18" charset="0"/>
              </a:rPr>
              <a:t>evaluation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IBM Certifications</a:t>
            </a:r>
          </a:p>
        </p:txBody>
      </p:sp>
      <p:pic>
        <p:nvPicPr>
          <p:cNvPr id="5" name="Content Placeholder 4">
            <a:extLst>
              <a:ext uri="{FF2B5EF4-FFF2-40B4-BE49-F238E27FC236}">
                <a16:creationId xmlns:a16="http://schemas.microsoft.com/office/drawing/2014/main" id="{10D3C7A1-4F5C-3C3A-987E-69DF7E1FC850}"/>
              </a:ext>
            </a:extLst>
          </p:cNvPr>
          <p:cNvPicPr>
            <a:picLocks noGrp="1" noChangeAspect="1"/>
          </p:cNvPicPr>
          <p:nvPr>
            <p:ph idx="1"/>
          </p:nvPr>
        </p:nvPicPr>
        <p:blipFill>
          <a:blip r:embed="rId2"/>
          <a:stretch>
            <a:fillRect/>
          </a:stretch>
        </p:blipFill>
        <p:spPr>
          <a:xfrm>
            <a:off x="919238" y="1301750"/>
            <a:ext cx="9978572" cy="485409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IBM Certifications</a:t>
            </a:r>
          </a:p>
        </p:txBody>
      </p:sp>
      <p:pic>
        <p:nvPicPr>
          <p:cNvPr id="5" name="Content Placeholder 4">
            <a:extLst>
              <a:ext uri="{FF2B5EF4-FFF2-40B4-BE49-F238E27FC236}">
                <a16:creationId xmlns:a16="http://schemas.microsoft.com/office/drawing/2014/main" id="{4CC80C78-7B70-F7C8-3F4F-F8AB07644808}"/>
              </a:ext>
            </a:extLst>
          </p:cNvPr>
          <p:cNvPicPr>
            <a:picLocks noGrp="1" noChangeAspect="1"/>
          </p:cNvPicPr>
          <p:nvPr>
            <p:ph idx="1"/>
          </p:nvPr>
        </p:nvPicPr>
        <p:blipFill>
          <a:blip r:embed="rId2"/>
          <a:srcRect/>
          <a:stretch/>
        </p:blipFill>
        <p:spPr>
          <a:xfrm>
            <a:off x="1076476" y="1354667"/>
            <a:ext cx="9760857" cy="4801177"/>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44906" y="702156"/>
            <a:ext cx="11029616" cy="530296"/>
          </a:xfrm>
        </p:spPr>
        <p:txBody>
          <a:bodyPr/>
          <a:lstStyle/>
          <a:p>
            <a:r>
              <a:rPr lang="en-IN" dirty="0">
                <a:solidFill>
                  <a:schemeClr val="accent1"/>
                </a:solidFill>
                <a:latin typeface="Times New Roman" panose="02020603050405020304" pitchFamily="18" charset="0"/>
                <a:cs typeface="Times New Roman" panose="02020603050405020304" pitchFamily="18" charset="0"/>
              </a:rPr>
              <a:t>IBM Certifications</a:t>
            </a:r>
          </a:p>
        </p:txBody>
      </p:sp>
      <p:pic>
        <p:nvPicPr>
          <p:cNvPr id="5" name="Content Placeholder 4">
            <a:extLst>
              <a:ext uri="{FF2B5EF4-FFF2-40B4-BE49-F238E27FC236}">
                <a16:creationId xmlns:a16="http://schemas.microsoft.com/office/drawing/2014/main" id="{20E1EE08-4934-13F8-0FDF-3D45583894D7}"/>
              </a:ext>
            </a:extLst>
          </p:cNvPr>
          <p:cNvPicPr>
            <a:picLocks noGrp="1" noChangeAspect="1"/>
          </p:cNvPicPr>
          <p:nvPr>
            <p:ph idx="1"/>
          </p:nvPr>
        </p:nvPicPr>
        <p:blipFill>
          <a:blip r:embed="rId2"/>
          <a:srcRect/>
          <a:stretch/>
        </p:blipFill>
        <p:spPr>
          <a:xfrm>
            <a:off x="1136952" y="1459454"/>
            <a:ext cx="9845524" cy="4696390"/>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117298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r>
              <a:rPr lang="en-US" sz="2000" dirty="0">
                <a:latin typeface="Times New Roman" panose="02020603050405020304" pitchFamily="18" charset="0"/>
                <a:ea typeface="+mn-lt"/>
                <a:cs typeface="Times New Roman" panose="02020603050405020304" pitchFamily="18" charset="0"/>
              </a:rPr>
              <a:t>(Should not include 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(Technology Used)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1035628"/>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lstStyle/>
          <a:p>
            <a:pPr marL="0" indent="0" algn="just">
              <a:buNone/>
            </a:pPr>
            <a:r>
              <a:rPr lang="en-IN" sz="3200" dirty="0">
                <a:solidFill>
                  <a:srgbClr val="0F0F0F"/>
                </a:solidFill>
                <a:latin typeface="Times New Roman" panose="02020603050405020304" pitchFamily="18" charset="0"/>
                <a:ea typeface="+mn-lt"/>
                <a:cs typeface="Times New Roman" panose="02020603050405020304" pitchFamily="18" charset="0"/>
              </a:rPr>
              <a:t>Example</a:t>
            </a:r>
            <a:r>
              <a:rPr lang="en-IN" sz="3200" dirty="0">
                <a:solidFill>
                  <a:srgbClr val="0F0F0F"/>
                </a:solidFill>
                <a:ea typeface="+mn-lt"/>
                <a:cs typeface="+mn-lt"/>
              </a:rPr>
              <a:t>:</a:t>
            </a:r>
            <a:r>
              <a:rPr lang="en-IN" sz="2800" dirty="0">
                <a:solidFill>
                  <a:srgbClr val="0F0F0F"/>
                </a:solidFill>
                <a:ea typeface="+mn-lt"/>
                <a:cs typeface="+mn-lt"/>
              </a:rPr>
              <a:t> </a:t>
            </a:r>
            <a:r>
              <a:rPr lang="en-US" sz="2000" dirty="0">
                <a:latin typeface="Times New Roman" panose="02020603050405020304" pitchFamily="18" charset="0"/>
                <a:cs typeface="Times New Roman" panose="02020603050405020304" pitchFamily="18" charset="0"/>
              </a:rPr>
              <a:t>Currently, maintaining the reliability of power distribution systems is critical for urban infrastructure. Unexpected faults such as line-to-ground, line-to-line, or three-phase faults can severely impact the stability of the power grid. It is important to detect and classify these faults rapidly and accurately to minimize power outages and ensure quick maintenance response. Eventually, enabling real-time fault classification helps utilities improve operational efficiency and reduce downtime. The crucial part is the prediction and classification of fault types using electrical parameters like voltage and current phasors to automate fault identification and response.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93556"/>
            <a:ext cx="12055156" cy="1175244"/>
          </a:xfrm>
        </p:spPr>
        <p:txBody>
          <a:bodyPr vert="horz" lIns="91440" tIns="45720" rIns="91440" bIns="45720" rtlCol="0" anchor="ctr">
            <a:noAutofit/>
          </a:bodyPr>
          <a:lstStyle/>
          <a:p>
            <a:pPr marL="0" indent="0" algn="just">
              <a:buNone/>
            </a:pPr>
            <a:r>
              <a:rPr lang="en-US" sz="1800" b="1" dirty="0">
                <a:latin typeface="Times New Roman" panose="02020603050405020304" pitchFamily="18" charset="0"/>
                <a:cs typeface="Times New Roman" panose="02020603050405020304" pitchFamily="18" charset="0"/>
              </a:rPr>
              <a:t>The proposed system aims to detect and classify power faults in a distribution network to enhance grid stability and ensure faster restoration. Using electrical data and machine learning, the solution identifies fault types accurately and efficiently.</a:t>
            </a:r>
          </a:p>
          <a:p>
            <a:pPr marL="0" indent="0">
              <a:buNone/>
            </a:pPr>
            <a:endParaRPr lang="en-IN" sz="12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15" name="TextBox 14">
            <a:extLst>
              <a:ext uri="{FF2B5EF4-FFF2-40B4-BE49-F238E27FC236}">
                <a16:creationId xmlns:a16="http://schemas.microsoft.com/office/drawing/2014/main" id="{C5A6DAE0-B283-9885-D5D1-4A5C0CC345E9}"/>
              </a:ext>
            </a:extLst>
          </p:cNvPr>
          <p:cNvSpPr txBox="1"/>
          <p:nvPr/>
        </p:nvSpPr>
        <p:spPr>
          <a:xfrm>
            <a:off x="581192" y="1995220"/>
            <a:ext cx="11473965" cy="1477328"/>
          </a:xfrm>
          <a:prstGeom prst="rect">
            <a:avLst/>
          </a:prstGeom>
          <a:noFill/>
        </p:spPr>
        <p:txBody>
          <a:bodyPr wrap="square" rtlCol="0">
            <a:spAutoFit/>
          </a:bodyPr>
          <a:lstStyle/>
          <a:p>
            <a:r>
              <a:rPr lang="en-US" b="1" dirty="0"/>
              <a:t> </a:t>
            </a:r>
            <a:r>
              <a:rPr lang="en-US" b="1" dirty="0">
                <a:latin typeface="Times New Roman" panose="02020603050405020304" pitchFamily="18" charset="0"/>
                <a:cs typeface="Times New Roman" panose="02020603050405020304" pitchFamily="18" charset="0"/>
              </a:rPr>
              <a:t>Data Collection: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Collect historical data on voltage, current, power load, weather, maintenance status, and component health.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Include labeled fault types (e.g., Line Breakage, Transformer Failure).</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19" name="TextBox 18">
            <a:extLst>
              <a:ext uri="{FF2B5EF4-FFF2-40B4-BE49-F238E27FC236}">
                <a16:creationId xmlns:a16="http://schemas.microsoft.com/office/drawing/2014/main" id="{FB9CBD48-05DE-B9B3-13C9-CE06B2EE0C42}"/>
              </a:ext>
            </a:extLst>
          </p:cNvPr>
          <p:cNvSpPr txBox="1"/>
          <p:nvPr/>
        </p:nvSpPr>
        <p:spPr>
          <a:xfrm>
            <a:off x="581192" y="2924118"/>
            <a:ext cx="1012256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Preprocessing: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 the dataset and handle missing values.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 feature engineering and encode categorical variables.</a:t>
            </a:r>
          </a:p>
        </p:txBody>
      </p:sp>
      <p:sp>
        <p:nvSpPr>
          <p:cNvPr id="20" name="TextBox 19">
            <a:extLst>
              <a:ext uri="{FF2B5EF4-FFF2-40B4-BE49-F238E27FC236}">
                <a16:creationId xmlns:a16="http://schemas.microsoft.com/office/drawing/2014/main" id="{ECF2071E-9C69-EF55-55D1-6A016A84765B}"/>
              </a:ext>
            </a:extLst>
          </p:cNvPr>
          <p:cNvSpPr txBox="1"/>
          <p:nvPr/>
        </p:nvSpPr>
        <p:spPr>
          <a:xfrm>
            <a:off x="581192" y="3908552"/>
            <a:ext cx="9127958"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Machine Learning Algorithm: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classification models (e.g., Random Forest,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to predict fault types.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Train on historical patterns using electrical and environmental data.</a:t>
            </a:r>
          </a:p>
        </p:txBody>
      </p:sp>
      <p:sp>
        <p:nvSpPr>
          <p:cNvPr id="21" name="TextBox 20">
            <a:extLst>
              <a:ext uri="{FF2B5EF4-FFF2-40B4-BE49-F238E27FC236}">
                <a16:creationId xmlns:a16="http://schemas.microsoft.com/office/drawing/2014/main" id="{6FE6EB10-DD25-6B3A-29DC-1D6917DED310}"/>
              </a:ext>
            </a:extLst>
          </p:cNvPr>
          <p:cNvSpPr txBox="1"/>
          <p:nvPr/>
        </p:nvSpPr>
        <p:spPr>
          <a:xfrm>
            <a:off x="586022" y="4758084"/>
            <a:ext cx="11024786"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a simple dashboard or app to display predictions.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using IBM Cloud Lite with Watson Machine Learning services.</a:t>
            </a:r>
          </a:p>
        </p:txBody>
      </p:sp>
      <p:sp>
        <p:nvSpPr>
          <p:cNvPr id="23" name="TextBox 22">
            <a:extLst>
              <a:ext uri="{FF2B5EF4-FFF2-40B4-BE49-F238E27FC236}">
                <a16:creationId xmlns:a16="http://schemas.microsoft.com/office/drawing/2014/main" id="{059E5443-04DB-2817-DEC0-3C727BC141B6}"/>
              </a:ext>
            </a:extLst>
          </p:cNvPr>
          <p:cNvSpPr txBox="1"/>
          <p:nvPr/>
        </p:nvSpPr>
        <p:spPr>
          <a:xfrm>
            <a:off x="581192" y="5582943"/>
            <a:ext cx="1050757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Evaluation: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 using Accuracy, Precision, Recall, and F1-score.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 with regular updates and feedback-based tuning.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43287"/>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7413"/>
            <a:ext cx="11029615" cy="81553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"System Approach" section outlines the overall strategy and methodology for developing and implementing the power system fault detection and classification model.</a:t>
            </a:r>
            <a:endParaRPr lang="en-IN" sz="2000" b="1" dirty="0">
              <a:solidFill>
                <a:srgbClr val="0F0F0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8DF73E3-1428-0374-DA1E-7CE7B2208F16}"/>
              </a:ext>
            </a:extLst>
          </p:cNvPr>
          <p:cNvSpPr txBox="1"/>
          <p:nvPr/>
        </p:nvSpPr>
        <p:spPr>
          <a:xfrm rot="10800000" flipV="1">
            <a:off x="581192" y="2156775"/>
            <a:ext cx="9813967" cy="2246769"/>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System Requirements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machine with minimum </a:t>
            </a:r>
            <a:r>
              <a:rPr lang="en-IN" sz="2000" b="1" dirty="0">
                <a:latin typeface="Times New Roman" panose="02020603050405020304" pitchFamily="18" charset="0"/>
                <a:cs typeface="Times New Roman" panose="02020603050405020304" pitchFamily="18" charset="0"/>
              </a:rPr>
              <a:t>8 GB RAM</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i5/i7 processor</a:t>
            </a:r>
            <a:r>
              <a:rPr lang="en-IN" sz="2000" dirty="0">
                <a:latin typeface="Times New Roman" panose="02020603050405020304" pitchFamily="18" charset="0"/>
                <a:cs typeface="Times New Roman" panose="02020603050405020304" pitchFamily="18" charset="0"/>
              </a:rPr>
              <a:t>, and </a:t>
            </a:r>
            <a:r>
              <a:rPr lang="en-IN" sz="2000" b="1" dirty="0">
                <a:latin typeface="Times New Roman" panose="02020603050405020304" pitchFamily="18" charset="0"/>
                <a:cs typeface="Times New Roman" panose="02020603050405020304" pitchFamily="18" charset="0"/>
              </a:rPr>
              <a:t>64-bit OS</a:t>
            </a:r>
            <a:r>
              <a:rPr lang="en-IN"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Stable </a:t>
            </a:r>
            <a:r>
              <a:rPr lang="en-IN" sz="2000" b="1" dirty="0">
                <a:latin typeface="Times New Roman" panose="02020603050405020304" pitchFamily="18" charset="0"/>
                <a:cs typeface="Times New Roman" panose="02020603050405020304" pitchFamily="18" charset="0"/>
              </a:rPr>
              <a:t>internet connection</a:t>
            </a:r>
            <a:r>
              <a:rPr lang="en-IN" sz="2000" dirty="0">
                <a:latin typeface="Times New Roman" panose="02020603050405020304" pitchFamily="18" charset="0"/>
                <a:cs typeface="Times New Roman" panose="02020603050405020304" pitchFamily="18" charset="0"/>
              </a:rPr>
              <a:t> to access and deploy services via </a:t>
            </a:r>
            <a:r>
              <a:rPr lang="en-IN" sz="2000" b="1" dirty="0">
                <a:latin typeface="Times New Roman" panose="02020603050405020304" pitchFamily="18" charset="0"/>
                <a:cs typeface="Times New Roman" panose="02020603050405020304" pitchFamily="18" charset="0"/>
              </a:rPr>
              <a:t>IBM Cloud Lite</a:t>
            </a:r>
            <a:r>
              <a:rPr lang="en-IN"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 environment (preferably via Jupyter Notebook or Google Colab for development).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IBM Cloud account with access to:</a:t>
            </a:r>
          </a:p>
          <a:p>
            <a:pPr marL="742950" lvl="1"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IBM Watson Machine Learning</a:t>
            </a:r>
          </a:p>
          <a:p>
            <a:pPr marL="742950" lvl="1"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IBM Cloud Object Storage</a:t>
            </a:r>
          </a:p>
        </p:txBody>
      </p:sp>
      <p:sp>
        <p:nvSpPr>
          <p:cNvPr id="9" name="Rectangle 3">
            <a:extLst>
              <a:ext uri="{FF2B5EF4-FFF2-40B4-BE49-F238E27FC236}">
                <a16:creationId xmlns:a16="http://schemas.microsoft.com/office/drawing/2014/main" id="{67863B22-EDA4-0C2B-C126-64C641802009}"/>
              </a:ext>
            </a:extLst>
          </p:cNvPr>
          <p:cNvSpPr>
            <a:spLocks noChangeArrowheads="1"/>
          </p:cNvSpPr>
          <p:nvPr/>
        </p:nvSpPr>
        <p:spPr bwMode="auto">
          <a:xfrm>
            <a:off x="581192" y="4206498"/>
            <a:ext cx="11435833"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Required Libraries: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NumPy, scikit-learn – data handling and 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 seaborn –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xgboost, imbalanced-learn – advanced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Watson - machine-learning – IBM Cloud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endParaRPr lang="en-US" b="1" dirty="0"/>
          </a:p>
          <a:p>
            <a:r>
              <a:rPr lang="en-US" b="1" dirty="0"/>
              <a:t> </a:t>
            </a:r>
            <a:r>
              <a:rPr lang="en-US" sz="2000" b="1" dirty="0">
                <a:latin typeface="Times New Roman" panose="02020603050405020304" pitchFamily="18" charset="0"/>
                <a:cs typeface="Times New Roman" panose="02020603050405020304" pitchFamily="18" charset="0"/>
              </a:rPr>
              <a:t>Algorithm Selection: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Random Forest is selected for its high accuracy and ability to handle mixed feature types for fault classification.</a:t>
            </a:r>
          </a:p>
          <a:p>
            <a:r>
              <a:rPr lang="en-US" sz="2000" b="1" dirty="0">
                <a:latin typeface="Times New Roman" panose="02020603050405020304" pitchFamily="18" charset="0"/>
                <a:cs typeface="Times New Roman" panose="02020603050405020304" pitchFamily="18" charset="0"/>
              </a:rPr>
              <a:t> Data Input: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Voltage, Current, Power Load, Temperature, Wind Speed, Weather, Maintenance Status, Component Health.</a:t>
            </a:r>
          </a:p>
          <a:p>
            <a:r>
              <a:rPr lang="en-US" sz="2000" b="1" dirty="0">
                <a:latin typeface="Times New Roman" panose="02020603050405020304" pitchFamily="18" charset="0"/>
                <a:cs typeface="Times New Roman" panose="02020603050405020304" pitchFamily="18" charset="0"/>
              </a:rPr>
              <a:t> Training Process: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Data is preprocessed and split into training/testing sets. Cross-validation and </a:t>
            </a:r>
            <a:r>
              <a:rPr lang="en-US" sz="2000" dirty="0" err="1">
                <a:latin typeface="Times New Roman" panose="02020603050405020304" pitchFamily="18" charset="0"/>
                <a:cs typeface="Times New Roman" panose="02020603050405020304" pitchFamily="18" charset="0"/>
              </a:rPr>
              <a:t>GridSearchCV</a:t>
            </a:r>
            <a:r>
              <a:rPr lang="en-US" sz="2000" dirty="0">
                <a:latin typeface="Times New Roman" panose="02020603050405020304" pitchFamily="18" charset="0"/>
                <a:cs typeface="Times New Roman" panose="02020603050405020304" pitchFamily="18" charset="0"/>
              </a:rPr>
              <a:t> are used to optimize performance.</a:t>
            </a:r>
          </a:p>
          <a:p>
            <a:r>
              <a:rPr lang="en-US" sz="2000" b="1" dirty="0">
                <a:latin typeface="Times New Roman" panose="02020603050405020304" pitchFamily="18" charset="0"/>
                <a:cs typeface="Times New Roman" panose="02020603050405020304" pitchFamily="18" charset="0"/>
              </a:rPr>
              <a:t> Prediction Process: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trained model predicts the type of power fault using new input data and can be deployed for real-time classification via IBM Cloud.</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D94F4E8-F612-7D1E-9DBC-74B4303F726E}"/>
              </a:ext>
            </a:extLst>
          </p:cNvPr>
          <p:cNvPicPr>
            <a:picLocks noGrp="1" noChangeAspect="1"/>
          </p:cNvPicPr>
          <p:nvPr>
            <p:ph idx="1"/>
          </p:nvPr>
        </p:nvPicPr>
        <p:blipFill>
          <a:blip r:embed="rId2"/>
          <a:stretch>
            <a:fillRect/>
          </a:stretch>
        </p:blipFill>
        <p:spPr>
          <a:xfrm>
            <a:off x="894735" y="1232452"/>
            <a:ext cx="10805652" cy="509952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54200"/>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1029615" cy="4673324"/>
          </a:xfrm>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400" b="1"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dirty="0">
              <a:latin typeface="Times New Roman" panose="02020603050405020304" pitchFamily="18" charset="0"/>
              <a:cs typeface="Times New Roman" panose="02020603050405020304" pitchFamily="18" charset="0"/>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710</Words>
  <Application>Microsoft Office PowerPoint</Application>
  <PresentationFormat>Widescreen</PresentationFormat>
  <Paragraphs>66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Power system fault detection and classification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gundagonivamshi@gmail.com</cp:lastModifiedBy>
  <cp:revision>28</cp:revision>
  <dcterms:created xsi:type="dcterms:W3CDTF">2021-05-26T16:50:10Z</dcterms:created>
  <dcterms:modified xsi:type="dcterms:W3CDTF">2025-08-04T06:45:43Z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